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AE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8037" y="4248988"/>
            <a:ext cx="5056325" cy="154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0604" y="4541901"/>
            <a:ext cx="5748655" cy="398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AE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749243" y="9783726"/>
            <a:ext cx="27432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5.jpg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6.jpg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7.jpg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8.jpg"/></Relationships>

</file>

<file path=ppt/slides/_rels/slide10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9.jpg"/></Relationships>

</file>

<file path=ppt/slides/_rels/slide10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0.jpg"/></Relationships>

</file>

<file path=ppt/slides/_rels/slide10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1.jpg"/></Relationships>

</file>

<file path=ppt/slides/_rels/slide10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2.jpg"/></Relationships>

</file>

<file path=ppt/slides/_rels/slide10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image" Target="../media/image93.png"/><Relationship Id="rId15" Type="http://schemas.openxmlformats.org/officeDocument/2006/relationships/image" Target="../media/image94.png"/><Relationship Id="rId16" Type="http://schemas.openxmlformats.org/officeDocument/2006/relationships/image" Target="../media/image95.png"/><Relationship Id="rId17" Type="http://schemas.openxmlformats.org/officeDocument/2006/relationships/image" Target="../media/image96.png"/><Relationship Id="rId18" Type="http://schemas.openxmlformats.org/officeDocument/2006/relationships/image" Target="../media/image97.png"/><Relationship Id="rId19" Type="http://schemas.openxmlformats.org/officeDocument/2006/relationships/image" Target="../media/image98.png"/><Relationship Id="rId20" Type="http://schemas.openxmlformats.org/officeDocument/2006/relationships/image" Target="../media/image99.png"/><Relationship Id="rId21" Type="http://schemas.openxmlformats.org/officeDocument/2006/relationships/image" Target="../media/image100.png"/><Relationship Id="rId22" Type="http://schemas.openxmlformats.org/officeDocument/2006/relationships/image" Target="../media/image101.png"/><Relationship Id="rId23" Type="http://schemas.openxmlformats.org/officeDocument/2006/relationships/image" Target="../media/image102.png"/><Relationship Id="rId24" Type="http://schemas.openxmlformats.org/officeDocument/2006/relationships/image" Target="../media/image103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112.png"/><Relationship Id="rId12" Type="http://schemas.openxmlformats.org/officeDocument/2006/relationships/image" Target="../media/image113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127.pn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130.png"/><Relationship Id="rId20" Type="http://schemas.openxmlformats.org/officeDocument/2006/relationships/image" Target="../media/image131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0" Type="http://schemas.openxmlformats.org/officeDocument/2006/relationships/image" Target="../media/image139.png"/><Relationship Id="rId11" Type="http://schemas.openxmlformats.org/officeDocument/2006/relationships/image" Target="../media/image140.png"/><Relationship Id="rId12" Type="http://schemas.openxmlformats.org/officeDocument/2006/relationships/image" Target="../media/image141.png"/><Relationship Id="rId13" Type="http://schemas.openxmlformats.org/officeDocument/2006/relationships/image" Target="../media/image142.png"/><Relationship Id="rId14" Type="http://schemas.openxmlformats.org/officeDocument/2006/relationships/image" Target="../media/image143.png"/><Relationship Id="rId15" Type="http://schemas.openxmlformats.org/officeDocument/2006/relationships/image" Target="../media/image144.png"/><Relationship Id="rId16" Type="http://schemas.openxmlformats.org/officeDocument/2006/relationships/image" Target="../media/image145.png"/><Relationship Id="rId17" Type="http://schemas.openxmlformats.org/officeDocument/2006/relationships/image" Target="../media/image146.png"/><Relationship Id="rId18" Type="http://schemas.openxmlformats.org/officeDocument/2006/relationships/image" Target="../media/image147.png"/><Relationship Id="rId19" Type="http://schemas.openxmlformats.org/officeDocument/2006/relationships/image" Target="../media/image148.png"/><Relationship Id="rId20" Type="http://schemas.openxmlformats.org/officeDocument/2006/relationships/image" Target="../media/image149.png"/><Relationship Id="rId21" Type="http://schemas.openxmlformats.org/officeDocument/2006/relationships/image" Target="../media/image150.png"/><Relationship Id="rId22" Type="http://schemas.openxmlformats.org/officeDocument/2006/relationships/image" Target="../media/image151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7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3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4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7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8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9.jp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2.jp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3.jpg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5.jp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jpg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7.jpg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8.jpg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9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0.jp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1.jpg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2.jp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3.jpg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5.jpg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6.jpg"/><Relationship Id="rId3" Type="http://schemas.openxmlformats.org/officeDocument/2006/relationships/image" Target="../media/image187.jpg"/><Relationship Id="rId4" Type="http://schemas.openxmlformats.org/officeDocument/2006/relationships/image" Target="../media/image188.jpg"/><Relationship Id="rId5" Type="http://schemas.openxmlformats.org/officeDocument/2006/relationships/image" Target="../media/image189.jpg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0.jpg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1.jpg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2.jpg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3.jpg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6868" y="905001"/>
            <a:ext cx="5554980" cy="20027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00"/>
              </a:spcBef>
            </a:pPr>
            <a:r>
              <a:rPr dirty="0" sz="3200" spc="-315">
                <a:solidFill>
                  <a:srgbClr val="00AEEE"/>
                </a:solidFill>
                <a:latin typeface="Calibri"/>
                <a:cs typeface="Calibri"/>
              </a:rPr>
              <a:t>P</a:t>
            </a:r>
            <a:r>
              <a:rPr dirty="0" sz="3200" spc="-80">
                <a:solidFill>
                  <a:srgbClr val="00AEEE"/>
                </a:solidFill>
                <a:latin typeface="Calibri"/>
                <a:cs typeface="Calibri"/>
              </a:rPr>
              <a:t>A</a:t>
            </a:r>
            <a:r>
              <a:rPr dirty="0" sz="3200" spc="-110">
                <a:solidFill>
                  <a:srgbClr val="00AEEE"/>
                </a:solidFill>
                <a:latin typeface="Calibri"/>
                <a:cs typeface="Calibri"/>
              </a:rPr>
              <a:t>R</a:t>
            </a:r>
            <a:r>
              <a:rPr dirty="0" sz="3200">
                <a:solidFill>
                  <a:srgbClr val="00AEEE"/>
                </a:solidFill>
                <a:latin typeface="Calibri"/>
                <a:cs typeface="Calibri"/>
              </a:rPr>
              <a:t>T</a:t>
            </a:r>
            <a:r>
              <a:rPr dirty="0" sz="3200" spc="-75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EEE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dirty="0" sz="3200" spc="-20">
                <a:solidFill>
                  <a:srgbClr val="00AEEE"/>
                </a:solidFill>
                <a:latin typeface="Calibri"/>
                <a:cs typeface="Calibri"/>
              </a:rPr>
              <a:t>DESIGN</a:t>
            </a:r>
            <a:r>
              <a:rPr dirty="0" sz="3200" spc="-25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AEEE"/>
                </a:solidFill>
                <a:latin typeface="Calibri"/>
                <a:cs typeface="Calibri"/>
              </a:rPr>
              <a:t>OF</a:t>
            </a:r>
            <a:r>
              <a:rPr dirty="0" sz="3200" spc="-15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00AEEE"/>
                </a:solidFill>
                <a:latin typeface="Calibri"/>
                <a:cs typeface="Calibri"/>
              </a:rPr>
              <a:t>RCC</a:t>
            </a:r>
            <a:r>
              <a:rPr dirty="0" sz="3200" spc="1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00AEEE"/>
                </a:solidFill>
                <a:latin typeface="Calibri"/>
                <a:cs typeface="Calibri"/>
              </a:rPr>
              <a:t>STRUCTURES</a:t>
            </a:r>
            <a:endParaRPr sz="3200">
              <a:latin typeface="Calibri"/>
              <a:cs typeface="Calibri"/>
            </a:endParaRPr>
          </a:p>
          <a:p>
            <a:pPr algn="ctr" marL="6985">
              <a:lnSpc>
                <a:spcPct val="100000"/>
              </a:lnSpc>
              <a:spcBef>
                <a:spcPts val="70"/>
              </a:spcBef>
            </a:pPr>
            <a:r>
              <a:rPr dirty="0" sz="3200" spc="-20">
                <a:latin typeface="Calibri"/>
                <a:cs typeface="Calibri"/>
              </a:rPr>
              <a:t>Chapter </a:t>
            </a:r>
            <a:r>
              <a:rPr dirty="0" sz="3200"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3200" spc="-15">
                <a:solidFill>
                  <a:srgbClr val="C00000"/>
                </a:solidFill>
                <a:latin typeface="Calibri"/>
                <a:cs typeface="Calibri"/>
              </a:rPr>
              <a:t>DESIGN</a:t>
            </a:r>
            <a:r>
              <a:rPr dirty="0" sz="32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C00000"/>
                </a:solidFill>
                <a:latin typeface="Calibri"/>
                <a:cs typeface="Calibri"/>
              </a:rPr>
              <a:t>COMBINED</a:t>
            </a:r>
            <a:r>
              <a:rPr dirty="0" sz="32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35">
                <a:solidFill>
                  <a:srgbClr val="C00000"/>
                </a:solidFill>
                <a:latin typeface="Calibri"/>
                <a:cs typeface="Calibri"/>
              </a:rPr>
              <a:t>FOOTINGS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444" y="3345815"/>
            <a:ext cx="5257800" cy="3047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425" y="6711315"/>
            <a:ext cx="5542280" cy="2895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5914771"/>
            <a:ext cx="2981325" cy="352425"/>
          </a:xfrm>
          <a:custGeom>
            <a:avLst/>
            <a:gdLst/>
            <a:ahLst/>
            <a:cxnLst/>
            <a:rect l="l" t="t" r="r" b="b"/>
            <a:pathLst>
              <a:path w="2981325" h="352425">
                <a:moveTo>
                  <a:pt x="0" y="58674"/>
                </a:moveTo>
                <a:lnTo>
                  <a:pt x="4616" y="35843"/>
                </a:lnTo>
                <a:lnTo>
                  <a:pt x="17205" y="17192"/>
                </a:lnTo>
                <a:lnTo>
                  <a:pt x="35875" y="4613"/>
                </a:lnTo>
                <a:lnTo>
                  <a:pt x="58737" y="0"/>
                </a:lnTo>
                <a:lnTo>
                  <a:pt x="2922524" y="0"/>
                </a:lnTo>
                <a:lnTo>
                  <a:pt x="2945427" y="4613"/>
                </a:lnTo>
                <a:lnTo>
                  <a:pt x="2964116" y="17192"/>
                </a:lnTo>
                <a:lnTo>
                  <a:pt x="2976709" y="35843"/>
                </a:lnTo>
                <a:lnTo>
                  <a:pt x="2981325" y="58674"/>
                </a:lnTo>
                <a:lnTo>
                  <a:pt x="2981325" y="293624"/>
                </a:lnTo>
                <a:lnTo>
                  <a:pt x="2976709" y="316527"/>
                </a:lnTo>
                <a:lnTo>
                  <a:pt x="2964116" y="335216"/>
                </a:lnTo>
                <a:lnTo>
                  <a:pt x="2945427" y="347809"/>
                </a:lnTo>
                <a:lnTo>
                  <a:pt x="2922524" y="352425"/>
                </a:lnTo>
                <a:lnTo>
                  <a:pt x="58737" y="352425"/>
                </a:lnTo>
                <a:lnTo>
                  <a:pt x="35875" y="347809"/>
                </a:lnTo>
                <a:lnTo>
                  <a:pt x="17205" y="335216"/>
                </a:lnTo>
                <a:lnTo>
                  <a:pt x="4616" y="316527"/>
                </a:lnTo>
                <a:lnTo>
                  <a:pt x="0" y="293624"/>
                </a:lnTo>
                <a:lnTo>
                  <a:pt x="0" y="58674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889761"/>
            <a:ext cx="17075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Location</a:t>
            </a:r>
            <a:r>
              <a:rPr dirty="0" u="heavy" sz="1800" spc="-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POC’s: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204" y="3653154"/>
            <a:ext cx="5227955" cy="3883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4385" marR="1162050" indent="-731520">
              <a:lnSpc>
                <a:spcPct val="1522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POC is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point </a:t>
            </a:r>
            <a:r>
              <a:rPr dirty="0" sz="1800" spc="-10">
                <a:latin typeface="Calibri"/>
                <a:cs typeface="Calibri"/>
              </a:rPr>
              <a:t>where </a:t>
            </a:r>
            <a:r>
              <a:rPr dirty="0" sz="1800">
                <a:latin typeface="Calibri"/>
                <a:cs typeface="Calibri"/>
              </a:rPr>
              <a:t>BM </a:t>
            </a:r>
            <a:r>
              <a:rPr dirty="0" sz="1800" spc="-10">
                <a:latin typeface="Calibri"/>
                <a:cs typeface="Calibri"/>
              </a:rPr>
              <a:t>changes </a:t>
            </a:r>
            <a:r>
              <a:rPr dirty="0" sz="1800" spc="-5">
                <a:latin typeface="Calibri"/>
                <a:cs typeface="Calibri"/>
              </a:rPr>
              <a:t>its sign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Therefore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equating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BM</a:t>
            </a:r>
            <a:r>
              <a:rPr dirty="0" sz="1800" spc="-10">
                <a:latin typeface="Calibri"/>
                <a:cs typeface="Calibri"/>
              </a:rPr>
              <a:t> at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x-x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794385">
              <a:lnSpc>
                <a:spcPct val="100000"/>
              </a:lnSpc>
              <a:spcBef>
                <a:spcPts val="1140"/>
              </a:spcBef>
            </a:pPr>
            <a:r>
              <a:rPr dirty="0" sz="1800">
                <a:latin typeface="Calibri"/>
                <a:cs typeface="Calibri"/>
              </a:rPr>
              <a:t>438.46 *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*x</a:t>
            </a:r>
            <a:r>
              <a:rPr dirty="0" sz="1800" spc="-1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/</a:t>
            </a: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 800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>
                <a:latin typeface="Calibri"/>
                <a:cs typeface="Calibri"/>
              </a:rPr>
              <a:t>x-</a:t>
            </a:r>
            <a:r>
              <a:rPr dirty="0" sz="1800" spc="-5">
                <a:latin typeface="Calibri"/>
                <a:cs typeface="Calibri"/>
              </a:rPr>
              <a:t>1</a:t>
            </a:r>
            <a:r>
              <a:rPr dirty="0" sz="1800">
                <a:latin typeface="Calibri"/>
                <a:cs typeface="Calibri"/>
              </a:rPr>
              <a:t>)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846455">
              <a:lnSpc>
                <a:spcPct val="100000"/>
              </a:lnSpc>
              <a:spcBef>
                <a:spcPts val="1310"/>
              </a:spcBef>
            </a:pPr>
            <a:r>
              <a:rPr dirty="0" sz="1800">
                <a:latin typeface="Calibri"/>
                <a:cs typeface="Calibri"/>
              </a:rPr>
              <a:t>219.23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*x</a:t>
            </a:r>
            <a:r>
              <a:rPr dirty="0" baseline="21825" sz="2100">
                <a:latin typeface="Calibri"/>
                <a:cs typeface="Calibri"/>
              </a:rPr>
              <a:t>2</a:t>
            </a:r>
            <a:r>
              <a:rPr dirty="0" baseline="21825" sz="2100" spc="112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-1250*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2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1250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14935" marR="1858010" indent="679450">
              <a:lnSpc>
                <a:spcPts val="3300"/>
              </a:lnSpc>
              <a:spcBef>
                <a:spcPts val="285"/>
              </a:spcBef>
              <a:tabLst>
                <a:tab pos="1506855" algn="l"/>
                <a:tab pos="2025014" algn="l"/>
              </a:tabLst>
            </a:pPr>
            <a:r>
              <a:rPr dirty="0" sz="1800" spc="-5">
                <a:latin typeface="Calibri"/>
                <a:cs typeface="Calibri"/>
              </a:rPr>
              <a:t>Solving </a:t>
            </a:r>
            <a:r>
              <a:rPr dirty="0" sz="1800" spc="-10">
                <a:latin typeface="Calibri"/>
                <a:cs typeface="Calibri"/>
              </a:rPr>
              <a:t>Quadratic </a:t>
            </a:r>
            <a:r>
              <a:rPr dirty="0" sz="1800" spc="-5">
                <a:latin typeface="Calibri"/>
                <a:cs typeface="Calibri"/>
              </a:rPr>
              <a:t>equation,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baseline="-31400" sz="1725">
                <a:latin typeface="Calibri"/>
                <a:cs typeface="Calibri"/>
              </a:rPr>
              <a:t>1</a:t>
            </a:r>
            <a:r>
              <a:rPr dirty="0" baseline="-31400" sz="1725" spc="2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4.10 m	&amp;	x</a:t>
            </a:r>
            <a:r>
              <a:rPr dirty="0" baseline="-31400" sz="1725">
                <a:latin typeface="Calibri"/>
                <a:cs typeface="Calibri"/>
              </a:rPr>
              <a:t>2</a:t>
            </a:r>
            <a:r>
              <a:rPr dirty="0" baseline="-31400" sz="1725" spc="209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1.5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285"/>
              </a:spcBef>
            </a:pP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4.</a:t>
            </a:r>
            <a:r>
              <a:rPr dirty="0" u="heavy" sz="18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8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Slab: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145"/>
              </a:spcBef>
            </a:pPr>
            <a:r>
              <a:rPr dirty="0" sz="1800" spc="-5">
                <a:latin typeface="Calibri"/>
                <a:cs typeface="Calibri"/>
              </a:rPr>
              <a:t>Provide width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Beam is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equal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size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>
                <a:latin typeface="Calibri"/>
                <a:cs typeface="Calibri"/>
              </a:rPr>
              <a:t>bigger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column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235"/>
              </a:spcBef>
            </a:pPr>
            <a:r>
              <a:rPr dirty="0" sz="1800">
                <a:latin typeface="Symbol"/>
                <a:cs typeface="Symbol"/>
              </a:rPr>
              <a:t>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Beam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width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600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476" y="1612167"/>
            <a:ext cx="4661405" cy="163308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758" y="0"/>
            <a:ext cx="6202984" cy="10693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8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993" y="0"/>
            <a:ext cx="6060061" cy="102910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9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813" y="0"/>
            <a:ext cx="6338874" cy="10693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10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520" y="0"/>
            <a:ext cx="6465455" cy="10693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11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968" y="0"/>
            <a:ext cx="6266561" cy="10693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12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335" y="0"/>
            <a:ext cx="6257823" cy="10693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13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381" y="0"/>
            <a:ext cx="6363741" cy="10693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14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916" y="0"/>
            <a:ext cx="6236665" cy="10693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15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961" y="0"/>
            <a:ext cx="6668579" cy="10693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16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657471"/>
            <a:ext cx="3907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Calibri"/>
                <a:cs typeface="Calibri"/>
              </a:rPr>
              <a:t>Taking</a:t>
            </a:r>
            <a:r>
              <a:rPr dirty="0" sz="1800" spc="-5">
                <a:latin typeface="Calibri"/>
                <a:cs typeface="Calibri"/>
              </a:rPr>
              <a:t> moment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about </a:t>
            </a:r>
            <a:r>
              <a:rPr dirty="0" sz="1800" spc="-10">
                <a:latin typeface="Calibri"/>
                <a:cs typeface="Calibri"/>
              </a:rPr>
              <a:t>Critical </a:t>
            </a:r>
            <a:r>
              <a:rPr dirty="0" sz="1800" spc="-5">
                <a:latin typeface="Calibri"/>
                <a:cs typeface="Calibri"/>
              </a:rPr>
              <a:t>Section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 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8879" y="5313045"/>
            <a:ext cx="1206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30">
                <a:latin typeface="Cambria Math"/>
                <a:cs typeface="Cambria Math"/>
              </a:rPr>
              <a:t>2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5275" y="5302884"/>
            <a:ext cx="388620" cy="15240"/>
          </a:xfrm>
          <a:custGeom>
            <a:avLst/>
            <a:gdLst/>
            <a:ahLst/>
            <a:cxnLst/>
            <a:rect l="l" t="t" r="r" b="b"/>
            <a:pathLst>
              <a:path w="388619" h="15239">
                <a:moveTo>
                  <a:pt x="388619" y="0"/>
                </a:moveTo>
                <a:lnTo>
                  <a:pt x="0" y="0"/>
                </a:lnTo>
                <a:lnTo>
                  <a:pt x="0" y="15239"/>
                </a:lnTo>
                <a:lnTo>
                  <a:pt x="388619" y="15239"/>
                </a:lnTo>
                <a:lnTo>
                  <a:pt x="388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76604" y="5134736"/>
            <a:ext cx="3743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36905" algn="l"/>
              </a:tabLst>
            </a:pPr>
            <a:r>
              <a:rPr dirty="0" sz="1800">
                <a:latin typeface="Symbol"/>
                <a:cs typeface="Symbol"/>
              </a:rPr>
              <a:t>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M	=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175.4*0.95*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baseline="44871" sz="1950" spc="15">
                <a:latin typeface="Cambria Math"/>
                <a:cs typeface="Cambria Math"/>
              </a:rPr>
              <a:t>0.95 </a:t>
            </a:r>
            <a:r>
              <a:rPr dirty="0" baseline="44871" sz="1950" spc="277">
                <a:latin typeface="Cambria Math"/>
                <a:cs typeface="Cambria Math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79.15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KN-m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604" y="5463921"/>
            <a:ext cx="4138295" cy="128143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297180">
              <a:lnSpc>
                <a:spcPct val="100000"/>
              </a:lnSpc>
              <a:spcBef>
                <a:spcPts val="1225"/>
              </a:spcBef>
            </a:pPr>
            <a:r>
              <a:rPr dirty="0" sz="1800">
                <a:latin typeface="Calibri"/>
                <a:cs typeface="Calibri"/>
              </a:rPr>
              <a:t>Mu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1.5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1.5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*79.15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118.72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KN-m</a:t>
            </a:r>
            <a:endParaRPr sz="1800">
              <a:latin typeface="Calibri"/>
              <a:cs typeface="Calibri"/>
            </a:endParaRPr>
          </a:p>
          <a:p>
            <a:pPr marL="38100" marR="1579880">
              <a:lnSpc>
                <a:spcPts val="3310"/>
              </a:lnSpc>
              <a:spcBef>
                <a:spcPts val="80"/>
              </a:spcBef>
            </a:pP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Thickness or Depth of Slab: </a:t>
            </a:r>
            <a:r>
              <a:rPr dirty="0" sz="1800" spc="-3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Equating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baseline="-9661" sz="1725">
                <a:latin typeface="Calibri"/>
                <a:cs typeface="Calibri"/>
              </a:rPr>
              <a:t>u</a:t>
            </a:r>
            <a:r>
              <a:rPr dirty="0" baseline="-9661" sz="1725" spc="202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M</a:t>
            </a:r>
            <a:r>
              <a:rPr dirty="0" baseline="-9661" sz="1725" spc="-7">
                <a:latin typeface="Calibri"/>
                <a:cs typeface="Calibri"/>
              </a:rPr>
              <a:t>ulimit</a:t>
            </a:r>
            <a:endParaRPr baseline="-9661" sz="172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7076" y="7023354"/>
            <a:ext cx="1028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u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915150"/>
            <a:ext cx="10953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784" algn="l"/>
              </a:tabLst>
            </a:pPr>
            <a:r>
              <a:rPr dirty="0" sz="1800">
                <a:latin typeface="Calibri"/>
                <a:cs typeface="Calibri"/>
              </a:rPr>
              <a:t>M	=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0.36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7729" y="6902957"/>
            <a:ext cx="45783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latin typeface="Cambria Math"/>
                <a:cs typeface="Cambria Math"/>
              </a:rPr>
              <a:t>𝑢</a:t>
            </a:r>
            <a:r>
              <a:rPr dirty="0" sz="1050" spc="-5">
                <a:latin typeface="Cambria Math"/>
                <a:cs typeface="Cambria Math"/>
              </a:rPr>
              <a:t>,</a:t>
            </a:r>
            <a:r>
              <a:rPr dirty="0" sz="1050" spc="215">
                <a:latin typeface="Cambria Math"/>
                <a:cs typeface="Cambria Math"/>
              </a:rPr>
              <a:t>𝑚</a:t>
            </a:r>
            <a:r>
              <a:rPr dirty="0" sz="1050" spc="220">
                <a:latin typeface="Cambria Math"/>
                <a:cs typeface="Cambria Math"/>
              </a:rPr>
              <a:t>𝑎</a:t>
            </a:r>
            <a:r>
              <a:rPr dirty="0" sz="1050" spc="204">
                <a:latin typeface="Cambria Math"/>
                <a:cs typeface="Cambria Math"/>
              </a:rPr>
              <a:t>𝑥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72894" y="7083297"/>
            <a:ext cx="535305" cy="15240"/>
          </a:xfrm>
          <a:custGeom>
            <a:avLst/>
            <a:gdLst/>
            <a:ahLst/>
            <a:cxnLst/>
            <a:rect l="l" t="t" r="r" b="b"/>
            <a:pathLst>
              <a:path w="535305" h="15240">
                <a:moveTo>
                  <a:pt x="535228" y="0"/>
                </a:moveTo>
                <a:lnTo>
                  <a:pt x="0" y="0"/>
                </a:lnTo>
                <a:lnTo>
                  <a:pt x="0" y="15239"/>
                </a:lnTo>
                <a:lnTo>
                  <a:pt x="535228" y="15239"/>
                </a:lnTo>
                <a:lnTo>
                  <a:pt x="535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60194" y="6838950"/>
            <a:ext cx="16427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2255" algn="l"/>
              </a:tabLst>
            </a:pPr>
            <a:r>
              <a:rPr dirty="0" sz="1300" spc="135">
                <a:latin typeface="Cambria Math"/>
                <a:cs typeface="Cambria Math"/>
              </a:rPr>
              <a:t>𝑥</a:t>
            </a:r>
            <a:r>
              <a:rPr dirty="0" sz="1300" spc="135">
                <a:latin typeface="Cambria Math"/>
                <a:cs typeface="Cambria Math"/>
              </a:rPr>
              <a:t>	</a:t>
            </a:r>
            <a:r>
              <a:rPr dirty="0" sz="1300" spc="135">
                <a:latin typeface="Cambria Math"/>
                <a:cs typeface="Cambria Math"/>
              </a:rPr>
              <a:t>𝑥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7539" y="6902957"/>
            <a:ext cx="45783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latin typeface="Cambria Math"/>
                <a:cs typeface="Cambria Math"/>
              </a:rPr>
              <a:t>𝑢</a:t>
            </a:r>
            <a:r>
              <a:rPr dirty="0" sz="1050" spc="-5">
                <a:latin typeface="Cambria Math"/>
                <a:cs typeface="Cambria Math"/>
              </a:rPr>
              <a:t>,</a:t>
            </a:r>
            <a:r>
              <a:rPr dirty="0" sz="1050" spc="215">
                <a:latin typeface="Cambria Math"/>
                <a:cs typeface="Cambria Math"/>
              </a:rPr>
              <a:t>𝑚</a:t>
            </a:r>
            <a:r>
              <a:rPr dirty="0" sz="1050" spc="220">
                <a:latin typeface="Cambria Math"/>
                <a:cs typeface="Cambria Math"/>
              </a:rPr>
              <a:t>𝑎</a:t>
            </a:r>
            <a:r>
              <a:rPr dirty="0" sz="1050" spc="204">
                <a:latin typeface="Cambria Math"/>
                <a:cs typeface="Cambria Math"/>
              </a:rPr>
              <a:t>𝑥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72029" y="7093457"/>
            <a:ext cx="165100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2255" algn="l"/>
              </a:tabLst>
            </a:pPr>
            <a:r>
              <a:rPr dirty="0" sz="1300" spc="125">
                <a:latin typeface="Cambria Math"/>
                <a:cs typeface="Cambria Math"/>
              </a:rPr>
              <a:t>𝑑</a:t>
            </a:r>
            <a:r>
              <a:rPr dirty="0" sz="1300" spc="125">
                <a:latin typeface="Cambria Math"/>
                <a:cs typeface="Cambria Math"/>
              </a:rPr>
              <a:t>	</a:t>
            </a:r>
            <a:r>
              <a:rPr dirty="0" sz="1300" spc="125">
                <a:latin typeface="Cambria Math"/>
                <a:cs typeface="Cambria Math"/>
              </a:rPr>
              <a:t>𝑑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92703" y="7083297"/>
            <a:ext cx="535305" cy="15240"/>
          </a:xfrm>
          <a:custGeom>
            <a:avLst/>
            <a:gdLst/>
            <a:ahLst/>
            <a:cxnLst/>
            <a:rect l="l" t="t" r="r" b="b"/>
            <a:pathLst>
              <a:path w="535304" h="15240">
                <a:moveTo>
                  <a:pt x="535228" y="0"/>
                </a:moveTo>
                <a:lnTo>
                  <a:pt x="0" y="0"/>
                </a:lnTo>
                <a:lnTo>
                  <a:pt x="0" y="15239"/>
                </a:lnTo>
                <a:lnTo>
                  <a:pt x="535228" y="15239"/>
                </a:lnTo>
                <a:lnTo>
                  <a:pt x="535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327016" y="7026402"/>
            <a:ext cx="2095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120">
                <a:latin typeface="Cambria Math"/>
                <a:cs typeface="Cambria Math"/>
              </a:rPr>
              <a:t>𝑐</a:t>
            </a:r>
            <a:r>
              <a:rPr dirty="0" sz="1300" spc="120">
                <a:latin typeface="Cambria Math"/>
                <a:cs typeface="Cambria Math"/>
              </a:rPr>
              <a:t>𝑘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8198" y="6915150"/>
            <a:ext cx="2444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520825" algn="l"/>
                <a:tab pos="1979295" algn="l"/>
              </a:tabLst>
            </a:pPr>
            <a:r>
              <a:rPr dirty="0" sz="1800" spc="10">
                <a:latin typeface="Cambria Math"/>
                <a:cs typeface="Cambria Math"/>
              </a:rPr>
              <a:t>[1</a:t>
            </a:r>
            <a:r>
              <a:rPr dirty="0" sz="1800" spc="-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− </a:t>
            </a:r>
            <a:r>
              <a:rPr dirty="0" sz="1800" spc="-5">
                <a:latin typeface="Cambria Math"/>
                <a:cs typeface="Cambria Math"/>
              </a:rPr>
              <a:t>0.42	</a:t>
            </a:r>
            <a:r>
              <a:rPr dirty="0" sz="1800" spc="25">
                <a:latin typeface="Cambria Math"/>
                <a:cs typeface="Cambria Math"/>
              </a:rPr>
              <a:t>]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𝑓	𝑏</a:t>
            </a:r>
            <a:r>
              <a:rPr dirty="0" sz="1800" spc="-15">
                <a:latin typeface="Cambria Math"/>
                <a:cs typeface="Cambria Math"/>
              </a:rPr>
              <a:t> </a:t>
            </a:r>
            <a:r>
              <a:rPr dirty="0" sz="1800" spc="45">
                <a:latin typeface="Cambria Math"/>
                <a:cs typeface="Cambria Math"/>
              </a:rPr>
              <a:t>𝑑</a:t>
            </a:r>
            <a:r>
              <a:rPr dirty="0" baseline="27777" sz="1950" spc="67">
                <a:latin typeface="Cambria Math"/>
                <a:cs typeface="Cambria Math"/>
              </a:rPr>
              <a:t>2</a:t>
            </a:r>
            <a:endParaRPr baseline="27777" sz="195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6604" y="7256526"/>
            <a:ext cx="5875655" cy="163639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5"/>
              </a:spcBef>
            </a:pPr>
            <a:r>
              <a:rPr dirty="0" sz="1800">
                <a:latin typeface="Calibri"/>
                <a:cs typeface="Calibri"/>
              </a:rPr>
              <a:t>118.72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10</a:t>
            </a:r>
            <a:r>
              <a:rPr dirty="0" baseline="28985" sz="1725">
                <a:latin typeface="Calibri"/>
                <a:cs typeface="Calibri"/>
              </a:rPr>
              <a:t>6</a:t>
            </a:r>
            <a:r>
              <a:rPr dirty="0" baseline="28985" sz="1725" spc="21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385">
                <a:latin typeface="Calibri"/>
                <a:cs typeface="Calibri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0.36</a:t>
            </a:r>
            <a:r>
              <a:rPr dirty="0" sz="1800" spc="-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0.48</a:t>
            </a:r>
            <a:r>
              <a:rPr dirty="0" baseline="3086" sz="2700" spc="-7">
                <a:latin typeface="Cambria Math"/>
                <a:cs typeface="Cambria Math"/>
              </a:rPr>
              <a:t>[</a:t>
            </a:r>
            <a:r>
              <a:rPr dirty="0" sz="1800" spc="-5">
                <a:latin typeface="Cambria Math"/>
                <a:cs typeface="Cambria Math"/>
              </a:rPr>
              <a:t>1 </a:t>
            </a:r>
            <a:r>
              <a:rPr dirty="0" sz="1800">
                <a:latin typeface="Cambria Math"/>
                <a:cs typeface="Cambria Math"/>
              </a:rPr>
              <a:t>−</a:t>
            </a:r>
            <a:r>
              <a:rPr dirty="0" sz="1800" spc="-5">
                <a:latin typeface="Cambria Math"/>
                <a:cs typeface="Cambria Math"/>
              </a:rPr>
              <a:t> 0.42 </a:t>
            </a:r>
            <a:r>
              <a:rPr dirty="0" sz="1800">
                <a:latin typeface="Cambria Math"/>
                <a:cs typeface="Cambria Math"/>
              </a:rPr>
              <a:t>∗ </a:t>
            </a:r>
            <a:r>
              <a:rPr dirty="0" sz="1800" spc="-5">
                <a:latin typeface="Cambria Math"/>
                <a:cs typeface="Cambria Math"/>
              </a:rPr>
              <a:t>0.48</a:t>
            </a:r>
            <a:r>
              <a:rPr dirty="0" baseline="3086" sz="2700" spc="-7">
                <a:latin typeface="Cambria Math"/>
                <a:cs typeface="Cambria Math"/>
              </a:rPr>
              <a:t>]</a:t>
            </a:r>
            <a:r>
              <a:rPr dirty="0" baseline="3086" sz="2700" spc="7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20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1000</a:t>
            </a:r>
            <a:r>
              <a:rPr dirty="0" sz="1800" spc="-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400">
                <a:latin typeface="Cambria Math"/>
                <a:cs typeface="Cambria Math"/>
              </a:rPr>
              <a:t> </a:t>
            </a:r>
            <a:r>
              <a:rPr dirty="0" sz="1800" spc="45">
                <a:latin typeface="Cambria Math"/>
                <a:cs typeface="Cambria Math"/>
              </a:rPr>
              <a:t>𝑑</a:t>
            </a:r>
            <a:r>
              <a:rPr dirty="0" baseline="27777" sz="1950" spc="67">
                <a:latin typeface="Cambria Math"/>
                <a:cs typeface="Cambria Math"/>
              </a:rPr>
              <a:t>2</a:t>
            </a:r>
            <a:endParaRPr baseline="27777" sz="1950">
              <a:latin typeface="Cambria Math"/>
              <a:cs typeface="Cambria Math"/>
            </a:endParaRPr>
          </a:p>
          <a:p>
            <a:pPr marL="403225">
              <a:lnSpc>
                <a:spcPct val="100000"/>
              </a:lnSpc>
              <a:spcBef>
                <a:spcPts val="1010"/>
              </a:spcBef>
            </a:pP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207.4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19"/>
              </a:spcBef>
            </a:pPr>
            <a:r>
              <a:rPr dirty="0" sz="1800" spc="-5">
                <a:latin typeface="Calibri"/>
                <a:cs typeface="Calibri"/>
              </a:rPr>
              <a:t>Using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60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effective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cover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05"/>
              </a:spcBef>
            </a:pPr>
            <a:r>
              <a:rPr dirty="0" sz="1800" spc="-5">
                <a:latin typeface="Calibri"/>
                <a:cs typeface="Calibri"/>
              </a:rPr>
              <a:t>Overall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depth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207.4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60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267 </a:t>
            </a:r>
            <a:r>
              <a:rPr dirty="0" sz="1800">
                <a:latin typeface="Calibri"/>
                <a:cs typeface="Calibri"/>
              </a:rPr>
              <a:t>mm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270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3797" y="1505751"/>
            <a:ext cx="3354601" cy="191342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787" y="3588706"/>
            <a:ext cx="1711642" cy="77655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52601"/>
            <a:ext cx="5387340" cy="1226185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800">
                <a:latin typeface="Calibri"/>
                <a:cs typeface="Calibri"/>
              </a:rPr>
              <a:t>But </a:t>
            </a:r>
            <a:r>
              <a:rPr dirty="0" sz="1800" spc="-5">
                <a:latin typeface="Calibri"/>
                <a:cs typeface="Calibri"/>
              </a:rPr>
              <a:t>from shear consideration, double</a:t>
            </a:r>
            <a:r>
              <a:rPr dirty="0" sz="1800">
                <a:latin typeface="Calibri"/>
                <a:cs typeface="Calibri"/>
              </a:rPr>
              <a:t> 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above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thickness</a:t>
            </a:r>
            <a:endParaRPr sz="1800">
              <a:latin typeface="Calibri"/>
              <a:cs typeface="Calibri"/>
            </a:endParaRPr>
          </a:p>
          <a:p>
            <a:pPr marL="116205">
              <a:lnSpc>
                <a:spcPct val="100000"/>
              </a:lnSpc>
              <a:spcBef>
                <a:spcPts val="1095"/>
              </a:spcBef>
            </a:pPr>
            <a:r>
              <a:rPr dirty="0" sz="1800">
                <a:latin typeface="Symbol"/>
                <a:cs typeface="Symbol"/>
              </a:rPr>
              <a:t>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540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480</a:t>
            </a:r>
            <a:r>
              <a:rPr dirty="0" sz="1800" spc="-10">
                <a:latin typeface="Calibri"/>
                <a:cs typeface="Calibri"/>
              </a:rPr>
              <a:t> mm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1025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Area</a:t>
            </a:r>
            <a:r>
              <a:rPr dirty="0" u="heavy" sz="1600" spc="-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Steel: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139441"/>
            <a:ext cx="1998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Mu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55">
                <a:latin typeface="Calibri"/>
                <a:cs typeface="Calibri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0.87</a:t>
            </a:r>
            <a:r>
              <a:rPr dirty="0" sz="1600" spc="-1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fy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10">
                <a:latin typeface="Cambria Math"/>
                <a:cs typeface="Cambria Math"/>
              </a:rPr>
              <a:t>Ast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d[1</a:t>
            </a:r>
            <a:r>
              <a:rPr dirty="0" sz="1600" spc="-1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9067" y="2075433"/>
            <a:ext cx="4254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70">
                <a:latin typeface="Cambria Math"/>
                <a:cs typeface="Cambria Math"/>
              </a:rPr>
              <a:t>Ast</a:t>
            </a:r>
            <a:r>
              <a:rPr dirty="0" sz="1150" spc="-65">
                <a:latin typeface="Cambria Math"/>
                <a:cs typeface="Cambria Math"/>
              </a:rPr>
              <a:t> </a:t>
            </a:r>
            <a:r>
              <a:rPr dirty="0" sz="1150" spc="70">
                <a:latin typeface="Cambria Math"/>
                <a:cs typeface="Cambria Math"/>
              </a:rPr>
              <a:t>fy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0110" y="2297938"/>
            <a:ext cx="483234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5">
                <a:latin typeface="Cambria Math"/>
                <a:cs typeface="Cambria Math"/>
              </a:rPr>
              <a:t>fck</a:t>
            </a:r>
            <a:r>
              <a:rPr dirty="0" sz="1150" spc="-40">
                <a:latin typeface="Cambria Math"/>
                <a:cs typeface="Cambria Math"/>
              </a:rPr>
              <a:t> </a:t>
            </a:r>
            <a:r>
              <a:rPr dirty="0" sz="1150" spc="80">
                <a:latin typeface="Cambria Math"/>
                <a:cs typeface="Cambria Math"/>
              </a:rPr>
              <a:t>b</a:t>
            </a:r>
            <a:r>
              <a:rPr dirty="0" sz="1150" spc="-40">
                <a:latin typeface="Cambria Math"/>
                <a:cs typeface="Cambria Math"/>
              </a:rPr>
              <a:t> </a:t>
            </a:r>
            <a:r>
              <a:rPr dirty="0" sz="1150" spc="80">
                <a:latin typeface="Cambria Math"/>
                <a:cs typeface="Cambria Math"/>
              </a:rPr>
              <a:t>d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32810" y="2290826"/>
            <a:ext cx="457200" cy="13970"/>
          </a:xfrm>
          <a:custGeom>
            <a:avLst/>
            <a:gdLst/>
            <a:ahLst/>
            <a:cxnLst/>
            <a:rect l="l" t="t" r="r" b="b"/>
            <a:pathLst>
              <a:path w="457200" h="13969">
                <a:moveTo>
                  <a:pt x="457200" y="0"/>
                </a:moveTo>
                <a:lnTo>
                  <a:pt x="0" y="0"/>
                </a:lnTo>
                <a:lnTo>
                  <a:pt x="0" y="13716"/>
                </a:lnTo>
                <a:lnTo>
                  <a:pt x="457200" y="13716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21507" y="2139441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]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604" y="2627122"/>
            <a:ext cx="384365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194435" algn="l"/>
                <a:tab pos="2525395" algn="l"/>
                <a:tab pos="3086100" algn="l"/>
              </a:tabLst>
            </a:pPr>
            <a:r>
              <a:rPr dirty="0" sz="1600" spc="-5">
                <a:latin typeface="Calibri"/>
                <a:cs typeface="Calibri"/>
              </a:rPr>
              <a:t>118.72 x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baseline="26455" sz="1575" spc="-7">
                <a:latin typeface="Calibri"/>
                <a:cs typeface="Calibri"/>
              </a:rPr>
              <a:t>6	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0.87</a:t>
            </a:r>
            <a:r>
              <a:rPr dirty="0" sz="1600" spc="1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415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	</a:t>
            </a:r>
            <a:r>
              <a:rPr dirty="0" sz="1600" spc="-10">
                <a:latin typeface="Cambria Math"/>
                <a:cs typeface="Cambria Math"/>
              </a:rPr>
              <a:t>Ast</a:t>
            </a:r>
            <a:r>
              <a:rPr dirty="0" sz="1600" spc="2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	480[1</a:t>
            </a:r>
            <a:r>
              <a:rPr dirty="0" sz="1600" spc="-4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7848" y="2563114"/>
            <a:ext cx="5810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70">
                <a:latin typeface="Cambria Math"/>
                <a:cs typeface="Cambria Math"/>
              </a:rPr>
              <a:t>Ast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25">
                <a:latin typeface="Cambria Math"/>
                <a:cs typeface="Cambria Math"/>
              </a:rPr>
              <a:t>4</a:t>
            </a:r>
            <a:r>
              <a:rPr dirty="0" sz="1150" spc="15">
                <a:latin typeface="Cambria Math"/>
                <a:cs typeface="Cambria Math"/>
              </a:rPr>
              <a:t>1</a:t>
            </a:r>
            <a:r>
              <a:rPr dirty="0" sz="1150" spc="25">
                <a:latin typeface="Cambria Math"/>
                <a:cs typeface="Cambria Math"/>
              </a:rPr>
              <a:t>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4113" y="2785617"/>
            <a:ext cx="92836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0">
                <a:latin typeface="Cambria Math"/>
                <a:cs typeface="Cambria Math"/>
              </a:rPr>
              <a:t>20∗1000∗480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26813" y="2778505"/>
            <a:ext cx="902969" cy="13970"/>
          </a:xfrm>
          <a:custGeom>
            <a:avLst/>
            <a:gdLst/>
            <a:ahLst/>
            <a:cxnLst/>
            <a:rect l="l" t="t" r="r" b="b"/>
            <a:pathLst>
              <a:path w="902970" h="13969">
                <a:moveTo>
                  <a:pt x="902512" y="0"/>
                </a:moveTo>
                <a:lnTo>
                  <a:pt x="0" y="0"/>
                </a:lnTo>
                <a:lnTo>
                  <a:pt x="0" y="13716"/>
                </a:lnTo>
                <a:lnTo>
                  <a:pt x="902512" y="13716"/>
                </a:lnTo>
                <a:lnTo>
                  <a:pt x="902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662421" y="2627122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]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8074" y="3064890"/>
            <a:ext cx="167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Ast</a:t>
            </a:r>
            <a:r>
              <a:rPr dirty="0" sz="1600" spc="3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 706.62</a:t>
            </a:r>
            <a:r>
              <a:rPr dirty="0" sz="1600" spc="3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mm</a:t>
            </a:r>
            <a:r>
              <a:rPr dirty="0" baseline="26455" sz="1575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71039" y="4179442"/>
            <a:ext cx="236220" cy="13970"/>
          </a:xfrm>
          <a:custGeom>
            <a:avLst/>
            <a:gdLst/>
            <a:ahLst/>
            <a:cxnLst/>
            <a:rect l="l" t="t" r="r" b="b"/>
            <a:pathLst>
              <a:path w="236219" h="13970">
                <a:moveTo>
                  <a:pt x="236219" y="0"/>
                </a:moveTo>
                <a:lnTo>
                  <a:pt x="0" y="0"/>
                </a:lnTo>
                <a:lnTo>
                  <a:pt x="0" y="13715"/>
                </a:lnTo>
                <a:lnTo>
                  <a:pt x="236219" y="13715"/>
                </a:lnTo>
                <a:lnTo>
                  <a:pt x="236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76604" y="3450463"/>
            <a:ext cx="5414645" cy="593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Providing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12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bars,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Spacing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taken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least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 the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following</a:t>
            </a:r>
            <a:endParaRPr sz="1600">
              <a:latin typeface="Calibri"/>
              <a:cs typeface="Calibri"/>
            </a:endParaRPr>
          </a:p>
          <a:p>
            <a:pPr algn="ctr" marL="422909">
              <a:lnSpc>
                <a:spcPct val="100000"/>
              </a:lnSpc>
              <a:spcBef>
                <a:spcPts val="1420"/>
              </a:spcBef>
            </a:pPr>
            <a:r>
              <a:rPr dirty="0" sz="950" spc="110">
                <a:latin typeface="Cambria Math"/>
                <a:cs typeface="Cambria Math"/>
              </a:rPr>
              <a:t>𝜋</a:t>
            </a:r>
            <a:r>
              <a:rPr dirty="0" sz="950" spc="-35">
                <a:latin typeface="Cambria Math"/>
                <a:cs typeface="Cambria Math"/>
              </a:rPr>
              <a:t> </a:t>
            </a:r>
            <a:r>
              <a:rPr dirty="0" sz="950" spc="-5">
                <a:latin typeface="Cambria Math"/>
                <a:cs typeface="Cambria Math"/>
              </a:rPr>
              <a:t>∗</a:t>
            </a:r>
            <a:r>
              <a:rPr dirty="0" sz="950" spc="-20">
                <a:latin typeface="Cambria Math"/>
                <a:cs typeface="Cambria Math"/>
              </a:rPr>
              <a:t> </a:t>
            </a:r>
            <a:r>
              <a:rPr dirty="0" sz="950" spc="35">
                <a:latin typeface="Cambria Math"/>
                <a:cs typeface="Cambria Math"/>
              </a:rPr>
              <a:t>12</a:t>
            </a:r>
            <a:r>
              <a:rPr dirty="0" baseline="20467" sz="1425" spc="52">
                <a:latin typeface="Cambria Math"/>
                <a:cs typeface="Cambria Math"/>
              </a:rPr>
              <a:t>2</a:t>
            </a:r>
            <a:endParaRPr baseline="20467" sz="1425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9166" y="4032630"/>
            <a:ext cx="971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35">
                <a:latin typeface="Cambria Math"/>
                <a:cs typeface="Cambria Math"/>
              </a:rPr>
              <a:t>4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89654" y="4046854"/>
            <a:ext cx="418465" cy="9525"/>
          </a:xfrm>
          <a:custGeom>
            <a:avLst/>
            <a:gdLst/>
            <a:ahLst/>
            <a:cxnLst/>
            <a:rect l="l" t="t" r="r" b="b"/>
            <a:pathLst>
              <a:path w="418464" h="9525">
                <a:moveTo>
                  <a:pt x="417880" y="0"/>
                </a:moveTo>
                <a:lnTo>
                  <a:pt x="0" y="0"/>
                </a:lnTo>
                <a:lnTo>
                  <a:pt x="0" y="9144"/>
                </a:lnTo>
                <a:lnTo>
                  <a:pt x="417880" y="9144"/>
                </a:lnTo>
                <a:lnTo>
                  <a:pt x="417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58339" y="4186555"/>
            <a:ext cx="15646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7280" algn="l"/>
              </a:tabLst>
            </a:pPr>
            <a:r>
              <a:rPr dirty="0" sz="1150" spc="30">
                <a:latin typeface="Cambria Math"/>
                <a:cs typeface="Cambria Math"/>
              </a:rPr>
              <a:t>𝐴𝑠𝑡	</a:t>
            </a:r>
            <a:r>
              <a:rPr dirty="0" sz="1150" spc="20">
                <a:latin typeface="Cambria Math"/>
                <a:cs typeface="Cambria Math"/>
              </a:rPr>
              <a:t>706.62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34790" y="4179442"/>
            <a:ext cx="527685" cy="13970"/>
          </a:xfrm>
          <a:custGeom>
            <a:avLst/>
            <a:gdLst/>
            <a:ahLst/>
            <a:cxnLst/>
            <a:rect l="l" t="t" r="r" b="b"/>
            <a:pathLst>
              <a:path w="527685" h="13970">
                <a:moveTo>
                  <a:pt x="527608" y="0"/>
                </a:moveTo>
                <a:lnTo>
                  <a:pt x="0" y="0"/>
                </a:lnTo>
                <a:lnTo>
                  <a:pt x="0" y="13715"/>
                </a:lnTo>
                <a:lnTo>
                  <a:pt x="527608" y="13715"/>
                </a:lnTo>
                <a:lnTo>
                  <a:pt x="527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05204" y="3945153"/>
            <a:ext cx="4575175" cy="946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43180">
              <a:lnSpc>
                <a:spcPct val="133700"/>
              </a:lnSpc>
              <a:spcBef>
                <a:spcPts val="100"/>
              </a:spcBef>
              <a:tabLst>
                <a:tab pos="494665" algn="l"/>
                <a:tab pos="2999740" algn="l"/>
              </a:tabLst>
            </a:pPr>
            <a:r>
              <a:rPr dirty="0" sz="1600" spc="-5">
                <a:latin typeface="Times New Roman"/>
                <a:cs typeface="Times New Roman"/>
              </a:rPr>
              <a:t>i.	Spacing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35">
                <a:latin typeface="Times New Roman"/>
                <a:cs typeface="Times New Roman"/>
              </a:rPr>
              <a:t> </a:t>
            </a:r>
            <a:r>
              <a:rPr dirty="0" baseline="45893" sz="1725" spc="67">
                <a:latin typeface="Cambria Math"/>
                <a:cs typeface="Cambria Math"/>
              </a:rPr>
              <a:t>𝑎𝑠𝑡</a:t>
            </a:r>
            <a:r>
              <a:rPr dirty="0" baseline="45893" sz="1725" spc="307">
                <a:latin typeface="Cambria Math"/>
                <a:cs typeface="Cambria Math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*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1000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	</a:t>
            </a: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 spc="-1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1000</a:t>
            </a:r>
            <a:r>
              <a:rPr dirty="0" sz="1600" spc="7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=</a:t>
            </a:r>
            <a:r>
              <a:rPr dirty="0" sz="1600" spc="20">
                <a:latin typeface="Cambria Math"/>
                <a:cs typeface="Cambria Math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160</a:t>
            </a:r>
            <a:r>
              <a:rPr dirty="0" sz="1600" spc="-10">
                <a:latin typeface="Times New Roman"/>
                <a:cs typeface="Times New Roman"/>
              </a:rPr>
              <a:t> mm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ii.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dirty="0" sz="1600" spc="-5">
                <a:latin typeface="Times New Roman"/>
                <a:cs typeface="Times New Roman"/>
              </a:rPr>
              <a:t>iii.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87753" y="4329201"/>
            <a:ext cx="2915920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600" spc="-5">
                <a:latin typeface="Times New Roman"/>
                <a:cs typeface="Times New Roman"/>
              </a:rPr>
              <a:t>Spacing =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3d =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3 *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480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1440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mm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Spacing =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300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mm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43050" y="5158866"/>
            <a:ext cx="4267200" cy="457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220"/>
              </a:spcBef>
            </a:pPr>
            <a:r>
              <a:rPr dirty="0" sz="1800">
                <a:solidFill>
                  <a:srgbClr val="FF0000"/>
                </a:solidFill>
                <a:latin typeface="Symbol"/>
                <a:cs typeface="Symbol"/>
              </a:rPr>
              <a:t>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Provide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 12mm</a:t>
            </a:r>
            <a:r>
              <a:rPr dirty="0" sz="18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dia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bars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@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160mm</a:t>
            </a:r>
            <a:r>
              <a:rPr dirty="0" sz="18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c/c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5876925"/>
            <a:ext cx="15132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Distribution</a:t>
            </a:r>
            <a:r>
              <a:rPr dirty="0" u="heavy" sz="1600" spc="-6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Steel: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79419" y="6469761"/>
            <a:ext cx="2819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100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60115" y="6462648"/>
            <a:ext cx="285115" cy="13970"/>
          </a:xfrm>
          <a:custGeom>
            <a:avLst/>
            <a:gdLst/>
            <a:ahLst/>
            <a:cxnLst/>
            <a:rect l="l" t="t" r="r" b="b"/>
            <a:pathLst>
              <a:path w="285114" h="13970">
                <a:moveTo>
                  <a:pt x="284988" y="0"/>
                </a:moveTo>
                <a:lnTo>
                  <a:pt x="0" y="0"/>
                </a:lnTo>
                <a:lnTo>
                  <a:pt x="0" y="13715"/>
                </a:lnTo>
                <a:lnTo>
                  <a:pt x="284988" y="13715"/>
                </a:lnTo>
                <a:lnTo>
                  <a:pt x="284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22324" y="6247257"/>
            <a:ext cx="4954905" cy="33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07034">
              <a:lnSpc>
                <a:spcPts val="94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0.12</a:t>
            </a:r>
            <a:endParaRPr sz="1150">
              <a:latin typeface="Cambria Math"/>
              <a:cs typeface="Cambria Math"/>
            </a:endParaRPr>
          </a:p>
          <a:p>
            <a:pPr marL="38100">
              <a:lnSpc>
                <a:spcPts val="1480"/>
              </a:lnSpc>
              <a:tabLst>
                <a:tab pos="485775" algn="l"/>
                <a:tab pos="2868295" algn="l"/>
              </a:tabLst>
            </a:pPr>
            <a:r>
              <a:rPr dirty="0" sz="1600" spc="-5">
                <a:latin typeface="Calibri"/>
                <a:cs typeface="Calibri"/>
              </a:rPr>
              <a:t>Ast	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0.12 %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Gross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Area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	*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1000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540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648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mm</a:t>
            </a:r>
            <a:r>
              <a:rPr dirty="0" baseline="26455" sz="1575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71039" y="7476490"/>
            <a:ext cx="236220" cy="13970"/>
          </a:xfrm>
          <a:custGeom>
            <a:avLst/>
            <a:gdLst/>
            <a:ahLst/>
            <a:cxnLst/>
            <a:rect l="l" t="t" r="r" b="b"/>
            <a:pathLst>
              <a:path w="236219" h="13970">
                <a:moveTo>
                  <a:pt x="236219" y="0"/>
                </a:moveTo>
                <a:lnTo>
                  <a:pt x="0" y="0"/>
                </a:lnTo>
                <a:lnTo>
                  <a:pt x="0" y="13715"/>
                </a:lnTo>
                <a:lnTo>
                  <a:pt x="236219" y="13715"/>
                </a:lnTo>
                <a:lnTo>
                  <a:pt x="236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76604" y="6747509"/>
            <a:ext cx="5510530" cy="593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Providing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10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dia </a:t>
            </a:r>
            <a:r>
              <a:rPr dirty="0" sz="1600" spc="-5">
                <a:latin typeface="Calibri"/>
                <a:cs typeface="Calibri"/>
              </a:rPr>
              <a:t>bar, Spacing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taken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least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>
                <a:latin typeface="Calibri"/>
                <a:cs typeface="Calibri"/>
              </a:rPr>
              <a:t> 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following</a:t>
            </a:r>
            <a:endParaRPr sz="1600">
              <a:latin typeface="Calibri"/>
              <a:cs typeface="Calibri"/>
            </a:endParaRPr>
          </a:p>
          <a:p>
            <a:pPr algn="ctr" marL="334645">
              <a:lnSpc>
                <a:spcPct val="100000"/>
              </a:lnSpc>
              <a:spcBef>
                <a:spcPts val="1420"/>
              </a:spcBef>
            </a:pPr>
            <a:r>
              <a:rPr dirty="0" sz="950" spc="50">
                <a:latin typeface="Cambria Math"/>
                <a:cs typeface="Cambria Math"/>
              </a:rPr>
              <a:t>𝜋∗</a:t>
            </a:r>
            <a:r>
              <a:rPr dirty="0" sz="950" spc="-30">
                <a:latin typeface="Cambria Math"/>
                <a:cs typeface="Cambria Math"/>
              </a:rPr>
              <a:t> </a:t>
            </a:r>
            <a:r>
              <a:rPr dirty="0" sz="950" spc="35">
                <a:latin typeface="Cambria Math"/>
                <a:cs typeface="Cambria Math"/>
              </a:rPr>
              <a:t>10</a:t>
            </a:r>
            <a:r>
              <a:rPr dirty="0" baseline="20467" sz="1425" spc="52">
                <a:latin typeface="Cambria Math"/>
                <a:cs typeface="Cambria Math"/>
              </a:rPr>
              <a:t>2</a:t>
            </a:r>
            <a:endParaRPr baseline="20467" sz="1425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53739" y="7329678"/>
            <a:ext cx="971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35">
                <a:latin typeface="Cambria Math"/>
                <a:cs typeface="Cambria Math"/>
              </a:rPr>
              <a:t>4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606419" y="7343901"/>
            <a:ext cx="392430" cy="9525"/>
          </a:xfrm>
          <a:custGeom>
            <a:avLst/>
            <a:gdLst/>
            <a:ahLst/>
            <a:cxnLst/>
            <a:rect l="l" t="t" r="r" b="b"/>
            <a:pathLst>
              <a:path w="392429" h="9525">
                <a:moveTo>
                  <a:pt x="391972" y="0"/>
                </a:moveTo>
                <a:lnTo>
                  <a:pt x="0" y="0"/>
                </a:lnTo>
                <a:lnTo>
                  <a:pt x="0" y="9144"/>
                </a:lnTo>
                <a:lnTo>
                  <a:pt x="391972" y="9144"/>
                </a:lnTo>
                <a:lnTo>
                  <a:pt x="391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458339" y="7483602"/>
            <a:ext cx="14859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6025" algn="l"/>
              </a:tabLst>
            </a:pPr>
            <a:r>
              <a:rPr dirty="0" sz="1150" spc="50">
                <a:latin typeface="Cambria Math"/>
                <a:cs typeface="Cambria Math"/>
              </a:rPr>
              <a:t>𝐴</a:t>
            </a:r>
            <a:r>
              <a:rPr dirty="0" sz="1150" spc="45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r>
              <a:rPr dirty="0" sz="1150">
                <a:latin typeface="Cambria Math"/>
                <a:cs typeface="Cambria Math"/>
              </a:rPr>
              <a:t>	</a:t>
            </a:r>
            <a:r>
              <a:rPr dirty="0" sz="1150" spc="30">
                <a:latin typeface="Cambria Math"/>
                <a:cs typeface="Cambria Math"/>
              </a:rPr>
              <a:t>660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85083" y="7476490"/>
            <a:ext cx="434975" cy="13970"/>
          </a:xfrm>
          <a:custGeom>
            <a:avLst/>
            <a:gdLst/>
            <a:ahLst/>
            <a:cxnLst/>
            <a:rect l="l" t="t" r="r" b="b"/>
            <a:pathLst>
              <a:path w="434975" h="13970">
                <a:moveTo>
                  <a:pt x="434644" y="0"/>
                </a:moveTo>
                <a:lnTo>
                  <a:pt x="0" y="0"/>
                </a:lnTo>
                <a:lnTo>
                  <a:pt x="0" y="13715"/>
                </a:lnTo>
                <a:lnTo>
                  <a:pt x="434644" y="13715"/>
                </a:lnTo>
                <a:lnTo>
                  <a:pt x="434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049648" y="7325106"/>
            <a:ext cx="26866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60119" algn="l"/>
              </a:tabLst>
            </a:pP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1000</a:t>
            </a:r>
            <a:r>
              <a:rPr dirty="0" sz="1600" spc="8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=	121</a:t>
            </a:r>
            <a:r>
              <a:rPr dirty="0" sz="1600" spc="-1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𝑚𝑚</a:t>
            </a:r>
            <a:r>
              <a:rPr dirty="0" sz="1600" spc="9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≈</a:t>
            </a:r>
            <a:r>
              <a:rPr dirty="0" sz="1600" spc="7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120</a:t>
            </a:r>
            <a:r>
              <a:rPr dirty="0" sz="1600" spc="-2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𝑚𝑚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4" name="object 34"/>
          <p:cNvSpPr txBox="1"/>
          <p:nvPr/>
        </p:nvSpPr>
        <p:spPr>
          <a:xfrm>
            <a:off x="1105204" y="7243724"/>
            <a:ext cx="2428875" cy="94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43180">
              <a:lnSpc>
                <a:spcPct val="133100"/>
              </a:lnSpc>
              <a:spcBef>
                <a:spcPts val="100"/>
              </a:spcBef>
              <a:tabLst>
                <a:tab pos="494665" algn="l"/>
              </a:tabLst>
            </a:pPr>
            <a:r>
              <a:rPr dirty="0" sz="1600" spc="-5">
                <a:latin typeface="Times New Roman"/>
                <a:cs typeface="Times New Roman"/>
              </a:rPr>
              <a:t>i.	Spacing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baseline="45893" sz="1725" spc="67">
                <a:latin typeface="Cambria Math"/>
                <a:cs typeface="Cambria Math"/>
              </a:rPr>
              <a:t>𝑎𝑠𝑡</a:t>
            </a:r>
            <a:r>
              <a:rPr dirty="0" baseline="45893" sz="1725" spc="284">
                <a:latin typeface="Cambria Math"/>
                <a:cs typeface="Cambria Math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* 1000 =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ii.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dirty="0" sz="1600" spc="-5">
                <a:latin typeface="Times New Roman"/>
                <a:cs typeface="Times New Roman"/>
              </a:rPr>
              <a:t>iii.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87753" y="7624724"/>
            <a:ext cx="2915920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600" spc="-5">
                <a:latin typeface="Times New Roman"/>
                <a:cs typeface="Times New Roman"/>
              </a:rPr>
              <a:t>Spacing = 5d =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5 *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480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2400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mm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Spacing =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450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mm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14475" y="8445500"/>
            <a:ext cx="3876675" cy="3333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285"/>
              </a:spcBef>
            </a:pPr>
            <a:r>
              <a:rPr dirty="0" sz="1600" spc="-5">
                <a:solidFill>
                  <a:srgbClr val="FF0000"/>
                </a:solidFill>
                <a:latin typeface="Symbol"/>
                <a:cs typeface="Symbol"/>
              </a:rPr>
              <a:t></a:t>
            </a:r>
            <a:r>
              <a:rPr dirty="0" sz="16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Provide 10mm</a:t>
            </a:r>
            <a:r>
              <a:rPr dirty="0" sz="16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dia bars</a:t>
            </a:r>
            <a:r>
              <a:rPr dirty="0" sz="16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@</a:t>
            </a:r>
            <a:r>
              <a:rPr dirty="0" sz="16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110</a:t>
            </a:r>
            <a:r>
              <a:rPr dirty="0" sz="1600" spc="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Times New Roman"/>
                <a:cs typeface="Times New Roman"/>
              </a:rPr>
              <a:t>mm</a:t>
            </a:r>
            <a:r>
              <a:rPr dirty="0" sz="16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imes New Roman"/>
                <a:cs typeface="Times New Roman"/>
              </a:rPr>
              <a:t>c/c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44981"/>
            <a:ext cx="2700655" cy="863600"/>
          </a:xfrm>
          <a:prstGeom prst="rect">
            <a:avLst/>
          </a:prstGeom>
        </p:spPr>
        <p:txBody>
          <a:bodyPr wrap="square" lIns="0" tIns="157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5.</a:t>
            </a:r>
            <a:r>
              <a:rPr dirty="0" u="heavy" sz="18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Beams:</a:t>
            </a:r>
            <a:endParaRPr sz="18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1140"/>
              </a:spcBef>
            </a:pPr>
            <a:r>
              <a:rPr dirty="0" sz="1800">
                <a:latin typeface="Calibri"/>
                <a:cs typeface="Calibri"/>
              </a:rPr>
              <a:t>Beam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Width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600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863078"/>
            <a:ext cx="5674360" cy="668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AB and </a:t>
            </a:r>
            <a:r>
              <a:rPr dirty="0" sz="1800" spc="-5">
                <a:latin typeface="Calibri"/>
                <a:cs typeface="Calibri"/>
              </a:rPr>
              <a:t>CD portion </a:t>
            </a:r>
            <a:r>
              <a:rPr dirty="0" sz="1800">
                <a:latin typeface="Calibri"/>
                <a:cs typeface="Calibri"/>
              </a:rPr>
              <a:t>are </a:t>
            </a:r>
            <a:r>
              <a:rPr dirty="0" sz="1800" spc="-5">
                <a:latin typeface="Calibri"/>
                <a:cs typeface="Calibri"/>
              </a:rPr>
              <a:t>designed </a:t>
            </a:r>
            <a:r>
              <a:rPr dirty="0" sz="1800">
                <a:latin typeface="Calibri"/>
                <a:cs typeface="Calibri"/>
              </a:rPr>
              <a:t>as </a:t>
            </a:r>
            <a:r>
              <a:rPr dirty="0" sz="1800" spc="-5">
                <a:latin typeface="Calibri"/>
                <a:cs typeface="Calibri"/>
              </a:rPr>
              <a:t>Rectangular Beam </a:t>
            </a:r>
            <a:r>
              <a:rPr dirty="0" sz="1800">
                <a:latin typeface="Calibri"/>
                <a:cs typeface="Calibri"/>
              </a:rPr>
              <a:t>and BC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portion </a:t>
            </a:r>
            <a:r>
              <a:rPr dirty="0" sz="1800">
                <a:latin typeface="Calibri"/>
                <a:cs typeface="Calibri"/>
              </a:rPr>
              <a:t>is designed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Beam.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0" y="1867154"/>
            <a:ext cx="5100637" cy="1981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944" y="4114800"/>
            <a:ext cx="3437529" cy="1609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7154" y="6041932"/>
            <a:ext cx="3124796" cy="169192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904" y="844041"/>
            <a:ext cx="5711825" cy="19519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17780">
              <a:lnSpc>
                <a:spcPct val="1172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Concrete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>
                <a:latin typeface="Calibri"/>
                <a:cs typeface="Calibri"/>
              </a:rPr>
              <a:t> very </a:t>
            </a:r>
            <a:r>
              <a:rPr dirty="0" sz="1800" spc="-5">
                <a:latin typeface="Calibri"/>
                <a:cs typeface="Calibri"/>
              </a:rPr>
              <a:t>weak </a:t>
            </a:r>
            <a:r>
              <a:rPr dirty="0" sz="1800">
                <a:latin typeface="Calibri"/>
                <a:cs typeface="Calibri"/>
              </a:rPr>
              <a:t>in </a:t>
            </a:r>
            <a:r>
              <a:rPr dirty="0" sz="1800" spc="-5">
                <a:latin typeface="Calibri"/>
                <a:cs typeface="Calibri"/>
              </a:rPr>
              <a:t>tension,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hence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neglect</a:t>
            </a:r>
            <a:r>
              <a:rPr dirty="0" sz="1800">
                <a:latin typeface="Calibri"/>
                <a:cs typeface="Calibri"/>
              </a:rPr>
              <a:t> the </a:t>
            </a:r>
            <a:r>
              <a:rPr dirty="0" sz="1800" spc="-5">
                <a:latin typeface="Calibri"/>
                <a:cs typeface="Calibri"/>
              </a:rPr>
              <a:t>concrete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portion </a:t>
            </a:r>
            <a:r>
              <a:rPr dirty="0" sz="1800">
                <a:latin typeface="Calibri"/>
                <a:cs typeface="Calibri"/>
              </a:rPr>
              <a:t>in tension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zone.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50800" marR="1963420">
              <a:lnSpc>
                <a:spcPct val="1167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M</a:t>
            </a:r>
            <a:r>
              <a:rPr dirty="0" baseline="-9661" sz="1725" spc="-7">
                <a:latin typeface="Calibri"/>
                <a:cs typeface="Calibri"/>
              </a:rPr>
              <a:t>max</a:t>
            </a:r>
            <a:r>
              <a:rPr dirty="0" baseline="-9661" sz="1725" spc="209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531.8</a:t>
            </a:r>
            <a:r>
              <a:rPr dirty="0" sz="1800" spc="-5">
                <a:latin typeface="Calibri"/>
                <a:cs typeface="Calibri"/>
              </a:rPr>
              <a:t> KN-m  (From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BM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Diagram)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1.5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 </a:t>
            </a:r>
            <a:r>
              <a:rPr dirty="0" sz="1800" spc="-5">
                <a:latin typeface="Calibri"/>
                <a:cs typeface="Calibri"/>
              </a:rPr>
              <a:t>531.8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797.7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KN-m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370"/>
              </a:spcBef>
            </a:pPr>
            <a:r>
              <a:rPr dirty="0" sz="1800" spc="-5">
                <a:latin typeface="Calibri"/>
                <a:cs typeface="Calibri"/>
              </a:rPr>
              <a:t>Equating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baseline="-9661" sz="1725">
                <a:latin typeface="Calibri"/>
                <a:cs typeface="Calibri"/>
              </a:rPr>
              <a:t>u</a:t>
            </a:r>
            <a:r>
              <a:rPr dirty="0" baseline="-9661" sz="1725" spc="18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M</a:t>
            </a:r>
            <a:r>
              <a:rPr dirty="0" baseline="-9661" sz="1725" spc="-7">
                <a:latin typeface="Calibri"/>
                <a:cs typeface="Calibri"/>
              </a:rPr>
              <a:t>ulimit</a:t>
            </a:r>
            <a:endParaRPr baseline="-9661" sz="172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076" y="2991739"/>
            <a:ext cx="1028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u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883534"/>
            <a:ext cx="10953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784" algn="l"/>
              </a:tabLst>
            </a:pPr>
            <a:r>
              <a:rPr dirty="0" sz="1800">
                <a:latin typeface="Calibri"/>
                <a:cs typeface="Calibri"/>
              </a:rPr>
              <a:t>M	=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0.36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2894" y="3051682"/>
            <a:ext cx="535305" cy="15240"/>
          </a:xfrm>
          <a:custGeom>
            <a:avLst/>
            <a:gdLst/>
            <a:ahLst/>
            <a:cxnLst/>
            <a:rect l="l" t="t" r="r" b="b"/>
            <a:pathLst>
              <a:path w="535305" h="15239">
                <a:moveTo>
                  <a:pt x="535228" y="0"/>
                </a:moveTo>
                <a:lnTo>
                  <a:pt x="0" y="0"/>
                </a:lnTo>
                <a:lnTo>
                  <a:pt x="0" y="15240"/>
                </a:lnTo>
                <a:lnTo>
                  <a:pt x="535228" y="15240"/>
                </a:lnTo>
                <a:lnTo>
                  <a:pt x="535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060194" y="2807335"/>
            <a:ext cx="16427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2255" algn="l"/>
              </a:tabLst>
            </a:pPr>
            <a:r>
              <a:rPr dirty="0" sz="1300" spc="135">
                <a:latin typeface="Cambria Math"/>
                <a:cs typeface="Cambria Math"/>
              </a:rPr>
              <a:t>𝑥</a:t>
            </a:r>
            <a:r>
              <a:rPr dirty="0" sz="1300" spc="135">
                <a:latin typeface="Cambria Math"/>
                <a:cs typeface="Cambria Math"/>
              </a:rPr>
              <a:t>	</a:t>
            </a:r>
            <a:r>
              <a:rPr dirty="0" sz="1300" spc="135">
                <a:latin typeface="Cambria Math"/>
                <a:cs typeface="Cambria Math"/>
              </a:rPr>
              <a:t>𝑥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7729" y="2871343"/>
            <a:ext cx="19780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2255" algn="l"/>
              </a:tabLst>
            </a:pPr>
            <a:r>
              <a:rPr dirty="0" sz="1050" spc="105">
                <a:latin typeface="Cambria Math"/>
                <a:cs typeface="Cambria Math"/>
              </a:rPr>
              <a:t>𝑢,𝑚𝑎𝑥	𝑢,𝑚𝑎𝑥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72029" y="3061842"/>
            <a:ext cx="165100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2255" algn="l"/>
              </a:tabLst>
            </a:pPr>
            <a:r>
              <a:rPr dirty="0" sz="1300" spc="125">
                <a:latin typeface="Cambria Math"/>
                <a:cs typeface="Cambria Math"/>
              </a:rPr>
              <a:t>𝑑</a:t>
            </a:r>
            <a:r>
              <a:rPr dirty="0" sz="1300" spc="125">
                <a:latin typeface="Cambria Math"/>
                <a:cs typeface="Cambria Math"/>
              </a:rPr>
              <a:t>	</a:t>
            </a:r>
            <a:r>
              <a:rPr dirty="0" sz="1300" spc="125">
                <a:latin typeface="Cambria Math"/>
                <a:cs typeface="Cambria Math"/>
              </a:rPr>
              <a:t>𝑑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2703" y="3051682"/>
            <a:ext cx="535305" cy="15240"/>
          </a:xfrm>
          <a:custGeom>
            <a:avLst/>
            <a:gdLst/>
            <a:ahLst/>
            <a:cxnLst/>
            <a:rect l="l" t="t" r="r" b="b"/>
            <a:pathLst>
              <a:path w="535304" h="15239">
                <a:moveTo>
                  <a:pt x="535228" y="0"/>
                </a:moveTo>
                <a:lnTo>
                  <a:pt x="0" y="0"/>
                </a:lnTo>
                <a:lnTo>
                  <a:pt x="0" y="15240"/>
                </a:lnTo>
                <a:lnTo>
                  <a:pt x="535228" y="15240"/>
                </a:lnTo>
                <a:lnTo>
                  <a:pt x="535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327016" y="2994787"/>
            <a:ext cx="2095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120">
                <a:latin typeface="Cambria Math"/>
                <a:cs typeface="Cambria Math"/>
              </a:rPr>
              <a:t>𝑐</a:t>
            </a:r>
            <a:r>
              <a:rPr dirty="0" sz="1300" spc="120">
                <a:latin typeface="Cambria Math"/>
                <a:cs typeface="Cambria Math"/>
              </a:rPr>
              <a:t>𝑘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8198" y="2883534"/>
            <a:ext cx="2444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520825" algn="l"/>
                <a:tab pos="1979295" algn="l"/>
              </a:tabLst>
            </a:pPr>
            <a:r>
              <a:rPr dirty="0" sz="1800" spc="10">
                <a:latin typeface="Cambria Math"/>
                <a:cs typeface="Cambria Math"/>
              </a:rPr>
              <a:t>[1</a:t>
            </a:r>
            <a:r>
              <a:rPr dirty="0" sz="1800" spc="-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− </a:t>
            </a:r>
            <a:r>
              <a:rPr dirty="0" sz="1800" spc="-5">
                <a:latin typeface="Cambria Math"/>
                <a:cs typeface="Cambria Math"/>
              </a:rPr>
              <a:t>0.42	</a:t>
            </a:r>
            <a:r>
              <a:rPr dirty="0" sz="1800" spc="25">
                <a:latin typeface="Cambria Math"/>
                <a:cs typeface="Cambria Math"/>
              </a:rPr>
              <a:t>]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𝑓	𝑏</a:t>
            </a:r>
            <a:r>
              <a:rPr dirty="0" sz="1800" spc="-15">
                <a:latin typeface="Cambria Math"/>
                <a:cs typeface="Cambria Math"/>
              </a:rPr>
              <a:t> </a:t>
            </a:r>
            <a:r>
              <a:rPr dirty="0" sz="1800" spc="45">
                <a:latin typeface="Cambria Math"/>
                <a:cs typeface="Cambria Math"/>
              </a:rPr>
              <a:t>𝑑</a:t>
            </a:r>
            <a:r>
              <a:rPr dirty="0" baseline="27777" sz="1950" spc="67">
                <a:latin typeface="Cambria Math"/>
                <a:cs typeface="Cambria Math"/>
              </a:rPr>
              <a:t>2</a:t>
            </a:r>
            <a:endParaRPr baseline="27777" sz="19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8504" y="3226435"/>
            <a:ext cx="6050280" cy="3554729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459"/>
              </a:spcBef>
            </a:pPr>
            <a:r>
              <a:rPr dirty="0" sz="1800">
                <a:latin typeface="Calibri"/>
                <a:cs typeface="Calibri"/>
              </a:rPr>
              <a:t>797.7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10</a:t>
            </a:r>
            <a:r>
              <a:rPr dirty="0" baseline="28985" sz="1725">
                <a:latin typeface="Calibri"/>
                <a:cs typeface="Calibri"/>
              </a:rPr>
              <a:t>6</a:t>
            </a:r>
            <a:r>
              <a:rPr dirty="0" baseline="28985" sz="1725" spc="2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380">
                <a:latin typeface="Calibri"/>
                <a:cs typeface="Calibri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0.36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0.48</a:t>
            </a:r>
            <a:r>
              <a:rPr dirty="0" baseline="3086" sz="2700" spc="-7">
                <a:latin typeface="Cambria Math"/>
                <a:cs typeface="Cambria Math"/>
              </a:rPr>
              <a:t>[</a:t>
            </a:r>
            <a:r>
              <a:rPr dirty="0" sz="1800" spc="-5">
                <a:latin typeface="Cambria Math"/>
                <a:cs typeface="Cambria Math"/>
              </a:rPr>
              <a:t>1 </a:t>
            </a:r>
            <a:r>
              <a:rPr dirty="0" sz="1800">
                <a:latin typeface="Cambria Math"/>
                <a:cs typeface="Cambria Math"/>
              </a:rPr>
              <a:t>−</a:t>
            </a:r>
            <a:r>
              <a:rPr dirty="0" sz="1800" spc="-1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0.42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0.48</a:t>
            </a:r>
            <a:r>
              <a:rPr dirty="0" baseline="3086" sz="2700" spc="-7">
                <a:latin typeface="Cambria Math"/>
                <a:cs typeface="Cambria Math"/>
              </a:rPr>
              <a:t>]</a:t>
            </a:r>
            <a:r>
              <a:rPr dirty="0" baseline="3086" sz="270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20</a:t>
            </a:r>
            <a:r>
              <a:rPr dirty="0" sz="1800">
                <a:latin typeface="Cambria Math"/>
                <a:cs typeface="Cambria Math"/>
              </a:rPr>
              <a:t> ∗ </a:t>
            </a:r>
            <a:r>
              <a:rPr dirty="0" sz="1800" spc="-5">
                <a:latin typeface="Cambria Math"/>
                <a:cs typeface="Cambria Math"/>
              </a:rPr>
              <a:t>600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 spc="45">
                <a:latin typeface="Cambria Math"/>
                <a:cs typeface="Cambria Math"/>
              </a:rPr>
              <a:t>𝑑</a:t>
            </a:r>
            <a:r>
              <a:rPr dirty="0" baseline="27777" sz="1950" spc="67">
                <a:latin typeface="Cambria Math"/>
                <a:cs typeface="Cambria Math"/>
              </a:rPr>
              <a:t>2</a:t>
            </a:r>
            <a:endParaRPr baseline="27777" sz="1950">
              <a:latin typeface="Cambria Math"/>
              <a:cs typeface="Cambria Math"/>
            </a:endParaRPr>
          </a:p>
          <a:p>
            <a:pPr marL="441325">
              <a:lnSpc>
                <a:spcPct val="100000"/>
              </a:lnSpc>
              <a:spcBef>
                <a:spcPts val="359"/>
              </a:spcBef>
            </a:pP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694.14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700</a:t>
            </a:r>
            <a:r>
              <a:rPr dirty="0" sz="1800" spc="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455"/>
              </a:spcBef>
              <a:tabLst>
                <a:tab pos="1062355" algn="l"/>
              </a:tabLst>
            </a:pPr>
            <a:r>
              <a:rPr dirty="0" sz="1800">
                <a:latin typeface="Symbol"/>
                <a:cs typeface="Symbol"/>
              </a:rPr>
              <a:t></a:t>
            </a:r>
            <a:r>
              <a:rPr dirty="0" sz="1800" spc="3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Beam	</a:t>
            </a:r>
            <a:r>
              <a:rPr dirty="0" sz="1800" spc="-5">
                <a:latin typeface="Calibri"/>
                <a:cs typeface="Calibri"/>
              </a:rPr>
              <a:t>dimensions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600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 </a:t>
            </a:r>
            <a:r>
              <a:rPr dirty="0" sz="1800" spc="-5">
                <a:latin typeface="Calibri"/>
                <a:cs typeface="Calibri"/>
              </a:rPr>
              <a:t>700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760mm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  <a:tabLst>
                <a:tab pos="441325" algn="l"/>
              </a:tabLst>
            </a:pP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(i)	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S UI Gothic"/>
                <a:cs typeface="MS UI Gothic"/>
              </a:rPr>
              <a:t>“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AB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S UI Gothic"/>
                <a:cs typeface="MS UI Gothic"/>
              </a:rPr>
              <a:t>”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Portion: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L="76200" marR="2162810">
              <a:lnSpc>
                <a:spcPct val="117200"/>
              </a:lnSpc>
            </a:pPr>
            <a:r>
              <a:rPr dirty="0" sz="1800">
                <a:latin typeface="Calibri"/>
                <a:cs typeface="Calibri"/>
              </a:rPr>
              <a:t>M</a:t>
            </a:r>
            <a:r>
              <a:rPr dirty="0" baseline="-9661" sz="1725">
                <a:latin typeface="Calibri"/>
                <a:cs typeface="Calibri"/>
              </a:rPr>
              <a:t>AB</a:t>
            </a:r>
            <a:r>
              <a:rPr dirty="0" baseline="-9661" sz="1725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219.23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KN-m.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(From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diagaram)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1.5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</a:t>
            </a:r>
            <a:r>
              <a:rPr dirty="0" sz="1800" spc="-5">
                <a:latin typeface="Calibri"/>
                <a:cs typeface="Calibri"/>
              </a:rPr>
              <a:t> 219.23</a:t>
            </a:r>
            <a:r>
              <a:rPr dirty="0" sz="1800">
                <a:latin typeface="Calibri"/>
                <a:cs typeface="Calibri"/>
              </a:rPr>
              <a:t> 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328.84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KN-m</a:t>
            </a:r>
            <a:endParaRPr sz="1800">
              <a:latin typeface="Calibri"/>
              <a:cs typeface="Calibri"/>
            </a:endParaRPr>
          </a:p>
          <a:p>
            <a:pPr marL="76200" marR="108585">
              <a:lnSpc>
                <a:spcPts val="2530"/>
              </a:lnSpc>
              <a:spcBef>
                <a:spcPts val="135"/>
              </a:spcBef>
              <a:tabLst>
                <a:tab pos="779780" algn="l"/>
              </a:tabLst>
            </a:pPr>
            <a:r>
              <a:rPr dirty="0" sz="1800">
                <a:latin typeface="Calibri"/>
                <a:cs typeface="Calibri"/>
              </a:rPr>
              <a:t>In AB </a:t>
            </a:r>
            <a:r>
              <a:rPr dirty="0" sz="1800" spc="-5">
                <a:latin typeface="Calibri"/>
                <a:cs typeface="Calibri"/>
              </a:rPr>
              <a:t>portion, </a:t>
            </a:r>
            <a:r>
              <a:rPr dirty="0" sz="1800" spc="-10">
                <a:latin typeface="Calibri"/>
                <a:cs typeface="Calibri"/>
              </a:rPr>
              <a:t>tension </a:t>
            </a:r>
            <a:r>
              <a:rPr dirty="0" sz="1800">
                <a:latin typeface="Calibri"/>
                <a:cs typeface="Calibri"/>
              </a:rPr>
              <a:t>is in the flange, </a:t>
            </a:r>
            <a:r>
              <a:rPr dirty="0" sz="1800" spc="-5">
                <a:latin typeface="Calibri"/>
                <a:cs typeface="Calibri"/>
              </a:rPr>
              <a:t>hence neglecting </a:t>
            </a:r>
            <a:r>
              <a:rPr dirty="0" sz="1800" spc="-10">
                <a:latin typeface="Calibri"/>
                <a:cs typeface="Calibri"/>
              </a:rPr>
              <a:t>tension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zone,	</a:t>
            </a:r>
            <a:r>
              <a:rPr dirty="0" sz="1800" spc="-55">
                <a:latin typeface="Calibri"/>
                <a:cs typeface="Calibri"/>
              </a:rPr>
              <a:t>Take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 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600mm</a:t>
            </a:r>
            <a:endParaRPr sz="18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210"/>
              </a:spcBef>
            </a:pP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Area</a:t>
            </a:r>
            <a:r>
              <a:rPr dirty="0" u="heavy" sz="1600" spc="-2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2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Steel: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6960869"/>
            <a:ext cx="1998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Mu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55">
                <a:latin typeface="Calibri"/>
                <a:cs typeface="Calibri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0.87</a:t>
            </a:r>
            <a:r>
              <a:rPr dirty="0" sz="1600" spc="-1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fy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10">
                <a:latin typeface="Cambria Math"/>
                <a:cs typeface="Cambria Math"/>
              </a:rPr>
              <a:t>Ast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d[1</a:t>
            </a:r>
            <a:r>
              <a:rPr dirty="0" sz="1600" spc="-1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9067" y="6896861"/>
            <a:ext cx="4254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70">
                <a:latin typeface="Cambria Math"/>
                <a:cs typeface="Cambria Math"/>
              </a:rPr>
              <a:t>Ast</a:t>
            </a:r>
            <a:r>
              <a:rPr dirty="0" sz="1150" spc="-65">
                <a:latin typeface="Cambria Math"/>
                <a:cs typeface="Cambria Math"/>
              </a:rPr>
              <a:t> </a:t>
            </a:r>
            <a:r>
              <a:rPr dirty="0" sz="1150" spc="70">
                <a:latin typeface="Cambria Math"/>
                <a:cs typeface="Cambria Math"/>
              </a:rPr>
              <a:t>fy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0110" y="7119366"/>
            <a:ext cx="483234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5">
                <a:latin typeface="Cambria Math"/>
                <a:cs typeface="Cambria Math"/>
              </a:rPr>
              <a:t>fck</a:t>
            </a:r>
            <a:r>
              <a:rPr dirty="0" sz="1150" spc="-40">
                <a:latin typeface="Cambria Math"/>
                <a:cs typeface="Cambria Math"/>
              </a:rPr>
              <a:t> </a:t>
            </a:r>
            <a:r>
              <a:rPr dirty="0" sz="1150" spc="80">
                <a:latin typeface="Cambria Math"/>
                <a:cs typeface="Cambria Math"/>
              </a:rPr>
              <a:t>b</a:t>
            </a:r>
            <a:r>
              <a:rPr dirty="0" sz="1150" spc="-40">
                <a:latin typeface="Cambria Math"/>
                <a:cs typeface="Cambria Math"/>
              </a:rPr>
              <a:t> </a:t>
            </a:r>
            <a:r>
              <a:rPr dirty="0" sz="1150" spc="80">
                <a:latin typeface="Cambria Math"/>
                <a:cs typeface="Cambria Math"/>
              </a:rPr>
              <a:t>d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32810" y="7112254"/>
            <a:ext cx="457200" cy="13970"/>
          </a:xfrm>
          <a:custGeom>
            <a:avLst/>
            <a:gdLst/>
            <a:ahLst/>
            <a:cxnLst/>
            <a:rect l="l" t="t" r="r" b="b"/>
            <a:pathLst>
              <a:path w="457200" h="13970">
                <a:moveTo>
                  <a:pt x="457200" y="0"/>
                </a:moveTo>
                <a:lnTo>
                  <a:pt x="0" y="0"/>
                </a:lnTo>
                <a:lnTo>
                  <a:pt x="0" y="13716"/>
                </a:lnTo>
                <a:lnTo>
                  <a:pt x="457200" y="13716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21507" y="6960869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]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6604" y="7450073"/>
            <a:ext cx="37414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090930" algn="l"/>
                <a:tab pos="2424430" algn="l"/>
                <a:tab pos="2985770" algn="l"/>
              </a:tabLst>
            </a:pPr>
            <a:r>
              <a:rPr dirty="0" sz="1600" spc="-5">
                <a:latin typeface="Calibri"/>
                <a:cs typeface="Calibri"/>
              </a:rPr>
              <a:t>328.8 x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baseline="26455" sz="1575" spc="-7">
                <a:latin typeface="Calibri"/>
                <a:cs typeface="Calibri"/>
              </a:rPr>
              <a:t>6	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0.87</a:t>
            </a:r>
            <a:r>
              <a:rPr dirty="0" sz="1600" spc="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 spc="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415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	</a:t>
            </a:r>
            <a:r>
              <a:rPr dirty="0" sz="1600" spc="-10">
                <a:latin typeface="Cambria Math"/>
                <a:cs typeface="Cambria Math"/>
              </a:rPr>
              <a:t>Ast</a:t>
            </a:r>
            <a:r>
              <a:rPr dirty="0" sz="1600" spc="1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	700[1</a:t>
            </a:r>
            <a:r>
              <a:rPr dirty="0" sz="1600" spc="-5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4592" y="7386066"/>
            <a:ext cx="5810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70">
                <a:latin typeface="Cambria Math"/>
                <a:cs typeface="Cambria Math"/>
              </a:rPr>
              <a:t>Ast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25">
                <a:latin typeface="Cambria Math"/>
                <a:cs typeface="Cambria Math"/>
              </a:rPr>
              <a:t>4</a:t>
            </a:r>
            <a:r>
              <a:rPr dirty="0" sz="1150" spc="15">
                <a:latin typeface="Cambria Math"/>
                <a:cs typeface="Cambria Math"/>
              </a:rPr>
              <a:t>1</a:t>
            </a:r>
            <a:r>
              <a:rPr dirty="0" sz="1150" spc="25">
                <a:latin typeface="Cambria Math"/>
                <a:cs typeface="Cambria Math"/>
              </a:rPr>
              <a:t>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3528" y="7608569"/>
            <a:ext cx="84328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2</a:t>
            </a:r>
            <a:r>
              <a:rPr dirty="0" sz="1150" spc="15">
                <a:latin typeface="Cambria Math"/>
                <a:cs typeface="Cambria Math"/>
              </a:rPr>
              <a:t>0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30">
                <a:latin typeface="Cambria Math"/>
                <a:cs typeface="Cambria Math"/>
              </a:rPr>
              <a:t>60</a:t>
            </a:r>
            <a:r>
              <a:rPr dirty="0" sz="1150" spc="15">
                <a:latin typeface="Cambria Math"/>
                <a:cs typeface="Cambria Math"/>
              </a:rPr>
              <a:t>0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25">
                <a:latin typeface="Cambria Math"/>
                <a:cs typeface="Cambria Math"/>
              </a:rPr>
              <a:t>7</a:t>
            </a:r>
            <a:r>
              <a:rPr dirty="0" sz="1150" spc="15">
                <a:latin typeface="Cambria Math"/>
                <a:cs typeface="Cambria Math"/>
              </a:rPr>
              <a:t>0</a:t>
            </a:r>
            <a:r>
              <a:rPr dirty="0" sz="1150" spc="25">
                <a:latin typeface="Cambria Math"/>
                <a:cs typeface="Cambria Math"/>
              </a:rPr>
              <a:t>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26228" y="7601457"/>
            <a:ext cx="817244" cy="13970"/>
          </a:xfrm>
          <a:custGeom>
            <a:avLst/>
            <a:gdLst/>
            <a:ahLst/>
            <a:cxnLst/>
            <a:rect l="l" t="t" r="r" b="b"/>
            <a:pathLst>
              <a:path w="817245" h="13970">
                <a:moveTo>
                  <a:pt x="817168" y="0"/>
                </a:moveTo>
                <a:lnTo>
                  <a:pt x="0" y="0"/>
                </a:lnTo>
                <a:lnTo>
                  <a:pt x="0" y="13716"/>
                </a:lnTo>
                <a:lnTo>
                  <a:pt x="817168" y="13716"/>
                </a:lnTo>
                <a:lnTo>
                  <a:pt x="817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476494" y="7450073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]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3" name="object 23"/>
          <p:cNvSpPr txBox="1"/>
          <p:nvPr/>
        </p:nvSpPr>
        <p:spPr>
          <a:xfrm>
            <a:off x="876604" y="7885938"/>
            <a:ext cx="2453640" cy="655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8985">
              <a:lnSpc>
                <a:spcPct val="100000"/>
              </a:lnSpc>
              <a:spcBef>
                <a:spcPts val="95"/>
              </a:spcBef>
              <a:tabLst>
                <a:tab pos="2022475" algn="l"/>
              </a:tabLst>
            </a:pPr>
            <a:r>
              <a:rPr dirty="0" sz="1600" spc="-5">
                <a:latin typeface="Calibri"/>
                <a:cs typeface="Calibri"/>
              </a:rPr>
              <a:t>Ast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8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1397.6	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130"/>
              </a:spcBef>
            </a:pPr>
            <a:r>
              <a:rPr dirty="0" sz="1600" spc="-5">
                <a:latin typeface="Calibri"/>
                <a:cs typeface="Calibri"/>
              </a:rPr>
              <a:t>Providing</a:t>
            </a:r>
            <a:r>
              <a:rPr dirty="0" sz="1600" spc="-10">
                <a:latin typeface="Calibri"/>
                <a:cs typeface="Calibri"/>
              </a:rPr>
              <a:t> 20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bars,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0757" y="877569"/>
            <a:ext cx="2578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Cambria Math"/>
                <a:cs typeface="Cambria Math"/>
              </a:rPr>
              <a:t>𝐴</a:t>
            </a:r>
            <a:r>
              <a:rPr dirty="0" sz="1150" spc="45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3457" y="1092961"/>
            <a:ext cx="236220" cy="13970"/>
          </a:xfrm>
          <a:custGeom>
            <a:avLst/>
            <a:gdLst/>
            <a:ahLst/>
            <a:cxnLst/>
            <a:rect l="l" t="t" r="r" b="b"/>
            <a:pathLst>
              <a:path w="236219" h="13969">
                <a:moveTo>
                  <a:pt x="236219" y="0"/>
                </a:moveTo>
                <a:lnTo>
                  <a:pt x="0" y="0"/>
                </a:lnTo>
                <a:lnTo>
                  <a:pt x="0" y="13716"/>
                </a:lnTo>
                <a:lnTo>
                  <a:pt x="236219" y="13716"/>
                </a:lnTo>
                <a:lnTo>
                  <a:pt x="236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2004" y="941577"/>
            <a:ext cx="1507490" cy="360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585"/>
              </a:lnSpc>
              <a:spcBef>
                <a:spcPts val="95"/>
              </a:spcBef>
              <a:tabLst>
                <a:tab pos="1393190" algn="l"/>
              </a:tabLst>
            </a:pPr>
            <a:r>
              <a:rPr dirty="0" sz="1600" spc="-5">
                <a:latin typeface="Calibri"/>
                <a:cs typeface="Calibri"/>
              </a:rPr>
              <a:t>No.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bars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  <a:p>
            <a:pPr algn="r" marR="158750">
              <a:lnSpc>
                <a:spcPts val="1045"/>
              </a:lnSpc>
            </a:pPr>
            <a:r>
              <a:rPr dirty="0" sz="1150" spc="45">
                <a:latin typeface="Cambria Math"/>
                <a:cs typeface="Cambria Math"/>
              </a:rPr>
              <a:t>𝑎𝑠𝑡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8839" y="877569"/>
            <a:ext cx="4762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13</a:t>
            </a:r>
            <a:r>
              <a:rPr dirty="0" sz="1150" spc="5">
                <a:latin typeface="Cambria Math"/>
                <a:cs typeface="Cambria Math"/>
              </a:rPr>
              <a:t>97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25">
                <a:latin typeface="Cambria Math"/>
                <a:cs typeface="Cambria Math"/>
              </a:rPr>
              <a:t>6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2667" y="1097025"/>
            <a:ext cx="61595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950" spc="20">
                <a:latin typeface="Cambria Math"/>
                <a:cs typeface="Cambria Math"/>
              </a:rPr>
              <a:t>3.14∗</a:t>
            </a:r>
            <a:r>
              <a:rPr dirty="0" sz="950" spc="-40">
                <a:latin typeface="Cambria Math"/>
                <a:cs typeface="Cambria Math"/>
              </a:rPr>
              <a:t> </a:t>
            </a:r>
            <a:r>
              <a:rPr dirty="0" sz="950" spc="35">
                <a:latin typeface="Cambria Math"/>
                <a:cs typeface="Cambria Math"/>
              </a:rPr>
              <a:t>20</a:t>
            </a:r>
            <a:r>
              <a:rPr dirty="0" baseline="17543" sz="1425" spc="52">
                <a:latin typeface="Cambria Math"/>
                <a:cs typeface="Cambria Math"/>
              </a:rPr>
              <a:t>2</a:t>
            </a:r>
            <a:endParaRPr baseline="17543" sz="1425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4286" y="1255522"/>
            <a:ext cx="971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35">
                <a:latin typeface="Cambria Math"/>
                <a:cs typeface="Cambria Math"/>
              </a:rPr>
              <a:t>4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0767" y="1269746"/>
            <a:ext cx="546100" cy="9525"/>
          </a:xfrm>
          <a:custGeom>
            <a:avLst/>
            <a:gdLst/>
            <a:ahLst/>
            <a:cxnLst/>
            <a:rect l="l" t="t" r="r" b="b"/>
            <a:pathLst>
              <a:path w="546100" h="9525">
                <a:moveTo>
                  <a:pt x="545592" y="0"/>
                </a:moveTo>
                <a:lnTo>
                  <a:pt x="0" y="0"/>
                </a:lnTo>
                <a:lnTo>
                  <a:pt x="0" y="9144"/>
                </a:lnTo>
                <a:lnTo>
                  <a:pt x="545592" y="9144"/>
                </a:lnTo>
                <a:lnTo>
                  <a:pt x="545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80767" y="1092961"/>
            <a:ext cx="609600" cy="13970"/>
          </a:xfrm>
          <a:custGeom>
            <a:avLst/>
            <a:gdLst/>
            <a:ahLst/>
            <a:cxnLst/>
            <a:rect l="l" t="t" r="r" b="b"/>
            <a:pathLst>
              <a:path w="609600" h="13969">
                <a:moveTo>
                  <a:pt x="609600" y="0"/>
                </a:moveTo>
                <a:lnTo>
                  <a:pt x="0" y="0"/>
                </a:lnTo>
                <a:lnTo>
                  <a:pt x="0" y="13716"/>
                </a:lnTo>
                <a:lnTo>
                  <a:pt x="609600" y="13716"/>
                </a:lnTo>
                <a:lnTo>
                  <a:pt x="609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14827" y="941577"/>
            <a:ext cx="7715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bars.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604" y="1456690"/>
            <a:ext cx="5789930" cy="193992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40"/>
              </a:spcBef>
            </a:pP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(ii)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S UI Gothic"/>
                <a:cs typeface="MS UI Gothic"/>
              </a:rPr>
              <a:t>“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CD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S UI Gothic"/>
                <a:cs typeface="MS UI Gothic"/>
              </a:rPr>
              <a:t>”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Portion:</a:t>
            </a:r>
            <a:endParaRPr sz="1800">
              <a:latin typeface="Calibri"/>
              <a:cs typeface="Calibri"/>
            </a:endParaRPr>
          </a:p>
          <a:p>
            <a:pPr marL="38100" marR="2042795">
              <a:lnSpc>
                <a:spcPct val="116700"/>
              </a:lnSpc>
              <a:spcBef>
                <a:spcPts val="85"/>
              </a:spcBef>
            </a:pPr>
            <a:r>
              <a:rPr dirty="0" sz="1800" spc="-5">
                <a:latin typeface="Calibri"/>
                <a:cs typeface="Calibri"/>
              </a:rPr>
              <a:t>M</a:t>
            </a:r>
            <a:r>
              <a:rPr dirty="0" baseline="-9661" sz="1725" spc="-7">
                <a:latin typeface="Calibri"/>
                <a:cs typeface="Calibri"/>
              </a:rPr>
              <a:t>CD</a:t>
            </a:r>
            <a:r>
              <a:rPr dirty="0" baseline="-9661" sz="1725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480.75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KN-m.</a:t>
            </a:r>
            <a:r>
              <a:rPr dirty="0" sz="1800" spc="-10">
                <a:latin typeface="Calibri"/>
                <a:cs typeface="Calibri"/>
              </a:rPr>
              <a:t> (From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BM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diagram)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1.5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</a:t>
            </a:r>
            <a:r>
              <a:rPr dirty="0" sz="1800" spc="-5">
                <a:latin typeface="Calibri"/>
                <a:cs typeface="Calibri"/>
              </a:rPr>
              <a:t> 480.75</a:t>
            </a:r>
            <a:r>
              <a:rPr dirty="0" sz="1800">
                <a:latin typeface="Calibri"/>
                <a:cs typeface="Calibri"/>
              </a:rPr>
              <a:t> 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721.12</a:t>
            </a:r>
            <a:r>
              <a:rPr dirty="0" sz="1800" spc="4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KN-m</a:t>
            </a:r>
            <a:endParaRPr sz="1800">
              <a:latin typeface="Calibri"/>
              <a:cs typeface="Calibri"/>
            </a:endParaRPr>
          </a:p>
          <a:p>
            <a:pPr marL="38100" marR="30480">
              <a:lnSpc>
                <a:spcPts val="2530"/>
              </a:lnSpc>
              <a:spcBef>
                <a:spcPts val="150"/>
              </a:spcBef>
            </a:pPr>
            <a:r>
              <a:rPr dirty="0" sz="1800" spc="-20">
                <a:latin typeface="Calibri"/>
                <a:cs typeface="Calibri"/>
              </a:rPr>
              <a:t>Even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portion,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tension</a:t>
            </a:r>
            <a:r>
              <a:rPr dirty="0" sz="1800">
                <a:latin typeface="Calibri"/>
                <a:cs typeface="Calibri"/>
              </a:rPr>
              <a:t> is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flange,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hence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neglecting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tension zone,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5">
                <a:latin typeface="Calibri"/>
                <a:cs typeface="Calibri"/>
              </a:rPr>
              <a:t>Take</a:t>
            </a:r>
            <a:r>
              <a:rPr dirty="0" sz="1800">
                <a:latin typeface="Calibri"/>
                <a:cs typeface="Calibri"/>
              </a:rPr>
              <a:t> b = 600mm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Area</a:t>
            </a:r>
            <a:r>
              <a:rPr dirty="0" u="heavy" sz="1600" spc="-2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2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Steel: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3575430"/>
            <a:ext cx="1998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Mu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55">
                <a:latin typeface="Calibri"/>
                <a:cs typeface="Calibri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0.87</a:t>
            </a:r>
            <a:r>
              <a:rPr dirty="0" sz="1600" spc="-1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fy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10">
                <a:latin typeface="Cambria Math"/>
                <a:cs typeface="Cambria Math"/>
              </a:rPr>
              <a:t>Ast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d[1</a:t>
            </a:r>
            <a:r>
              <a:rPr dirty="0" sz="1600" spc="-1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9067" y="3511423"/>
            <a:ext cx="4254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70">
                <a:latin typeface="Cambria Math"/>
                <a:cs typeface="Cambria Math"/>
              </a:rPr>
              <a:t>Ast</a:t>
            </a:r>
            <a:r>
              <a:rPr dirty="0" sz="1150" spc="-65">
                <a:latin typeface="Cambria Math"/>
                <a:cs typeface="Cambria Math"/>
              </a:rPr>
              <a:t> </a:t>
            </a:r>
            <a:r>
              <a:rPr dirty="0" sz="1150" spc="70">
                <a:latin typeface="Cambria Math"/>
                <a:cs typeface="Cambria Math"/>
              </a:rPr>
              <a:t>fy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0110" y="3733927"/>
            <a:ext cx="483234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5">
                <a:latin typeface="Cambria Math"/>
                <a:cs typeface="Cambria Math"/>
              </a:rPr>
              <a:t>fck</a:t>
            </a:r>
            <a:r>
              <a:rPr dirty="0" sz="1150" spc="-40">
                <a:latin typeface="Cambria Math"/>
                <a:cs typeface="Cambria Math"/>
              </a:rPr>
              <a:t> </a:t>
            </a:r>
            <a:r>
              <a:rPr dirty="0" sz="1150" spc="80">
                <a:latin typeface="Cambria Math"/>
                <a:cs typeface="Cambria Math"/>
              </a:rPr>
              <a:t>b</a:t>
            </a:r>
            <a:r>
              <a:rPr dirty="0" sz="1150" spc="-40">
                <a:latin typeface="Cambria Math"/>
                <a:cs typeface="Cambria Math"/>
              </a:rPr>
              <a:t> </a:t>
            </a:r>
            <a:r>
              <a:rPr dirty="0" sz="1150" spc="80">
                <a:latin typeface="Cambria Math"/>
                <a:cs typeface="Cambria Math"/>
              </a:rPr>
              <a:t>d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32810" y="3726815"/>
            <a:ext cx="457200" cy="13970"/>
          </a:xfrm>
          <a:custGeom>
            <a:avLst/>
            <a:gdLst/>
            <a:ahLst/>
            <a:cxnLst/>
            <a:rect l="l" t="t" r="r" b="b"/>
            <a:pathLst>
              <a:path w="457200" h="13970">
                <a:moveTo>
                  <a:pt x="457200" y="0"/>
                </a:moveTo>
                <a:lnTo>
                  <a:pt x="0" y="0"/>
                </a:lnTo>
                <a:lnTo>
                  <a:pt x="0" y="13715"/>
                </a:lnTo>
                <a:lnTo>
                  <a:pt x="457200" y="13715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421507" y="3575430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]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6604" y="4063111"/>
            <a:ext cx="384365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194435" algn="l"/>
                <a:tab pos="2525395" algn="l"/>
                <a:tab pos="3086100" algn="l"/>
              </a:tabLst>
            </a:pPr>
            <a:r>
              <a:rPr dirty="0" sz="1600" spc="-5">
                <a:latin typeface="Calibri"/>
                <a:cs typeface="Calibri"/>
              </a:rPr>
              <a:t>721.12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baseline="26455" sz="1575" spc="-7">
                <a:latin typeface="Calibri"/>
                <a:cs typeface="Calibri"/>
              </a:rPr>
              <a:t>6	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0.87</a:t>
            </a:r>
            <a:r>
              <a:rPr dirty="0" sz="1600" spc="1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 spc="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415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	</a:t>
            </a:r>
            <a:r>
              <a:rPr dirty="0" sz="1600" spc="-10">
                <a:latin typeface="Cambria Math"/>
                <a:cs typeface="Cambria Math"/>
              </a:rPr>
              <a:t>Ast</a:t>
            </a:r>
            <a:r>
              <a:rPr dirty="0" sz="1600" spc="2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	700[1</a:t>
            </a:r>
            <a:r>
              <a:rPr dirty="0" sz="1600" spc="-4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5177" y="3999103"/>
            <a:ext cx="5835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70">
                <a:latin typeface="Cambria Math"/>
                <a:cs typeface="Cambria Math"/>
              </a:rPr>
              <a:t>Ast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30">
                <a:latin typeface="Cambria Math"/>
                <a:cs typeface="Cambria Math"/>
              </a:rPr>
              <a:t>415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4113" y="4221607"/>
            <a:ext cx="8445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0">
                <a:latin typeface="Cambria Math"/>
                <a:cs typeface="Cambria Math"/>
              </a:rPr>
              <a:t>20∗600∗700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26813" y="4214495"/>
            <a:ext cx="817244" cy="13970"/>
          </a:xfrm>
          <a:custGeom>
            <a:avLst/>
            <a:gdLst/>
            <a:ahLst/>
            <a:cxnLst/>
            <a:rect l="l" t="t" r="r" b="b"/>
            <a:pathLst>
              <a:path w="817245" h="13970">
                <a:moveTo>
                  <a:pt x="817168" y="0"/>
                </a:moveTo>
                <a:lnTo>
                  <a:pt x="0" y="0"/>
                </a:lnTo>
                <a:lnTo>
                  <a:pt x="0" y="13715"/>
                </a:lnTo>
                <a:lnTo>
                  <a:pt x="817168" y="13715"/>
                </a:lnTo>
                <a:lnTo>
                  <a:pt x="817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577078" y="4063111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]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9304" y="4357902"/>
            <a:ext cx="2254250" cy="797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 marR="43180" indent="730885">
              <a:lnSpc>
                <a:spcPct val="158200"/>
              </a:lnSpc>
              <a:spcBef>
                <a:spcPts val="100"/>
              </a:spcBef>
            </a:pPr>
            <a:r>
              <a:rPr dirty="0" sz="1600" spc="-5">
                <a:latin typeface="Calibri"/>
                <a:cs typeface="Calibri"/>
              </a:rPr>
              <a:t>Ast</a:t>
            </a:r>
            <a:r>
              <a:rPr dirty="0" sz="1600" spc="3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3437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baseline="26455" sz="1575" spc="-7">
                <a:latin typeface="Calibri"/>
                <a:cs typeface="Calibri"/>
              </a:rPr>
              <a:t>2 </a:t>
            </a:r>
            <a:r>
              <a:rPr dirty="0" baseline="26455" sz="1575" spc="-3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Providing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25mm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bars,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13457" y="5475096"/>
            <a:ext cx="236220" cy="13970"/>
          </a:xfrm>
          <a:custGeom>
            <a:avLst/>
            <a:gdLst/>
            <a:ahLst/>
            <a:cxnLst/>
            <a:rect l="l" t="t" r="r" b="b"/>
            <a:pathLst>
              <a:path w="236219" h="13970">
                <a:moveTo>
                  <a:pt x="236219" y="0"/>
                </a:moveTo>
                <a:lnTo>
                  <a:pt x="0" y="0"/>
                </a:lnTo>
                <a:lnTo>
                  <a:pt x="0" y="13715"/>
                </a:lnTo>
                <a:lnTo>
                  <a:pt x="236219" y="13715"/>
                </a:lnTo>
                <a:lnTo>
                  <a:pt x="236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02004" y="5323713"/>
            <a:ext cx="1507490" cy="360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585"/>
              </a:lnSpc>
              <a:spcBef>
                <a:spcPts val="95"/>
              </a:spcBef>
              <a:tabLst>
                <a:tab pos="1393190" algn="l"/>
              </a:tabLst>
            </a:pPr>
            <a:r>
              <a:rPr dirty="0" sz="1600" spc="-5">
                <a:latin typeface="Calibri"/>
                <a:cs typeface="Calibri"/>
              </a:rPr>
              <a:t>No.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bars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  <a:p>
            <a:pPr algn="r" marR="158750">
              <a:lnSpc>
                <a:spcPts val="1045"/>
              </a:lnSpc>
            </a:pPr>
            <a:r>
              <a:rPr dirty="0" sz="1150" spc="45">
                <a:latin typeface="Cambria Math"/>
                <a:cs typeface="Cambria Math"/>
              </a:rPr>
              <a:t>𝑎𝑠𝑡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0757" y="5259705"/>
            <a:ext cx="11239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0400" algn="l"/>
              </a:tabLst>
            </a:pPr>
            <a:r>
              <a:rPr dirty="0" sz="1150" spc="50">
                <a:latin typeface="Cambria Math"/>
                <a:cs typeface="Cambria Math"/>
              </a:rPr>
              <a:t>𝐴</a:t>
            </a:r>
            <a:r>
              <a:rPr dirty="0" sz="1150" spc="45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r>
              <a:rPr dirty="0" sz="1150">
                <a:latin typeface="Cambria Math"/>
                <a:cs typeface="Cambria Math"/>
              </a:rPr>
              <a:t>	</a:t>
            </a:r>
            <a:r>
              <a:rPr dirty="0" sz="1150" spc="25">
                <a:latin typeface="Cambria Math"/>
                <a:cs typeface="Cambria Math"/>
              </a:rPr>
              <a:t>13</a:t>
            </a:r>
            <a:r>
              <a:rPr dirty="0" sz="1150" spc="5">
                <a:latin typeface="Cambria Math"/>
                <a:cs typeface="Cambria Math"/>
              </a:rPr>
              <a:t>97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25">
                <a:latin typeface="Cambria Math"/>
                <a:cs typeface="Cambria Math"/>
              </a:rPr>
              <a:t>6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42667" y="5479160"/>
            <a:ext cx="61595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950" spc="20">
                <a:latin typeface="Cambria Math"/>
                <a:cs typeface="Cambria Math"/>
              </a:rPr>
              <a:t>3.14∗</a:t>
            </a:r>
            <a:r>
              <a:rPr dirty="0" sz="950" spc="-40">
                <a:latin typeface="Cambria Math"/>
                <a:cs typeface="Cambria Math"/>
              </a:rPr>
              <a:t> </a:t>
            </a:r>
            <a:r>
              <a:rPr dirty="0" sz="950" spc="35">
                <a:latin typeface="Cambria Math"/>
                <a:cs typeface="Cambria Math"/>
              </a:rPr>
              <a:t>25</a:t>
            </a:r>
            <a:r>
              <a:rPr dirty="0" baseline="17543" sz="1425" spc="52">
                <a:latin typeface="Cambria Math"/>
                <a:cs typeface="Cambria Math"/>
              </a:rPr>
              <a:t>2</a:t>
            </a:r>
            <a:endParaRPr baseline="17543" sz="1425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04286" y="5637657"/>
            <a:ext cx="971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35">
                <a:latin typeface="Cambria Math"/>
                <a:cs typeface="Cambria Math"/>
              </a:rPr>
              <a:t>4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80767" y="5651880"/>
            <a:ext cx="546100" cy="9525"/>
          </a:xfrm>
          <a:custGeom>
            <a:avLst/>
            <a:gdLst/>
            <a:ahLst/>
            <a:cxnLst/>
            <a:rect l="l" t="t" r="r" b="b"/>
            <a:pathLst>
              <a:path w="546100" h="9525">
                <a:moveTo>
                  <a:pt x="545592" y="0"/>
                </a:moveTo>
                <a:lnTo>
                  <a:pt x="0" y="0"/>
                </a:lnTo>
                <a:lnTo>
                  <a:pt x="0" y="9144"/>
                </a:lnTo>
                <a:lnTo>
                  <a:pt x="545592" y="9144"/>
                </a:lnTo>
                <a:lnTo>
                  <a:pt x="545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80767" y="5475096"/>
            <a:ext cx="609600" cy="13970"/>
          </a:xfrm>
          <a:custGeom>
            <a:avLst/>
            <a:gdLst/>
            <a:ahLst/>
            <a:cxnLst/>
            <a:rect l="l" t="t" r="r" b="b"/>
            <a:pathLst>
              <a:path w="609600" h="13970">
                <a:moveTo>
                  <a:pt x="609600" y="0"/>
                </a:moveTo>
                <a:lnTo>
                  <a:pt x="0" y="0"/>
                </a:lnTo>
                <a:lnTo>
                  <a:pt x="0" y="13715"/>
                </a:lnTo>
                <a:lnTo>
                  <a:pt x="609600" y="13715"/>
                </a:lnTo>
                <a:lnTo>
                  <a:pt x="609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314827" y="5323713"/>
            <a:ext cx="7715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7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bars.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1" name="object 31"/>
          <p:cNvSpPr txBox="1"/>
          <p:nvPr/>
        </p:nvSpPr>
        <p:spPr>
          <a:xfrm>
            <a:off x="876604" y="5838825"/>
            <a:ext cx="6017260" cy="230441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45"/>
              </a:spcBef>
            </a:pP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(iii)</a:t>
            </a:r>
            <a:r>
              <a:rPr dirty="0" u="heavy" sz="1800" spc="1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S UI Gothic"/>
                <a:cs typeface="MS UI Gothic"/>
              </a:rPr>
              <a:t>“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BC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S UI Gothic"/>
                <a:cs typeface="MS UI Gothic"/>
              </a:rPr>
              <a:t>”</a:t>
            </a:r>
            <a:r>
              <a:rPr dirty="0" u="heavy" sz="1800" spc="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Portion:</a:t>
            </a:r>
            <a:endParaRPr sz="1800">
              <a:latin typeface="Calibri"/>
              <a:cs typeface="Calibri"/>
            </a:endParaRPr>
          </a:p>
          <a:p>
            <a:pPr marL="38100" marR="2380615">
              <a:lnSpc>
                <a:spcPct val="117200"/>
              </a:lnSpc>
              <a:spcBef>
                <a:spcPts val="70"/>
              </a:spcBef>
            </a:pPr>
            <a:r>
              <a:rPr dirty="0" sz="1800" spc="-5">
                <a:latin typeface="Calibri"/>
                <a:cs typeface="Calibri"/>
              </a:rPr>
              <a:t>M</a:t>
            </a:r>
            <a:r>
              <a:rPr dirty="0" baseline="-9661" sz="1725" spc="-7">
                <a:latin typeface="Calibri"/>
                <a:cs typeface="Calibri"/>
              </a:rPr>
              <a:t>BC</a:t>
            </a:r>
            <a:r>
              <a:rPr dirty="0" baseline="-9661" sz="1725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531.8</a:t>
            </a:r>
            <a:r>
              <a:rPr dirty="0" sz="1800" spc="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KN-m.</a:t>
            </a:r>
            <a:r>
              <a:rPr dirty="0" sz="1800" spc="-10">
                <a:latin typeface="Calibri"/>
                <a:cs typeface="Calibri"/>
              </a:rPr>
              <a:t> (from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diagram)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1.5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</a:t>
            </a:r>
            <a:r>
              <a:rPr dirty="0" sz="1800" spc="-5">
                <a:latin typeface="Calibri"/>
                <a:cs typeface="Calibri"/>
              </a:rPr>
              <a:t> 531.8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797.7  KN-m</a:t>
            </a:r>
            <a:endParaRPr sz="1800">
              <a:latin typeface="Calibri"/>
              <a:cs typeface="Calibri"/>
            </a:endParaRPr>
          </a:p>
          <a:p>
            <a:pPr marL="38100" marR="30480">
              <a:lnSpc>
                <a:spcPts val="2530"/>
              </a:lnSpc>
              <a:spcBef>
                <a:spcPts val="140"/>
              </a:spcBef>
            </a:pP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this </a:t>
            </a:r>
            <a:r>
              <a:rPr dirty="0" sz="1800" spc="-10">
                <a:latin typeface="Calibri"/>
                <a:cs typeface="Calibri"/>
              </a:rPr>
              <a:t>portion,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tension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 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WEB,</a:t>
            </a:r>
            <a:r>
              <a:rPr dirty="0" sz="1800" spc="-5">
                <a:latin typeface="Calibri"/>
                <a:cs typeface="Calibri"/>
              </a:rPr>
              <a:t> hence </a:t>
            </a:r>
            <a:r>
              <a:rPr dirty="0" sz="1800">
                <a:latin typeface="Calibri"/>
                <a:cs typeface="Calibri"/>
              </a:rPr>
              <a:t>neglecting,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web</a:t>
            </a:r>
            <a:r>
              <a:rPr dirty="0" sz="1800" spc="-5">
                <a:latin typeface="Calibri"/>
                <a:cs typeface="Calibri"/>
              </a:rPr>
              <a:t> portion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considering </a:t>
            </a:r>
            <a:r>
              <a:rPr dirty="0" sz="1800" spc="-5">
                <a:latin typeface="Calibri"/>
                <a:cs typeface="Calibri"/>
              </a:rPr>
              <a:t>flange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dirty="0" sz="1800">
                <a:latin typeface="Symbol"/>
                <a:cs typeface="Symbol"/>
              </a:rPr>
              <a:t></a:t>
            </a:r>
            <a:r>
              <a:rPr dirty="0" sz="1800" spc="34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baseline="-9661" sz="1725">
                <a:latin typeface="Calibri"/>
                <a:cs typeface="Calibri"/>
              </a:rPr>
              <a:t>f</a:t>
            </a:r>
            <a:r>
              <a:rPr dirty="0" baseline="-9661" sz="1725" spc="202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effective</a:t>
            </a:r>
            <a:r>
              <a:rPr dirty="0" sz="1800" spc="-5">
                <a:latin typeface="Calibri"/>
                <a:cs typeface="Calibri"/>
              </a:rPr>
              <a:t> flange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width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84"/>
              </a:spcBef>
            </a:pPr>
            <a:r>
              <a:rPr dirty="0" sz="1800" spc="-5">
                <a:latin typeface="Calibri"/>
                <a:cs typeface="Calibri"/>
              </a:rPr>
              <a:t>Hence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beam is</a:t>
            </a:r>
            <a:r>
              <a:rPr dirty="0" sz="1800" spc="-5">
                <a:latin typeface="Calibri"/>
                <a:cs typeface="Calibri"/>
              </a:rPr>
              <a:t> designed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like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65" b="1">
                <a:solidFill>
                  <a:srgbClr val="FF0000"/>
                </a:solidFill>
                <a:latin typeface="Calibri"/>
                <a:cs typeface="Calibri"/>
              </a:rPr>
              <a:t>T-</a:t>
            </a:r>
            <a:r>
              <a:rPr dirty="0" sz="18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Beam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1860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For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Isolated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T-Beam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8251" y="3567811"/>
            <a:ext cx="704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f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459607"/>
            <a:ext cx="2645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8220" algn="l"/>
                <a:tab pos="2518410" algn="l"/>
              </a:tabLst>
            </a:pPr>
            <a:r>
              <a:rPr dirty="0" sz="1800" spc="-6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f</a:t>
            </a:r>
            <a:r>
              <a:rPr dirty="0" sz="1800" spc="-5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ect</a:t>
            </a:r>
            <a:r>
              <a:rPr dirty="0" sz="1800" spc="-10">
                <a:latin typeface="Calibri"/>
                <a:cs typeface="Calibri"/>
              </a:rPr>
              <a:t>iv</a:t>
            </a:r>
            <a:r>
              <a:rPr dirty="0" sz="1800">
                <a:latin typeface="Calibri"/>
                <a:cs typeface="Calibri"/>
              </a:rPr>
              <a:t>e </a:t>
            </a:r>
            <a:r>
              <a:rPr dirty="0" sz="1800" spc="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5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dt</a:t>
            </a:r>
            <a:r>
              <a:rPr dirty="0" sz="1800">
                <a:latin typeface="Calibri"/>
                <a:cs typeface="Calibri"/>
              </a:rPr>
              <a:t>h	b	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5959" y="3389503"/>
            <a:ext cx="21907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70">
                <a:latin typeface="Cambria Math"/>
                <a:cs typeface="Cambria Math"/>
              </a:rPr>
              <a:t>𝑙</a:t>
            </a:r>
            <a:r>
              <a:rPr dirty="0" baseline="-13227" sz="1575" spc="104">
                <a:latin typeface="Cambria Math"/>
                <a:cs typeface="Cambria Math"/>
              </a:rPr>
              <a:t>𝑜</a:t>
            </a:r>
            <a:endParaRPr baseline="-13227" sz="1575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5563" y="3604386"/>
            <a:ext cx="21145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u="sng" sz="1050" spc="8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𝑙</a:t>
            </a:r>
            <a:r>
              <a:rPr dirty="0" u="sng" baseline="-10582" sz="1575" spc="12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𝑜</a:t>
            </a:r>
            <a:endParaRPr baseline="-10582" sz="1575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6983" y="3671442"/>
            <a:ext cx="5695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Cambria Math"/>
                <a:cs typeface="Cambria Math"/>
              </a:rPr>
              <a:t>(</a:t>
            </a:r>
            <a:r>
              <a:rPr dirty="0" sz="1300" spc="-70">
                <a:latin typeface="Cambria Math"/>
                <a:cs typeface="Cambria Math"/>
              </a:rPr>
              <a:t> </a:t>
            </a:r>
            <a:r>
              <a:rPr dirty="0" baseline="-34391" sz="1575" spc="307">
                <a:latin typeface="Cambria Math"/>
                <a:cs typeface="Cambria Math"/>
              </a:rPr>
              <a:t>𝑏</a:t>
            </a:r>
            <a:r>
              <a:rPr dirty="0" baseline="-34391" sz="1575" spc="-37">
                <a:latin typeface="Cambria Math"/>
                <a:cs typeface="Cambria Math"/>
              </a:rPr>
              <a:t> </a:t>
            </a:r>
            <a:r>
              <a:rPr dirty="0" sz="1300" spc="-5">
                <a:latin typeface="Cambria Math"/>
                <a:cs typeface="Cambria Math"/>
              </a:rPr>
              <a:t>)</a:t>
            </a:r>
            <a:r>
              <a:rPr dirty="0" sz="1300" spc="-25">
                <a:latin typeface="Cambria Math"/>
                <a:cs typeface="Cambria Math"/>
              </a:rPr>
              <a:t>+</a:t>
            </a:r>
            <a:r>
              <a:rPr dirty="0" sz="1300" spc="30">
                <a:latin typeface="Cambria Math"/>
                <a:cs typeface="Cambria Math"/>
              </a:rPr>
              <a:t>4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5083" y="3627754"/>
            <a:ext cx="529590" cy="15240"/>
          </a:xfrm>
          <a:custGeom>
            <a:avLst/>
            <a:gdLst/>
            <a:ahLst/>
            <a:cxnLst/>
            <a:rect l="l" t="t" r="r" b="b"/>
            <a:pathLst>
              <a:path w="529589" h="15239">
                <a:moveTo>
                  <a:pt x="529132" y="0"/>
                </a:moveTo>
                <a:lnTo>
                  <a:pt x="0" y="0"/>
                </a:lnTo>
                <a:lnTo>
                  <a:pt x="0" y="15239"/>
                </a:lnTo>
                <a:lnTo>
                  <a:pt x="529132" y="15239"/>
                </a:lnTo>
                <a:lnTo>
                  <a:pt x="529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87036" y="3570859"/>
            <a:ext cx="16065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135">
                <a:latin typeface="Cambria Math"/>
                <a:cs typeface="Cambria Math"/>
              </a:rPr>
              <a:t>𝑤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5096" y="3459607"/>
            <a:ext cx="2289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dirty="0" sz="1800">
                <a:latin typeface="Calibri"/>
                <a:cs typeface="Calibri"/>
              </a:rPr>
              <a:t>+ </a:t>
            </a:r>
            <a:r>
              <a:rPr dirty="0" sz="1800">
                <a:latin typeface="Cambria Math"/>
                <a:cs typeface="Cambria Math"/>
              </a:rPr>
              <a:t>𝑏	</a:t>
            </a:r>
            <a:r>
              <a:rPr dirty="0" sz="1800" spc="-10">
                <a:latin typeface="Calibri"/>
                <a:cs typeface="Calibri"/>
              </a:rPr>
              <a:t>----Page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37,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456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7491" y="3907663"/>
            <a:ext cx="4458335" cy="169926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1225"/>
              </a:spcBef>
            </a:pP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Actual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flange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Width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2500</a:t>
            </a:r>
            <a:endParaRPr sz="1800">
              <a:latin typeface="Calibri"/>
              <a:cs typeface="Calibri"/>
            </a:endParaRPr>
          </a:p>
          <a:p>
            <a:pPr marL="100330">
              <a:lnSpc>
                <a:spcPct val="100000"/>
              </a:lnSpc>
              <a:spcBef>
                <a:spcPts val="1130"/>
              </a:spcBef>
            </a:pPr>
            <a:r>
              <a:rPr dirty="0" sz="1800" spc="30">
                <a:latin typeface="Cambria Math"/>
                <a:cs typeface="Cambria Math"/>
              </a:rPr>
              <a:t>𝑙</a:t>
            </a:r>
            <a:r>
              <a:rPr dirty="0" baseline="-14957" sz="1950" spc="44">
                <a:latin typeface="Cambria Math"/>
                <a:cs typeface="Cambria Math"/>
              </a:rPr>
              <a:t>𝑜</a:t>
            </a:r>
            <a:r>
              <a:rPr dirty="0" baseline="-14957" sz="1950" spc="337">
                <a:latin typeface="Cambria Math"/>
                <a:cs typeface="Cambria Math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Distance </a:t>
            </a:r>
            <a:r>
              <a:rPr dirty="0" sz="1800" spc="-5">
                <a:latin typeface="Calibri"/>
                <a:cs typeface="Calibri"/>
              </a:rPr>
              <a:t>between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points 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zero</a:t>
            </a:r>
            <a:r>
              <a:rPr dirty="0" sz="1800" spc="-5">
                <a:latin typeface="Calibri"/>
                <a:cs typeface="Calibri"/>
              </a:rPr>
              <a:t> moments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140"/>
              </a:spcBef>
            </a:pPr>
            <a:r>
              <a:rPr dirty="0" sz="1800" spc="30">
                <a:latin typeface="Cambria Math"/>
                <a:cs typeface="Cambria Math"/>
              </a:rPr>
              <a:t>𝑙</a:t>
            </a:r>
            <a:r>
              <a:rPr dirty="0" baseline="-14957" sz="1950" spc="44">
                <a:latin typeface="Cambria Math"/>
                <a:cs typeface="Cambria Math"/>
              </a:rPr>
              <a:t>𝑜</a:t>
            </a:r>
            <a:r>
              <a:rPr dirty="0" baseline="-14957" sz="1950" spc="322">
                <a:latin typeface="Cambria Math"/>
                <a:cs typeface="Cambria Math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Distance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between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POC</a:t>
            </a:r>
            <a:endParaRPr sz="1800">
              <a:latin typeface="Calibri"/>
              <a:cs typeface="Calibri"/>
            </a:endParaRPr>
          </a:p>
          <a:p>
            <a:pPr marL="307340">
              <a:lnSpc>
                <a:spcPct val="100000"/>
              </a:lnSpc>
              <a:spcBef>
                <a:spcPts val="1140"/>
              </a:spcBef>
            </a:pP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(x</a:t>
            </a:r>
            <a:r>
              <a:rPr dirty="0" baseline="-9661" sz="1725" spc="-7">
                <a:latin typeface="Calibri"/>
                <a:cs typeface="Calibri"/>
              </a:rPr>
              <a:t>1</a:t>
            </a:r>
            <a:r>
              <a:rPr dirty="0" baseline="-9661" sz="1725" spc="21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4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baseline="-9661" sz="1725">
                <a:latin typeface="Calibri"/>
                <a:cs typeface="Calibri"/>
              </a:rPr>
              <a:t>2</a:t>
            </a:r>
            <a:r>
              <a:rPr dirty="0" sz="1800">
                <a:latin typeface="Calibri"/>
                <a:cs typeface="Calibri"/>
              </a:rPr>
              <a:t>)</a:t>
            </a:r>
            <a:r>
              <a:rPr dirty="0" sz="1800" spc="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4.4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1.29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3.11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 </a:t>
            </a:r>
            <a:r>
              <a:rPr dirty="0" sz="1800" spc="-5">
                <a:latin typeface="Calibri"/>
                <a:cs typeface="Calibri"/>
              </a:rPr>
              <a:t>3110 </a:t>
            </a:r>
            <a:r>
              <a:rPr dirty="0" sz="1800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887848"/>
            <a:ext cx="1022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From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BMD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5777865"/>
            <a:ext cx="9931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Therefore,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8725" y="5777865"/>
            <a:ext cx="441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Calibri"/>
                <a:cs typeface="Calibri"/>
              </a:rPr>
              <a:t>b</a:t>
            </a:r>
            <a:r>
              <a:rPr dirty="0" baseline="-9661" sz="1725" spc="7">
                <a:latin typeface="Calibri"/>
                <a:cs typeface="Calibri"/>
              </a:rPr>
              <a:t>f </a:t>
            </a:r>
            <a:r>
              <a:rPr dirty="0" baseline="-9661" sz="1725" spc="10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1258" y="5707761"/>
            <a:ext cx="4057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20">
                <a:latin typeface="Cambria Math"/>
                <a:cs typeface="Cambria Math"/>
              </a:rPr>
              <a:t>31</a:t>
            </a:r>
            <a:r>
              <a:rPr dirty="0" sz="1300" spc="30">
                <a:latin typeface="Cambria Math"/>
                <a:cs typeface="Cambria Math"/>
              </a:rPr>
              <a:t>10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8295" y="5908928"/>
            <a:ext cx="3429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>
                <a:latin typeface="Cambria Math"/>
                <a:cs typeface="Cambria Math"/>
              </a:rPr>
              <a:t>3110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8295" y="6090284"/>
            <a:ext cx="3429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>
                <a:latin typeface="Cambria Math"/>
                <a:cs typeface="Cambria Math"/>
              </a:rPr>
              <a:t>2500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80995" y="6099936"/>
            <a:ext cx="317500" cy="10795"/>
          </a:xfrm>
          <a:custGeom>
            <a:avLst/>
            <a:gdLst/>
            <a:ahLst/>
            <a:cxnLst/>
            <a:rect l="l" t="t" r="r" b="b"/>
            <a:pathLst>
              <a:path w="317500" h="10795">
                <a:moveTo>
                  <a:pt x="316992" y="0"/>
                </a:moveTo>
                <a:lnTo>
                  <a:pt x="0" y="0"/>
                </a:lnTo>
                <a:lnTo>
                  <a:pt x="0" y="10667"/>
                </a:lnTo>
                <a:lnTo>
                  <a:pt x="316992" y="10667"/>
                </a:lnTo>
                <a:lnTo>
                  <a:pt x="316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799714" y="5975985"/>
            <a:ext cx="69532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8145" algn="l"/>
              </a:tabLst>
            </a:pPr>
            <a:r>
              <a:rPr dirty="0" sz="1300" spc="-5">
                <a:latin typeface="Cambria Math"/>
                <a:cs typeface="Cambria Math"/>
              </a:rPr>
              <a:t>(</a:t>
            </a:r>
            <a:r>
              <a:rPr dirty="0" sz="1300" spc="-5">
                <a:latin typeface="Cambria Math"/>
                <a:cs typeface="Cambria Math"/>
              </a:rPr>
              <a:t>	</a:t>
            </a:r>
            <a:r>
              <a:rPr dirty="0" sz="1300" spc="-5">
                <a:latin typeface="Cambria Math"/>
                <a:cs typeface="Cambria Math"/>
              </a:rPr>
              <a:t>)</a:t>
            </a:r>
            <a:r>
              <a:rPr dirty="0" sz="1300" spc="-25">
                <a:latin typeface="Cambria Math"/>
                <a:cs typeface="Cambria Math"/>
              </a:rPr>
              <a:t>+</a:t>
            </a:r>
            <a:r>
              <a:rPr dirty="0" sz="1300" spc="30">
                <a:latin typeface="Cambria Math"/>
                <a:cs typeface="Cambria Math"/>
              </a:rPr>
              <a:t>4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12414" y="5946013"/>
            <a:ext cx="706120" cy="15240"/>
          </a:xfrm>
          <a:custGeom>
            <a:avLst/>
            <a:gdLst/>
            <a:ahLst/>
            <a:cxnLst/>
            <a:rect l="l" t="t" r="r" b="b"/>
            <a:pathLst>
              <a:path w="706120" h="15239">
                <a:moveTo>
                  <a:pt x="705612" y="0"/>
                </a:moveTo>
                <a:lnTo>
                  <a:pt x="0" y="0"/>
                </a:lnTo>
                <a:lnTo>
                  <a:pt x="0" y="15239"/>
                </a:lnTo>
                <a:lnTo>
                  <a:pt x="705612" y="15239"/>
                </a:lnTo>
                <a:lnTo>
                  <a:pt x="7056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608959" y="5777865"/>
            <a:ext cx="16884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600</a:t>
            </a:r>
            <a:r>
              <a:rPr dirty="0" sz="1800" spc="3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1193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6678930"/>
            <a:ext cx="11366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Area</a:t>
            </a:r>
            <a:r>
              <a:rPr dirty="0" u="heavy" sz="1600" spc="-3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3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Steel: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7123938"/>
            <a:ext cx="1998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Mu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55">
                <a:latin typeface="Calibri"/>
                <a:cs typeface="Calibri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0.87</a:t>
            </a:r>
            <a:r>
              <a:rPr dirty="0" sz="1600" spc="-1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fy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10">
                <a:latin typeface="Cambria Math"/>
                <a:cs typeface="Cambria Math"/>
              </a:rPr>
              <a:t>Ast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d[1</a:t>
            </a:r>
            <a:r>
              <a:rPr dirty="0" sz="1600" spc="-1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88691" y="7059930"/>
            <a:ext cx="4254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70">
                <a:latin typeface="Cambria Math"/>
                <a:cs typeface="Cambria Math"/>
              </a:rPr>
              <a:t>Ast</a:t>
            </a:r>
            <a:r>
              <a:rPr dirty="0" sz="1150" spc="-65">
                <a:latin typeface="Cambria Math"/>
                <a:cs typeface="Cambria Math"/>
              </a:rPr>
              <a:t> </a:t>
            </a:r>
            <a:r>
              <a:rPr dirty="0" sz="1150" spc="70">
                <a:latin typeface="Cambria Math"/>
                <a:cs typeface="Cambria Math"/>
              </a:rPr>
              <a:t>fy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94710" y="7282433"/>
            <a:ext cx="61277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50" spc="65">
                <a:latin typeface="Cambria Math"/>
                <a:cs typeface="Cambria Math"/>
              </a:rPr>
              <a:t>fck</a:t>
            </a:r>
            <a:r>
              <a:rPr dirty="0" sz="1150" spc="-25">
                <a:latin typeface="Cambria Math"/>
                <a:cs typeface="Cambria Math"/>
              </a:rPr>
              <a:t> </a:t>
            </a:r>
            <a:r>
              <a:rPr dirty="0" sz="1150" spc="65">
                <a:latin typeface="Cambria Math"/>
                <a:cs typeface="Cambria Math"/>
              </a:rPr>
              <a:t>𝑏</a:t>
            </a:r>
            <a:r>
              <a:rPr dirty="0" baseline="-14619" sz="1425" spc="97">
                <a:latin typeface="Cambria Math"/>
                <a:cs typeface="Cambria Math"/>
              </a:rPr>
              <a:t>𝑓</a:t>
            </a:r>
            <a:r>
              <a:rPr dirty="0" baseline="-14619" sz="1425" spc="82">
                <a:latin typeface="Cambria Math"/>
                <a:cs typeface="Cambria Math"/>
              </a:rPr>
              <a:t> </a:t>
            </a:r>
            <a:r>
              <a:rPr dirty="0" sz="1150" spc="80">
                <a:latin typeface="Cambria Math"/>
                <a:cs typeface="Cambria Math"/>
              </a:rPr>
              <a:t>d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32810" y="7275321"/>
            <a:ext cx="536575" cy="13970"/>
          </a:xfrm>
          <a:custGeom>
            <a:avLst/>
            <a:gdLst/>
            <a:ahLst/>
            <a:cxnLst/>
            <a:rect l="l" t="t" r="r" b="b"/>
            <a:pathLst>
              <a:path w="536575" h="13970">
                <a:moveTo>
                  <a:pt x="536448" y="0"/>
                </a:moveTo>
                <a:lnTo>
                  <a:pt x="0" y="0"/>
                </a:lnTo>
                <a:lnTo>
                  <a:pt x="0" y="13715"/>
                </a:lnTo>
                <a:lnTo>
                  <a:pt x="536448" y="13715"/>
                </a:lnTo>
                <a:lnTo>
                  <a:pt x="536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502278" y="7123938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]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6604" y="7669530"/>
            <a:ext cx="37414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090930" algn="l"/>
                <a:tab pos="2424430" algn="l"/>
                <a:tab pos="2985770" algn="l"/>
              </a:tabLst>
            </a:pPr>
            <a:r>
              <a:rPr dirty="0" sz="1600" spc="-5">
                <a:latin typeface="Calibri"/>
                <a:cs typeface="Calibri"/>
              </a:rPr>
              <a:t>797.7 x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baseline="26455" sz="1575" spc="-7">
                <a:latin typeface="Calibri"/>
                <a:cs typeface="Calibri"/>
              </a:rPr>
              <a:t>6	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0.87</a:t>
            </a:r>
            <a:r>
              <a:rPr dirty="0" sz="1600" spc="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 spc="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415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	</a:t>
            </a:r>
            <a:r>
              <a:rPr dirty="0" sz="1600" spc="-10">
                <a:latin typeface="Cambria Math"/>
                <a:cs typeface="Cambria Math"/>
              </a:rPr>
              <a:t>Ast</a:t>
            </a:r>
            <a:r>
              <a:rPr dirty="0" sz="1600" spc="1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	700[1</a:t>
            </a:r>
            <a:r>
              <a:rPr dirty="0" sz="1600" spc="-5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84216" y="7605521"/>
            <a:ext cx="5835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70">
                <a:latin typeface="Cambria Math"/>
                <a:cs typeface="Cambria Math"/>
              </a:rPr>
              <a:t>Ast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30">
                <a:latin typeface="Cambria Math"/>
                <a:cs typeface="Cambria Math"/>
              </a:rPr>
              <a:t>415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13528" y="7828026"/>
            <a:ext cx="9239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5">
                <a:latin typeface="Cambria Math"/>
                <a:cs typeface="Cambria Math"/>
              </a:rPr>
              <a:t>20∗1193∗700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26228" y="7820914"/>
            <a:ext cx="898525" cy="13970"/>
          </a:xfrm>
          <a:custGeom>
            <a:avLst/>
            <a:gdLst/>
            <a:ahLst/>
            <a:cxnLst/>
            <a:rect l="l" t="t" r="r" b="b"/>
            <a:pathLst>
              <a:path w="898525" h="13970">
                <a:moveTo>
                  <a:pt x="897940" y="0"/>
                </a:moveTo>
                <a:lnTo>
                  <a:pt x="0" y="0"/>
                </a:lnTo>
                <a:lnTo>
                  <a:pt x="0" y="13716"/>
                </a:lnTo>
                <a:lnTo>
                  <a:pt x="897940" y="13716"/>
                </a:lnTo>
                <a:lnTo>
                  <a:pt x="897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557265" y="7669530"/>
            <a:ext cx="96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]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08074" y="8106918"/>
            <a:ext cx="167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Ast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3453.5</a:t>
            </a:r>
            <a:r>
              <a:rPr dirty="0" sz="1600" spc="3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mm</a:t>
            </a:r>
            <a:r>
              <a:rPr dirty="0" baseline="26455" sz="1575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0669" y="1428581"/>
            <a:ext cx="2996359" cy="1699062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1286"/>
            <a:ext cx="2124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Providing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25mm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bars,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0757" y="1266189"/>
            <a:ext cx="2578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Cambria Math"/>
                <a:cs typeface="Cambria Math"/>
              </a:rPr>
              <a:t>𝐴</a:t>
            </a:r>
            <a:r>
              <a:rPr dirty="0" sz="1150" spc="45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3457" y="1481582"/>
            <a:ext cx="236220" cy="13970"/>
          </a:xfrm>
          <a:custGeom>
            <a:avLst/>
            <a:gdLst/>
            <a:ahLst/>
            <a:cxnLst/>
            <a:rect l="l" t="t" r="r" b="b"/>
            <a:pathLst>
              <a:path w="236219" h="13969">
                <a:moveTo>
                  <a:pt x="236219" y="0"/>
                </a:moveTo>
                <a:lnTo>
                  <a:pt x="0" y="0"/>
                </a:lnTo>
                <a:lnTo>
                  <a:pt x="0" y="13716"/>
                </a:lnTo>
                <a:lnTo>
                  <a:pt x="236219" y="13716"/>
                </a:lnTo>
                <a:lnTo>
                  <a:pt x="236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02004" y="1330198"/>
            <a:ext cx="1507490" cy="360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585"/>
              </a:lnSpc>
              <a:spcBef>
                <a:spcPts val="95"/>
              </a:spcBef>
              <a:tabLst>
                <a:tab pos="1393190" algn="l"/>
              </a:tabLst>
            </a:pPr>
            <a:r>
              <a:rPr dirty="0" sz="1600" spc="-5">
                <a:latin typeface="Calibri"/>
                <a:cs typeface="Calibri"/>
              </a:rPr>
              <a:t>No.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bars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  <a:p>
            <a:pPr algn="r" marR="158750">
              <a:lnSpc>
                <a:spcPts val="1045"/>
              </a:lnSpc>
            </a:pPr>
            <a:r>
              <a:rPr dirty="0" sz="1150" spc="45">
                <a:latin typeface="Cambria Math"/>
                <a:cs typeface="Cambria Math"/>
              </a:rPr>
              <a:t>𝑎𝑠𝑡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2667" y="1212852"/>
            <a:ext cx="615950" cy="44323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r" marR="36830">
              <a:lnSpc>
                <a:spcPct val="100000"/>
              </a:lnSpc>
              <a:spcBef>
                <a:spcPts val="520"/>
              </a:spcBef>
            </a:pPr>
            <a:r>
              <a:rPr dirty="0" sz="1150" spc="25">
                <a:latin typeface="Cambria Math"/>
                <a:cs typeface="Cambria Math"/>
              </a:rPr>
              <a:t>3453.5</a:t>
            </a:r>
            <a:endParaRPr sz="1150">
              <a:latin typeface="Cambria Math"/>
              <a:cs typeface="Cambria Math"/>
            </a:endParaRPr>
          </a:p>
          <a:p>
            <a:pPr algn="r" marR="30480">
              <a:lnSpc>
                <a:spcPct val="100000"/>
              </a:lnSpc>
              <a:spcBef>
                <a:spcPts val="345"/>
              </a:spcBef>
            </a:pPr>
            <a:r>
              <a:rPr dirty="0" sz="950" spc="35">
                <a:latin typeface="Cambria Math"/>
                <a:cs typeface="Cambria Math"/>
              </a:rPr>
              <a:t>3</a:t>
            </a:r>
            <a:r>
              <a:rPr dirty="0" sz="950">
                <a:latin typeface="Cambria Math"/>
                <a:cs typeface="Cambria Math"/>
              </a:rPr>
              <a:t>.</a:t>
            </a:r>
            <a:r>
              <a:rPr dirty="0" sz="950" spc="35">
                <a:latin typeface="Cambria Math"/>
                <a:cs typeface="Cambria Math"/>
              </a:rPr>
              <a:t>14</a:t>
            </a:r>
            <a:r>
              <a:rPr dirty="0" sz="950" spc="-5">
                <a:latin typeface="Cambria Math"/>
                <a:cs typeface="Cambria Math"/>
              </a:rPr>
              <a:t>∗</a:t>
            </a:r>
            <a:r>
              <a:rPr dirty="0" sz="950" spc="-10">
                <a:latin typeface="Cambria Math"/>
                <a:cs typeface="Cambria Math"/>
              </a:rPr>
              <a:t> </a:t>
            </a:r>
            <a:r>
              <a:rPr dirty="0" sz="950" spc="35">
                <a:latin typeface="Cambria Math"/>
                <a:cs typeface="Cambria Math"/>
              </a:rPr>
              <a:t>25</a:t>
            </a:r>
            <a:r>
              <a:rPr dirty="0" baseline="17543" sz="1425" spc="52">
                <a:latin typeface="Cambria Math"/>
                <a:cs typeface="Cambria Math"/>
              </a:rPr>
              <a:t>2</a:t>
            </a:r>
            <a:endParaRPr baseline="17543" sz="1425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4286" y="1644142"/>
            <a:ext cx="971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35">
                <a:latin typeface="Cambria Math"/>
                <a:cs typeface="Cambria Math"/>
              </a:rPr>
              <a:t>4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0767" y="1658366"/>
            <a:ext cx="546100" cy="9525"/>
          </a:xfrm>
          <a:custGeom>
            <a:avLst/>
            <a:gdLst/>
            <a:ahLst/>
            <a:cxnLst/>
            <a:rect l="l" t="t" r="r" b="b"/>
            <a:pathLst>
              <a:path w="546100" h="9525">
                <a:moveTo>
                  <a:pt x="545592" y="0"/>
                </a:moveTo>
                <a:lnTo>
                  <a:pt x="0" y="0"/>
                </a:lnTo>
                <a:lnTo>
                  <a:pt x="0" y="9144"/>
                </a:lnTo>
                <a:lnTo>
                  <a:pt x="545592" y="9144"/>
                </a:lnTo>
                <a:lnTo>
                  <a:pt x="545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80767" y="1481582"/>
            <a:ext cx="609600" cy="13970"/>
          </a:xfrm>
          <a:custGeom>
            <a:avLst/>
            <a:gdLst/>
            <a:ahLst/>
            <a:cxnLst/>
            <a:rect l="l" t="t" r="r" b="b"/>
            <a:pathLst>
              <a:path w="609600" h="13969">
                <a:moveTo>
                  <a:pt x="609600" y="0"/>
                </a:moveTo>
                <a:lnTo>
                  <a:pt x="0" y="0"/>
                </a:lnTo>
                <a:lnTo>
                  <a:pt x="0" y="13716"/>
                </a:lnTo>
                <a:lnTo>
                  <a:pt x="609600" y="13716"/>
                </a:lnTo>
                <a:lnTo>
                  <a:pt x="609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14827" y="1330198"/>
            <a:ext cx="7715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7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bars.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1204" y="1891029"/>
            <a:ext cx="4365625" cy="1430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Beam</a:t>
            </a:r>
            <a:r>
              <a:rPr dirty="0" u="heavy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Shear:</a:t>
            </a:r>
            <a:endParaRPr sz="16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130"/>
              </a:spcBef>
              <a:tabLst>
                <a:tab pos="2012950" algn="l"/>
              </a:tabLst>
            </a:pPr>
            <a:r>
              <a:rPr dirty="0" sz="1600" spc="-5">
                <a:latin typeface="Calibri"/>
                <a:cs typeface="Calibri"/>
              </a:rPr>
              <a:t>Maximum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shear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force	V</a:t>
            </a:r>
            <a:r>
              <a:rPr dirty="0" baseline="-7936" sz="1575" spc="-7">
                <a:latin typeface="Calibri"/>
                <a:cs typeface="Calibri"/>
              </a:rPr>
              <a:t>max</a:t>
            </a:r>
            <a:r>
              <a:rPr dirty="0" baseline="-7936" sz="1575" spc="18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942.3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(From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SFD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108585" marR="453390" indent="-45720">
              <a:lnSpc>
                <a:spcPts val="305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Ultimate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shear </a:t>
            </a:r>
            <a:r>
              <a:rPr dirty="0" sz="1600">
                <a:latin typeface="Calibri"/>
                <a:cs typeface="Calibri"/>
              </a:rPr>
              <a:t>force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942.3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1413.4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600mm,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700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3453.5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mm</a:t>
            </a:r>
            <a:r>
              <a:rPr dirty="0" baseline="26455" sz="1575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6604" y="3529710"/>
            <a:ext cx="2220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860550" algn="l"/>
              </a:tabLst>
            </a:pP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Nominal</a:t>
            </a:r>
            <a:r>
              <a:rPr dirty="0" u="heavy" sz="1600" spc="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Shear</a:t>
            </a:r>
            <a:r>
              <a:rPr dirty="0" u="heavy" sz="1600" spc="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force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800" spc="5">
                <a:latin typeface="Calibri"/>
                <a:cs typeface="Calibri"/>
              </a:rPr>
              <a:t>τ</a:t>
            </a:r>
            <a:r>
              <a:rPr dirty="0" baseline="-9661" sz="1725" spc="7">
                <a:latin typeface="Calibri"/>
                <a:cs typeface="Calibri"/>
              </a:rPr>
              <a:t>v</a:t>
            </a:r>
            <a:r>
              <a:rPr dirty="0" baseline="-9661" sz="1725" spc="12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62935" y="3697859"/>
            <a:ext cx="300355" cy="15240"/>
          </a:xfrm>
          <a:custGeom>
            <a:avLst/>
            <a:gdLst/>
            <a:ahLst/>
            <a:cxnLst/>
            <a:rect l="l" t="t" r="r" b="b"/>
            <a:pathLst>
              <a:path w="300354" h="15239">
                <a:moveTo>
                  <a:pt x="300227" y="0"/>
                </a:moveTo>
                <a:lnTo>
                  <a:pt x="0" y="0"/>
                </a:lnTo>
                <a:lnTo>
                  <a:pt x="0" y="15239"/>
                </a:lnTo>
                <a:lnTo>
                  <a:pt x="300227" y="15239"/>
                </a:lnTo>
                <a:lnTo>
                  <a:pt x="3002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554095" y="3529710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65982" y="3459607"/>
            <a:ext cx="15284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616585" algn="l"/>
              </a:tabLst>
            </a:pPr>
            <a:r>
              <a:rPr dirty="0" sz="1300" spc="60">
                <a:latin typeface="Cambria Math"/>
                <a:cs typeface="Cambria Math"/>
              </a:rPr>
              <a:t>𝑉𝑢	</a:t>
            </a:r>
            <a:r>
              <a:rPr dirty="0" sz="1300" spc="20">
                <a:latin typeface="Cambria Math"/>
                <a:cs typeface="Cambria Math"/>
              </a:rPr>
              <a:t>1413.4∗10</a:t>
            </a:r>
            <a:r>
              <a:rPr dirty="0" baseline="26455" sz="1575" spc="30">
                <a:latin typeface="Cambria Math"/>
                <a:cs typeface="Cambria Math"/>
              </a:rPr>
              <a:t>3</a:t>
            </a:r>
            <a:endParaRPr baseline="26455" sz="1575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50235" y="3708019"/>
            <a:ext cx="138557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2630" algn="l"/>
              </a:tabLst>
            </a:pPr>
            <a:r>
              <a:rPr dirty="0" sz="1300" spc="25">
                <a:latin typeface="Cambria Math"/>
                <a:cs typeface="Cambria Math"/>
              </a:rPr>
              <a:t>𝐵</a:t>
            </a:r>
            <a:r>
              <a:rPr dirty="0" sz="1300" spc="320">
                <a:latin typeface="Cambria Math"/>
                <a:cs typeface="Cambria Math"/>
              </a:rPr>
              <a:t> </a:t>
            </a:r>
            <a:r>
              <a:rPr dirty="0" sz="1300" spc="70">
                <a:latin typeface="Cambria Math"/>
                <a:cs typeface="Cambria Math"/>
              </a:rPr>
              <a:t>𝑑	</a:t>
            </a:r>
            <a:r>
              <a:rPr dirty="0" sz="1300" spc="15">
                <a:latin typeface="Cambria Math"/>
                <a:cs typeface="Cambria Math"/>
              </a:rPr>
              <a:t>600∗700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83203" y="3697859"/>
            <a:ext cx="869315" cy="15240"/>
          </a:xfrm>
          <a:custGeom>
            <a:avLst/>
            <a:gdLst/>
            <a:ahLst/>
            <a:cxnLst/>
            <a:rect l="l" t="t" r="r" b="b"/>
            <a:pathLst>
              <a:path w="869314" h="15239">
                <a:moveTo>
                  <a:pt x="868984" y="0"/>
                </a:moveTo>
                <a:lnTo>
                  <a:pt x="0" y="0"/>
                </a:lnTo>
                <a:lnTo>
                  <a:pt x="0" y="15239"/>
                </a:lnTo>
                <a:lnTo>
                  <a:pt x="868984" y="15239"/>
                </a:lnTo>
                <a:lnTo>
                  <a:pt x="868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691253" y="3529710"/>
            <a:ext cx="1250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3.36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N/mm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16929" y="3535807"/>
            <a:ext cx="9969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2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6604" y="3988434"/>
            <a:ext cx="2486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u="heavy" sz="1600" spc="-1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Shear </a:t>
            </a: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Stress</a:t>
            </a:r>
            <a:r>
              <a:rPr dirty="0" u="heavy" sz="160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 Concrete:(</a:t>
            </a:r>
            <a:r>
              <a:rPr dirty="0" u="heavy" sz="1600" spc="1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τ</a:t>
            </a:r>
            <a:r>
              <a:rPr dirty="0" u="heavy" baseline="-9661" sz="1725" spc="-7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dirty="0" u="heavy" baseline="-9661" sz="1725" spc="7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2313" y="4645279"/>
            <a:ext cx="3727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P</a:t>
            </a:r>
            <a:r>
              <a:rPr dirty="0" baseline="-7936" sz="1575">
                <a:latin typeface="Calibri"/>
                <a:cs typeface="Calibri"/>
              </a:rPr>
              <a:t>t</a:t>
            </a:r>
            <a:r>
              <a:rPr dirty="0" baseline="-7936" sz="1575" spc="89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10613" y="4581271"/>
            <a:ext cx="54419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100</a:t>
            </a:r>
            <a:r>
              <a:rPr dirty="0" sz="1150" spc="-65">
                <a:latin typeface="Cambria Math"/>
                <a:cs typeface="Cambria Math"/>
              </a:rPr>
              <a:t> </a:t>
            </a:r>
            <a:r>
              <a:rPr dirty="0" sz="1150" spc="30">
                <a:latin typeface="Cambria Math"/>
                <a:cs typeface="Cambria Math"/>
              </a:rPr>
              <a:t>𝐴𝑠𝑡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44726" y="4804029"/>
            <a:ext cx="2425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5">
                <a:latin typeface="Cambria Math"/>
                <a:cs typeface="Cambria Math"/>
              </a:rPr>
              <a:t>𝑏</a:t>
            </a:r>
            <a:r>
              <a:rPr dirty="0" sz="1150" spc="-45">
                <a:latin typeface="Cambria Math"/>
                <a:cs typeface="Cambria Math"/>
              </a:rPr>
              <a:t> </a:t>
            </a:r>
            <a:r>
              <a:rPr dirty="0" sz="1150" spc="65">
                <a:latin typeface="Cambria Math"/>
                <a:cs typeface="Cambria Math"/>
              </a:rPr>
              <a:t>𝑑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23313" y="4796663"/>
            <a:ext cx="521334" cy="13970"/>
          </a:xfrm>
          <a:custGeom>
            <a:avLst/>
            <a:gdLst/>
            <a:ahLst/>
            <a:cxnLst/>
            <a:rect l="l" t="t" r="r" b="b"/>
            <a:pathLst>
              <a:path w="521335" h="13970">
                <a:moveTo>
                  <a:pt x="521207" y="0"/>
                </a:moveTo>
                <a:lnTo>
                  <a:pt x="0" y="0"/>
                </a:lnTo>
                <a:lnTo>
                  <a:pt x="0" y="13715"/>
                </a:lnTo>
                <a:lnTo>
                  <a:pt x="521207" y="13715"/>
                </a:lnTo>
                <a:lnTo>
                  <a:pt x="521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177542" y="4645279"/>
            <a:ext cx="1263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71470" y="4581271"/>
            <a:ext cx="8356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100</a:t>
            </a:r>
            <a:r>
              <a:rPr dirty="0" sz="1150" spc="-55">
                <a:latin typeface="Cambria Math"/>
                <a:cs typeface="Cambria Math"/>
              </a:rPr>
              <a:t> </a:t>
            </a:r>
            <a:r>
              <a:rPr dirty="0" sz="1150" spc="15">
                <a:latin typeface="Cambria Math"/>
                <a:cs typeface="Cambria Math"/>
              </a:rPr>
              <a:t>∗3453.5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87295" y="4804029"/>
            <a:ext cx="6038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0">
                <a:latin typeface="Cambria Math"/>
                <a:cs typeface="Cambria Math"/>
              </a:rPr>
              <a:t>600∗700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84170" y="4796663"/>
            <a:ext cx="809625" cy="13970"/>
          </a:xfrm>
          <a:custGeom>
            <a:avLst/>
            <a:gdLst/>
            <a:ahLst/>
            <a:cxnLst/>
            <a:rect l="l" t="t" r="r" b="b"/>
            <a:pathLst>
              <a:path w="809625" h="13970">
                <a:moveTo>
                  <a:pt x="809244" y="0"/>
                </a:moveTo>
                <a:lnTo>
                  <a:pt x="0" y="0"/>
                </a:lnTo>
                <a:lnTo>
                  <a:pt x="0" y="13715"/>
                </a:lnTo>
                <a:lnTo>
                  <a:pt x="809244" y="13715"/>
                </a:lnTo>
                <a:lnTo>
                  <a:pt x="809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226435" y="4645279"/>
            <a:ext cx="5321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0.82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3904" y="5267325"/>
            <a:ext cx="4890770" cy="83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Referring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5">
                <a:latin typeface="Calibri"/>
                <a:cs typeface="Calibri"/>
              </a:rPr>
              <a:t> IS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456,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Pg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73,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0.82 and </a:t>
            </a:r>
            <a:r>
              <a:rPr dirty="0" sz="1600" spc="5">
                <a:latin typeface="Calibri"/>
                <a:cs typeface="Calibri"/>
              </a:rPr>
              <a:t>M</a:t>
            </a:r>
            <a:r>
              <a:rPr dirty="0" baseline="-7936" sz="1575" spc="7">
                <a:latin typeface="Calibri"/>
                <a:cs typeface="Calibri"/>
              </a:rPr>
              <a:t>20   </a:t>
            </a:r>
            <a:r>
              <a:rPr dirty="0" sz="1600" spc="-5">
                <a:latin typeface="Calibri"/>
                <a:cs typeface="Calibri"/>
              </a:rPr>
              <a:t>Concrete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41592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FF0000"/>
                </a:solidFill>
                <a:latin typeface="Symbol"/>
                <a:cs typeface="Symbol"/>
              </a:rPr>
              <a:t></a:t>
            </a:r>
            <a:r>
              <a:rPr dirty="0" sz="1400" spc="2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τ</a:t>
            </a:r>
            <a:r>
              <a:rPr dirty="0" baseline="-7936" sz="1575">
                <a:latin typeface="Calibri"/>
                <a:cs typeface="Calibri"/>
              </a:rPr>
              <a:t>c</a:t>
            </a:r>
            <a:r>
              <a:rPr dirty="0" baseline="-7936" sz="1575" spc="33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0.58  </a:t>
            </a:r>
            <a:r>
              <a:rPr dirty="0" sz="1600" spc="-5">
                <a:latin typeface="Calibri"/>
                <a:cs typeface="Calibri"/>
              </a:rPr>
              <a:t>N/mm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67713" y="6251829"/>
            <a:ext cx="92519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Comparing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9682" y="6251828"/>
            <a:ext cx="745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6172" sz="2700" spc="-7">
                <a:latin typeface="Calibri"/>
                <a:cs typeface="Calibri"/>
              </a:rPr>
              <a:t>τ</a:t>
            </a:r>
            <a:r>
              <a:rPr dirty="0" sz="1150" spc="-5">
                <a:latin typeface="Calibri"/>
                <a:cs typeface="Calibri"/>
              </a:rPr>
              <a:t>v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baseline="6172" sz="2700" spc="-7">
                <a:latin typeface="Calibri"/>
                <a:cs typeface="Calibri"/>
              </a:rPr>
              <a:t>τ</a:t>
            </a:r>
            <a:r>
              <a:rPr dirty="0" sz="1150" spc="-5">
                <a:latin typeface="Calibri"/>
                <a:cs typeface="Calibri"/>
              </a:rPr>
              <a:t>c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,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94713" y="6596253"/>
            <a:ext cx="5740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5555" sz="3000" spc="-7">
                <a:latin typeface="Calibri"/>
                <a:cs typeface="Calibri"/>
              </a:rPr>
              <a:t>τ</a:t>
            </a:r>
            <a:r>
              <a:rPr dirty="0" sz="1300" spc="-5">
                <a:latin typeface="Calibri"/>
                <a:cs typeface="Calibri"/>
              </a:rPr>
              <a:t>v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&gt;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baseline="5555" sz="3000" spc="-7">
                <a:latin typeface="Calibri"/>
                <a:cs typeface="Calibri"/>
              </a:rPr>
              <a:t>τ</a:t>
            </a:r>
            <a:r>
              <a:rPr dirty="0" sz="1300" spc="-5">
                <a:latin typeface="Calibri"/>
                <a:cs typeface="Calibri"/>
              </a:rPr>
              <a:t>c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60701" y="6570344"/>
            <a:ext cx="28911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8547" sz="1950" spc="-7">
                <a:latin typeface="Calibri"/>
                <a:cs typeface="Calibri"/>
              </a:rPr>
              <a:t>,</a:t>
            </a:r>
            <a:r>
              <a:rPr dirty="0" baseline="-8547" sz="1950" spc="-7">
                <a:latin typeface="Calibri"/>
                <a:cs typeface="Calibri"/>
              </a:rPr>
              <a:t> </a:t>
            </a:r>
            <a:r>
              <a:rPr dirty="0" baseline="-8547" sz="1950" spc="157">
                <a:latin typeface="Calibri"/>
                <a:cs typeface="Calibri"/>
              </a:rPr>
              <a:t> </a:t>
            </a:r>
            <a:r>
              <a:rPr dirty="0" sz="2000">
                <a:latin typeface="Symbol"/>
                <a:cs typeface="Symbol"/>
              </a:rPr>
              <a:t></a:t>
            </a:r>
            <a:r>
              <a:rPr dirty="0" sz="2000" spc="-1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Pr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vi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Shea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rc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7182752"/>
            <a:ext cx="3315335" cy="61912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Vertical</a:t>
            </a:r>
            <a:r>
              <a:rPr dirty="0" u="heavy" sz="1600" spc="-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Stirrups:</a:t>
            </a:r>
            <a:endParaRPr sz="16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315"/>
              </a:spcBef>
            </a:pPr>
            <a:r>
              <a:rPr dirty="0" sz="1800" spc="-5">
                <a:latin typeface="Calibri"/>
                <a:cs typeface="Calibri"/>
              </a:rPr>
              <a:t>Using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5">
                <a:latin typeface="Calibri"/>
                <a:cs typeface="Calibri"/>
              </a:rPr>
              <a:t> #10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r>
              <a:rPr dirty="0" sz="1800" spc="-5">
                <a:latin typeface="Calibri"/>
                <a:cs typeface="Calibri"/>
              </a:rPr>
              <a:t> Vertical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stirrups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6408" y="8117585"/>
            <a:ext cx="15049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">
                <a:latin typeface="Calibri"/>
                <a:cs typeface="Calibri"/>
              </a:rPr>
              <a:t>sv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15998" y="8187690"/>
            <a:ext cx="1206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30">
                <a:latin typeface="Cambria Math"/>
                <a:cs typeface="Cambria Math"/>
              </a:rPr>
              <a:t>4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4482" y="8177530"/>
            <a:ext cx="506730" cy="15240"/>
          </a:xfrm>
          <a:custGeom>
            <a:avLst/>
            <a:gdLst/>
            <a:ahLst/>
            <a:cxnLst/>
            <a:rect l="l" t="t" r="r" b="b"/>
            <a:pathLst>
              <a:path w="506730" h="15240">
                <a:moveTo>
                  <a:pt x="506272" y="0"/>
                </a:moveTo>
                <a:lnTo>
                  <a:pt x="0" y="0"/>
                </a:lnTo>
                <a:lnTo>
                  <a:pt x="0" y="15240"/>
                </a:lnTo>
                <a:lnTo>
                  <a:pt x="506272" y="15240"/>
                </a:lnTo>
                <a:lnTo>
                  <a:pt x="5062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28420" y="7939278"/>
            <a:ext cx="2959735" cy="370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95985">
              <a:lnSpc>
                <a:spcPts val="1060"/>
              </a:lnSpc>
              <a:spcBef>
                <a:spcPts val="95"/>
              </a:spcBef>
            </a:pPr>
            <a:r>
              <a:rPr dirty="0" sz="1300" spc="55">
                <a:latin typeface="Cambria Math"/>
                <a:cs typeface="Cambria Math"/>
              </a:rPr>
              <a:t>𝜋∗</a:t>
            </a:r>
            <a:r>
              <a:rPr dirty="0" sz="1300" spc="-25">
                <a:latin typeface="Cambria Math"/>
                <a:cs typeface="Cambria Math"/>
              </a:rPr>
              <a:t> </a:t>
            </a:r>
            <a:r>
              <a:rPr dirty="0" sz="1300" spc="25">
                <a:latin typeface="Cambria Math"/>
                <a:cs typeface="Cambria Math"/>
              </a:rPr>
              <a:t>10</a:t>
            </a:r>
            <a:r>
              <a:rPr dirty="0" baseline="26455" sz="1575" spc="37">
                <a:latin typeface="Cambria Math"/>
                <a:cs typeface="Cambria Math"/>
              </a:rPr>
              <a:t>2</a:t>
            </a:r>
            <a:endParaRPr baseline="26455" sz="1575">
              <a:latin typeface="Cambria Math"/>
              <a:cs typeface="Cambria Math"/>
            </a:endParaRPr>
          </a:p>
          <a:p>
            <a:pPr marL="38100">
              <a:lnSpc>
                <a:spcPts val="1660"/>
              </a:lnSpc>
              <a:tabLst>
                <a:tab pos="345440" algn="l"/>
                <a:tab pos="1466215" algn="l"/>
              </a:tabLst>
            </a:pPr>
            <a:r>
              <a:rPr dirty="0" sz="1800">
                <a:latin typeface="Calibri"/>
                <a:cs typeface="Calibri"/>
              </a:rPr>
              <a:t>A	=</a:t>
            </a:r>
            <a:r>
              <a:rPr dirty="0" sz="1800" spc="4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 *	</a:t>
            </a: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7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314.16</a:t>
            </a:r>
            <a:r>
              <a:rPr dirty="0" sz="1800" spc="350">
                <a:latin typeface="Cambria Math"/>
                <a:cs typeface="Cambria Math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r>
              <a:rPr dirty="0" baseline="28985" sz="1725">
                <a:latin typeface="Calibri"/>
                <a:cs typeface="Calibri"/>
              </a:rPr>
              <a:t>2</a:t>
            </a:r>
            <a:endParaRPr baseline="28985" sz="1725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0" name="object 40"/>
          <p:cNvSpPr txBox="1"/>
          <p:nvPr/>
        </p:nvSpPr>
        <p:spPr>
          <a:xfrm>
            <a:off x="902004" y="8483345"/>
            <a:ext cx="4091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Shear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force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5">
                <a:latin typeface="Calibri"/>
                <a:cs typeface="Calibri"/>
              </a:rPr>
              <a:t> carried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by vertical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stirrups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04" y="744981"/>
            <a:ext cx="5290185" cy="1281430"/>
          </a:xfrm>
          <a:prstGeom prst="rect">
            <a:avLst/>
          </a:prstGeom>
        </p:spPr>
        <p:txBody>
          <a:bodyPr wrap="square" lIns="0" tIns="157480" rIns="0" bIns="0" rtlCol="0" vert="horz">
            <a:spAutoFit/>
          </a:bodyPr>
          <a:lstStyle/>
          <a:p>
            <a:pPr marL="504190">
              <a:lnSpc>
                <a:spcPct val="100000"/>
              </a:lnSpc>
              <a:spcBef>
                <a:spcPts val="1240"/>
              </a:spcBef>
            </a:pPr>
            <a:r>
              <a:rPr dirty="0" sz="1800" spc="-5">
                <a:latin typeface="Calibri"/>
                <a:cs typeface="Calibri"/>
              </a:rPr>
              <a:t>V</a:t>
            </a:r>
            <a:r>
              <a:rPr dirty="0" baseline="-9661" sz="1725" spc="-7">
                <a:latin typeface="Calibri"/>
                <a:cs typeface="Calibri"/>
              </a:rPr>
              <a:t>us</a:t>
            </a:r>
            <a:r>
              <a:rPr dirty="0" baseline="-9661" sz="1725" spc="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(Vu</a:t>
            </a:r>
            <a:r>
              <a:rPr dirty="0" sz="1800">
                <a:latin typeface="Calibri"/>
                <a:cs typeface="Calibri"/>
              </a:rPr>
              <a:t> -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τ</a:t>
            </a:r>
            <a:r>
              <a:rPr dirty="0" baseline="-9661" sz="1725" spc="-7">
                <a:latin typeface="Calibri"/>
                <a:cs typeface="Calibri"/>
              </a:rPr>
              <a:t>c</a:t>
            </a:r>
            <a:r>
              <a:rPr dirty="0" baseline="-9661" sz="1725" spc="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</a:t>
            </a:r>
            <a:r>
              <a:rPr dirty="0" sz="1800" spc="-1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b*D)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 </a:t>
            </a:r>
            <a:r>
              <a:rPr dirty="0" sz="1800" spc="-5">
                <a:latin typeface="Calibri"/>
                <a:cs typeface="Calibri"/>
              </a:rPr>
              <a:t>(1413.4</a:t>
            </a:r>
            <a:r>
              <a:rPr dirty="0" sz="1800">
                <a:latin typeface="Calibri"/>
                <a:cs typeface="Calibri"/>
              </a:rPr>
              <a:t> * 10</a:t>
            </a:r>
            <a:r>
              <a:rPr dirty="0" baseline="28985" sz="1725">
                <a:latin typeface="Calibri"/>
                <a:cs typeface="Calibri"/>
              </a:rPr>
              <a:t>3</a:t>
            </a:r>
            <a:r>
              <a:rPr dirty="0" baseline="28985" sz="1725" spc="2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-0.58*600*700)</a:t>
            </a:r>
            <a:endParaRPr sz="1800">
              <a:latin typeface="Calibri"/>
              <a:cs typeface="Calibri"/>
            </a:endParaRPr>
          </a:p>
          <a:p>
            <a:pPr algn="r" marR="3289935">
              <a:lnSpc>
                <a:spcPct val="100000"/>
              </a:lnSpc>
              <a:spcBef>
                <a:spcPts val="1140"/>
              </a:spcBef>
            </a:pP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1169.83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</a:t>
            </a:r>
            <a:endParaRPr sz="1800">
              <a:latin typeface="Calibri"/>
              <a:cs typeface="Calibri"/>
            </a:endParaRPr>
          </a:p>
          <a:p>
            <a:pPr algn="r" marR="3302000">
              <a:lnSpc>
                <a:spcPct val="100000"/>
              </a:lnSpc>
              <a:spcBef>
                <a:spcPts val="1125"/>
              </a:spcBef>
            </a:pPr>
            <a:r>
              <a:rPr dirty="0" sz="1800" spc="-5">
                <a:latin typeface="Calibri"/>
                <a:cs typeface="Calibri"/>
              </a:rPr>
              <a:t>From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456,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Page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2313" y="2206497"/>
            <a:ext cx="506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V</a:t>
            </a:r>
            <a:r>
              <a:rPr dirty="0" baseline="-9661" sz="1725" spc="-7">
                <a:latin typeface="Calibri"/>
                <a:cs typeface="Calibri"/>
              </a:rPr>
              <a:t>us</a:t>
            </a:r>
            <a:r>
              <a:rPr dirty="0" baseline="-9661" sz="1725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7773" y="2136393"/>
            <a:ext cx="10566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15">
                <a:latin typeface="Cambria Math"/>
                <a:cs typeface="Cambria Math"/>
              </a:rPr>
              <a:t>0.87</a:t>
            </a:r>
            <a:r>
              <a:rPr dirty="0" sz="1300" spc="-5">
                <a:latin typeface="Cambria Math"/>
                <a:cs typeface="Cambria Math"/>
              </a:rPr>
              <a:t> </a:t>
            </a:r>
            <a:r>
              <a:rPr dirty="0" sz="1300" spc="75">
                <a:latin typeface="Cambria Math"/>
                <a:cs typeface="Cambria Math"/>
              </a:rPr>
              <a:t>𝑓𝑦</a:t>
            </a:r>
            <a:r>
              <a:rPr dirty="0" sz="1300" spc="10">
                <a:latin typeface="Cambria Math"/>
                <a:cs typeface="Cambria Math"/>
              </a:rPr>
              <a:t> </a:t>
            </a:r>
            <a:r>
              <a:rPr dirty="0" sz="1300" spc="30">
                <a:latin typeface="Cambria Math"/>
                <a:cs typeface="Cambria Math"/>
              </a:rPr>
              <a:t>𝐴𝑠𝑣</a:t>
            </a:r>
            <a:r>
              <a:rPr dirty="0" sz="1300" spc="10">
                <a:latin typeface="Cambria Math"/>
                <a:cs typeface="Cambria Math"/>
              </a:rPr>
              <a:t> </a:t>
            </a:r>
            <a:r>
              <a:rPr dirty="0" sz="1300" spc="70">
                <a:latin typeface="Cambria Math"/>
                <a:cs typeface="Cambria Math"/>
              </a:rPr>
              <a:t>𝑑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9922" y="2384805"/>
            <a:ext cx="21082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50">
                <a:latin typeface="Cambria Math"/>
                <a:cs typeface="Cambria Math"/>
              </a:rPr>
              <a:t>𝑆</a:t>
            </a:r>
            <a:r>
              <a:rPr dirty="0" sz="1300" spc="45">
                <a:latin typeface="Cambria Math"/>
                <a:cs typeface="Cambria Math"/>
              </a:rPr>
              <a:t>𝑣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0473" y="2374645"/>
            <a:ext cx="1035685" cy="15240"/>
          </a:xfrm>
          <a:custGeom>
            <a:avLst/>
            <a:gdLst/>
            <a:ahLst/>
            <a:cxnLst/>
            <a:rect l="l" t="t" r="r" b="b"/>
            <a:pathLst>
              <a:path w="1035685" h="15239">
                <a:moveTo>
                  <a:pt x="1035100" y="0"/>
                </a:moveTo>
                <a:lnTo>
                  <a:pt x="0" y="0"/>
                </a:lnTo>
                <a:lnTo>
                  <a:pt x="0" y="15240"/>
                </a:lnTo>
                <a:lnTo>
                  <a:pt x="1035100" y="15240"/>
                </a:lnTo>
                <a:lnTo>
                  <a:pt x="10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2004" y="2696083"/>
            <a:ext cx="42894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Symbol"/>
                <a:cs typeface="Symbol"/>
              </a:rPr>
              <a:t></a:t>
            </a:r>
            <a:r>
              <a:rPr dirty="0" sz="2000" spc="-1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Sp</a:t>
            </a:r>
            <a:r>
              <a:rPr dirty="0" sz="1600" spc="-5">
                <a:latin typeface="Calibri"/>
                <a:cs typeface="Calibri"/>
              </a:rPr>
              <a:t>acing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ical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</a:t>
            </a:r>
            <a:r>
              <a:rPr dirty="0" sz="1600" spc="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rrup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bov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q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ati</a:t>
            </a:r>
            <a:r>
              <a:rPr dirty="0" sz="1600" spc="-10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324" y="3209670"/>
            <a:ext cx="396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Calibri"/>
                <a:cs typeface="Calibri"/>
              </a:rPr>
              <a:t>S</a:t>
            </a:r>
            <a:r>
              <a:rPr dirty="0" baseline="-7936" sz="1575" spc="-7">
                <a:latin typeface="Calibri"/>
                <a:cs typeface="Calibri"/>
              </a:rPr>
              <a:t>v</a:t>
            </a:r>
            <a:r>
              <a:rPr dirty="0" baseline="-7936" sz="1575" spc="172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8005" y="3139566"/>
            <a:ext cx="105600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15">
                <a:latin typeface="Cambria Math"/>
                <a:cs typeface="Cambria Math"/>
              </a:rPr>
              <a:t>0.87</a:t>
            </a:r>
            <a:r>
              <a:rPr dirty="0" sz="1300" spc="-5">
                <a:latin typeface="Cambria Math"/>
                <a:cs typeface="Cambria Math"/>
              </a:rPr>
              <a:t> </a:t>
            </a:r>
            <a:r>
              <a:rPr dirty="0" sz="1300" spc="75">
                <a:latin typeface="Cambria Math"/>
                <a:cs typeface="Cambria Math"/>
              </a:rPr>
              <a:t>𝑓𝑦</a:t>
            </a:r>
            <a:r>
              <a:rPr dirty="0" sz="1300" spc="10">
                <a:latin typeface="Cambria Math"/>
                <a:cs typeface="Cambria Math"/>
              </a:rPr>
              <a:t> </a:t>
            </a:r>
            <a:r>
              <a:rPr dirty="0" sz="1300" spc="30">
                <a:latin typeface="Cambria Math"/>
                <a:cs typeface="Cambria Math"/>
              </a:rPr>
              <a:t>𝐴𝑠𝑣</a:t>
            </a:r>
            <a:r>
              <a:rPr dirty="0" sz="1300" spc="10">
                <a:latin typeface="Cambria Math"/>
                <a:cs typeface="Cambria Math"/>
              </a:rPr>
              <a:t> </a:t>
            </a:r>
            <a:r>
              <a:rPr dirty="0" sz="1300" spc="70">
                <a:latin typeface="Cambria Math"/>
                <a:cs typeface="Cambria Math"/>
              </a:rPr>
              <a:t>𝑑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0705" y="3377819"/>
            <a:ext cx="1035685" cy="15240"/>
          </a:xfrm>
          <a:custGeom>
            <a:avLst/>
            <a:gdLst/>
            <a:ahLst/>
            <a:cxnLst/>
            <a:rect l="l" t="t" r="r" b="b"/>
            <a:pathLst>
              <a:path w="1035685" h="15239">
                <a:moveTo>
                  <a:pt x="1035100" y="0"/>
                </a:moveTo>
                <a:lnTo>
                  <a:pt x="0" y="0"/>
                </a:lnTo>
                <a:lnTo>
                  <a:pt x="0" y="15240"/>
                </a:lnTo>
                <a:lnTo>
                  <a:pt x="1035100" y="15240"/>
                </a:lnTo>
                <a:lnTo>
                  <a:pt x="10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27150" y="3300501"/>
            <a:ext cx="1667510" cy="59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8140">
              <a:lnSpc>
                <a:spcPct val="143800"/>
              </a:lnSpc>
              <a:spcBef>
                <a:spcPts val="100"/>
              </a:spcBef>
            </a:pPr>
            <a:r>
              <a:rPr dirty="0" sz="1300" spc="45">
                <a:latin typeface="Cambria Math"/>
                <a:cs typeface="Cambria Math"/>
              </a:rPr>
              <a:t>𝑉𝑢𝑠 </a:t>
            </a:r>
            <a:r>
              <a:rPr dirty="0" sz="1300" spc="50">
                <a:latin typeface="Cambria Math"/>
                <a:cs typeface="Cambria Math"/>
              </a:rPr>
              <a:t> </a:t>
            </a:r>
            <a:r>
              <a:rPr dirty="0" sz="1300" spc="15">
                <a:latin typeface="Cambria Math"/>
                <a:cs typeface="Cambria Math"/>
              </a:rPr>
              <a:t>0.87∗415∗314.15∗700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3743071"/>
            <a:ext cx="3994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Sv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3126" y="3921379"/>
            <a:ext cx="1029969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20">
                <a:latin typeface="Cambria Math"/>
                <a:cs typeface="Cambria Math"/>
              </a:rPr>
              <a:t>1169.83∗10</a:t>
            </a:r>
            <a:r>
              <a:rPr dirty="0" baseline="21164" sz="1575" spc="30">
                <a:latin typeface="Cambria Math"/>
                <a:cs typeface="Cambria Math"/>
              </a:rPr>
              <a:t>3</a:t>
            </a:r>
            <a:endParaRPr baseline="21164" sz="1575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39850" y="3911219"/>
            <a:ext cx="1644650" cy="15240"/>
          </a:xfrm>
          <a:custGeom>
            <a:avLst/>
            <a:gdLst/>
            <a:ahLst/>
            <a:cxnLst/>
            <a:rect l="l" t="t" r="r" b="b"/>
            <a:pathLst>
              <a:path w="1644650" h="15239">
                <a:moveTo>
                  <a:pt x="1644650" y="0"/>
                </a:moveTo>
                <a:lnTo>
                  <a:pt x="0" y="0"/>
                </a:lnTo>
                <a:lnTo>
                  <a:pt x="0" y="15239"/>
                </a:lnTo>
                <a:lnTo>
                  <a:pt x="1644650" y="15239"/>
                </a:lnTo>
                <a:lnTo>
                  <a:pt x="1644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023742" y="3793363"/>
            <a:ext cx="17024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=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67.87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mm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say 65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180" y="4539360"/>
            <a:ext cx="6172200" cy="943610"/>
          </a:xfrm>
          <a:prstGeom prst="rect">
            <a:avLst/>
          </a:prstGeom>
          <a:ln w="12700">
            <a:solidFill>
              <a:srgbClr val="EC7C3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 marL="109220" marR="294005">
              <a:lnSpc>
                <a:spcPts val="3290"/>
              </a:lnSpc>
              <a:spcBef>
                <a:spcPts val="30"/>
              </a:spcBef>
            </a:pPr>
            <a:r>
              <a:rPr dirty="0" sz="1800" spc="-5">
                <a:latin typeface="Calibri"/>
                <a:cs typeface="Calibri"/>
              </a:rPr>
              <a:t>Provide </a:t>
            </a:r>
            <a:r>
              <a:rPr dirty="0" sz="1800">
                <a:latin typeface="Calibri"/>
                <a:cs typeface="Calibri"/>
              </a:rPr>
              <a:t>4L – </a:t>
            </a:r>
            <a:r>
              <a:rPr dirty="0" sz="1800" spc="-5">
                <a:latin typeface="Calibri"/>
                <a:cs typeface="Calibri"/>
              </a:rPr>
              <a:t>#10 </a:t>
            </a:r>
            <a:r>
              <a:rPr dirty="0" sz="1800">
                <a:latin typeface="Calibri"/>
                <a:cs typeface="Calibri"/>
              </a:rPr>
              <a:t>mm </a:t>
            </a:r>
            <a:r>
              <a:rPr dirty="0" sz="1800" spc="-5">
                <a:latin typeface="Calibri"/>
                <a:cs typeface="Calibri"/>
              </a:rPr>
              <a:t>Vertical Stirrups </a:t>
            </a:r>
            <a:r>
              <a:rPr dirty="0" sz="1800">
                <a:latin typeface="Calibri"/>
                <a:cs typeface="Calibri"/>
              </a:rPr>
              <a:t>@ 65 mm </a:t>
            </a:r>
            <a:r>
              <a:rPr dirty="0" sz="1800" spc="-5">
                <a:latin typeface="Calibri"/>
                <a:cs typeface="Calibri"/>
              </a:rPr>
              <a:t>c/c below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Column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@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300</a:t>
            </a:r>
            <a:r>
              <a:rPr dirty="0" sz="1800">
                <a:latin typeface="Calibri"/>
                <a:cs typeface="Calibri"/>
              </a:rPr>
              <a:t> mm c/c</a:t>
            </a:r>
            <a:r>
              <a:rPr dirty="0" sz="1800" spc="-5">
                <a:latin typeface="Calibri"/>
                <a:cs typeface="Calibri"/>
              </a:rPr>
              <a:t> in </a:t>
            </a:r>
            <a:r>
              <a:rPr dirty="0" sz="1800">
                <a:latin typeface="Calibri"/>
                <a:cs typeface="Calibri"/>
              </a:rPr>
              <a:t>other </a:t>
            </a:r>
            <a:r>
              <a:rPr dirty="0" sz="1800" spc="-5">
                <a:latin typeface="Calibri"/>
                <a:cs typeface="Calibri"/>
              </a:rPr>
              <a:t>places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91182" y="5733415"/>
            <a:ext cx="3578225" cy="1628775"/>
            <a:chOff x="1991182" y="5733415"/>
            <a:chExt cx="3578225" cy="162877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1182" y="5733415"/>
              <a:ext cx="3577902" cy="15716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38349" y="7268210"/>
              <a:ext cx="1866900" cy="93980"/>
            </a:xfrm>
            <a:custGeom>
              <a:avLst/>
              <a:gdLst/>
              <a:ahLst/>
              <a:cxnLst/>
              <a:rect l="l" t="t" r="r" b="b"/>
              <a:pathLst>
                <a:path w="1866900" h="93979">
                  <a:moveTo>
                    <a:pt x="75818" y="17526"/>
                  </a:moveTo>
                  <a:lnTo>
                    <a:pt x="0" y="56388"/>
                  </a:lnTo>
                  <a:lnTo>
                    <a:pt x="76581" y="93726"/>
                  </a:lnTo>
                  <a:lnTo>
                    <a:pt x="76233" y="58928"/>
                  </a:lnTo>
                  <a:lnTo>
                    <a:pt x="63500" y="58928"/>
                  </a:lnTo>
                  <a:lnTo>
                    <a:pt x="63500" y="52578"/>
                  </a:lnTo>
                  <a:lnTo>
                    <a:pt x="76168" y="52448"/>
                  </a:lnTo>
                  <a:lnTo>
                    <a:pt x="75818" y="17526"/>
                  </a:lnTo>
                  <a:close/>
                </a:path>
                <a:path w="1866900" h="93979">
                  <a:moveTo>
                    <a:pt x="1861690" y="34798"/>
                  </a:moveTo>
                  <a:lnTo>
                    <a:pt x="1803400" y="34798"/>
                  </a:lnTo>
                  <a:lnTo>
                    <a:pt x="1803400" y="41148"/>
                  </a:lnTo>
                  <a:lnTo>
                    <a:pt x="1790731" y="41277"/>
                  </a:lnTo>
                  <a:lnTo>
                    <a:pt x="1791080" y="76200"/>
                  </a:lnTo>
                  <a:lnTo>
                    <a:pt x="1866900" y="37338"/>
                  </a:lnTo>
                  <a:lnTo>
                    <a:pt x="1861690" y="34798"/>
                  </a:lnTo>
                  <a:close/>
                </a:path>
                <a:path w="1866900" h="93979">
                  <a:moveTo>
                    <a:pt x="76168" y="52448"/>
                  </a:moveTo>
                  <a:lnTo>
                    <a:pt x="63500" y="52578"/>
                  </a:lnTo>
                  <a:lnTo>
                    <a:pt x="63500" y="58928"/>
                  </a:lnTo>
                  <a:lnTo>
                    <a:pt x="76231" y="58797"/>
                  </a:lnTo>
                  <a:lnTo>
                    <a:pt x="76168" y="52448"/>
                  </a:lnTo>
                  <a:close/>
                </a:path>
                <a:path w="1866900" h="93979">
                  <a:moveTo>
                    <a:pt x="76231" y="58797"/>
                  </a:moveTo>
                  <a:lnTo>
                    <a:pt x="63500" y="58928"/>
                  </a:lnTo>
                  <a:lnTo>
                    <a:pt x="76233" y="58928"/>
                  </a:lnTo>
                  <a:lnTo>
                    <a:pt x="76231" y="58797"/>
                  </a:lnTo>
                  <a:close/>
                </a:path>
                <a:path w="1866900" h="93979">
                  <a:moveTo>
                    <a:pt x="1790668" y="34928"/>
                  </a:moveTo>
                  <a:lnTo>
                    <a:pt x="76168" y="52448"/>
                  </a:lnTo>
                  <a:lnTo>
                    <a:pt x="76231" y="58797"/>
                  </a:lnTo>
                  <a:lnTo>
                    <a:pt x="1790731" y="41277"/>
                  </a:lnTo>
                  <a:lnTo>
                    <a:pt x="1790668" y="34928"/>
                  </a:lnTo>
                  <a:close/>
                </a:path>
                <a:path w="1866900" h="93979">
                  <a:moveTo>
                    <a:pt x="1803400" y="34798"/>
                  </a:moveTo>
                  <a:lnTo>
                    <a:pt x="1790668" y="34928"/>
                  </a:lnTo>
                  <a:lnTo>
                    <a:pt x="1790731" y="41277"/>
                  </a:lnTo>
                  <a:lnTo>
                    <a:pt x="1803400" y="41148"/>
                  </a:lnTo>
                  <a:lnTo>
                    <a:pt x="1803400" y="34798"/>
                  </a:lnTo>
                  <a:close/>
                </a:path>
                <a:path w="1866900" h="93979">
                  <a:moveTo>
                    <a:pt x="1790319" y="0"/>
                  </a:moveTo>
                  <a:lnTo>
                    <a:pt x="1790668" y="34928"/>
                  </a:lnTo>
                  <a:lnTo>
                    <a:pt x="1803400" y="34798"/>
                  </a:lnTo>
                  <a:lnTo>
                    <a:pt x="1861690" y="34798"/>
                  </a:lnTo>
                  <a:lnTo>
                    <a:pt x="179031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889304" y="6922769"/>
            <a:ext cx="5782310" cy="1612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8679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220"/>
              </a:spcBef>
            </a:pPr>
            <a:r>
              <a:rPr dirty="0" sz="1400" spc="-5">
                <a:latin typeface="Calibri"/>
                <a:cs typeface="Calibri"/>
              </a:rPr>
              <a:t>Shear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strength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of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Concrete </a:t>
            </a:r>
            <a:r>
              <a:rPr dirty="0" sz="1400">
                <a:latin typeface="Calibri"/>
                <a:cs typeface="Calibri"/>
              </a:rPr>
              <a:t>at  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distance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x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from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apex</a:t>
            </a:r>
            <a:r>
              <a:rPr dirty="0" sz="1400" spc="3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(from o)</a:t>
            </a:r>
            <a:r>
              <a:rPr dirty="0" sz="1400" spc="3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of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above </a:t>
            </a:r>
            <a:r>
              <a:rPr dirty="0" sz="1400">
                <a:latin typeface="Calibri"/>
                <a:cs typeface="Calibri"/>
              </a:rPr>
              <a:t>triangle</a:t>
            </a:r>
            <a:endParaRPr sz="1400">
              <a:latin typeface="Calibri"/>
              <a:cs typeface="Calibri"/>
            </a:endParaRPr>
          </a:p>
          <a:p>
            <a:pPr marL="2259330">
              <a:lnSpc>
                <a:spcPct val="100000"/>
              </a:lnSpc>
              <a:spcBef>
                <a:spcPts val="880"/>
              </a:spcBef>
            </a:pPr>
            <a:r>
              <a:rPr dirty="0" sz="1400" spc="-5">
                <a:latin typeface="Calibri"/>
                <a:cs typeface="Calibri"/>
              </a:rPr>
              <a:t>V</a:t>
            </a:r>
            <a:r>
              <a:rPr dirty="0" baseline="-6172" sz="1350" spc="-7">
                <a:latin typeface="Calibri"/>
                <a:cs typeface="Calibri"/>
              </a:rPr>
              <a:t>c</a:t>
            </a:r>
            <a:r>
              <a:rPr dirty="0" baseline="-6172" sz="1350" spc="1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=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τ</a:t>
            </a:r>
            <a:r>
              <a:rPr dirty="0" baseline="-7936" sz="1575">
                <a:latin typeface="Calibri"/>
                <a:cs typeface="Calibri"/>
              </a:rPr>
              <a:t>c </a:t>
            </a:r>
            <a:r>
              <a:rPr dirty="0" sz="1600" spc="-5">
                <a:latin typeface="Calibri"/>
                <a:cs typeface="Calibri"/>
              </a:rPr>
              <a:t>*b*d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0.58 </a:t>
            </a:r>
            <a:r>
              <a:rPr dirty="0" sz="1600" spc="-10">
                <a:latin typeface="Calibri"/>
                <a:cs typeface="Calibri"/>
              </a:rPr>
              <a:t>*600*700</a:t>
            </a:r>
            <a:endParaRPr sz="1600">
              <a:latin typeface="Calibri"/>
              <a:cs typeface="Calibri"/>
            </a:endParaRPr>
          </a:p>
          <a:p>
            <a:pPr marL="3180080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243.6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2810"/>
            <a:ext cx="28632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Distance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x</a:t>
            </a:r>
            <a:r>
              <a:rPr dirty="0" sz="1400" spc="3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from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above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similar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triangles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5798" y="1438910"/>
            <a:ext cx="512445" cy="15240"/>
          </a:xfrm>
          <a:custGeom>
            <a:avLst/>
            <a:gdLst/>
            <a:ahLst/>
            <a:cxnLst/>
            <a:rect l="l" t="t" r="r" b="b"/>
            <a:pathLst>
              <a:path w="512444" h="15240">
                <a:moveTo>
                  <a:pt x="512063" y="0"/>
                </a:moveTo>
                <a:lnTo>
                  <a:pt x="0" y="0"/>
                </a:lnTo>
                <a:lnTo>
                  <a:pt x="0" y="15240"/>
                </a:lnTo>
                <a:lnTo>
                  <a:pt x="512063" y="15240"/>
                </a:lnTo>
                <a:lnTo>
                  <a:pt x="512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04998" y="1083733"/>
            <a:ext cx="1376680" cy="58864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15"/>
              </a:spcBef>
            </a:pPr>
            <a:r>
              <a:rPr dirty="0" sz="1300" spc="20">
                <a:latin typeface="Cambria Math"/>
                <a:cs typeface="Cambria Math"/>
              </a:rPr>
              <a:t>1413.4</a:t>
            </a:r>
            <a:r>
              <a:rPr dirty="0" sz="1300" spc="190">
                <a:latin typeface="Cambria Math"/>
                <a:cs typeface="Cambria Math"/>
              </a:rPr>
              <a:t> </a:t>
            </a:r>
            <a:r>
              <a:rPr dirty="0" baseline="-32407" sz="2700">
                <a:latin typeface="Cambria Math"/>
                <a:cs typeface="Cambria Math"/>
              </a:rPr>
              <a:t>=</a:t>
            </a:r>
            <a:r>
              <a:rPr dirty="0" baseline="-32407" sz="2700" spc="705">
                <a:latin typeface="Cambria Math"/>
                <a:cs typeface="Cambria Math"/>
              </a:rPr>
              <a:t> </a:t>
            </a:r>
            <a:r>
              <a:rPr dirty="0" sz="1300" spc="20">
                <a:latin typeface="Cambria Math"/>
                <a:cs typeface="Cambria Math"/>
              </a:rPr>
              <a:t>243.6</a:t>
            </a:r>
            <a:endParaRPr sz="1300">
              <a:latin typeface="Cambria Math"/>
              <a:cs typeface="Cambria Math"/>
            </a:endParaRPr>
          </a:p>
          <a:p>
            <a:pPr marL="146685">
              <a:lnSpc>
                <a:spcPct val="100000"/>
              </a:lnSpc>
              <a:spcBef>
                <a:spcPts val="295"/>
              </a:spcBef>
              <a:tabLst>
                <a:tab pos="1066800" algn="l"/>
              </a:tabLst>
            </a:pPr>
            <a:r>
              <a:rPr dirty="0" sz="1300" spc="15">
                <a:latin typeface="Cambria Math"/>
                <a:cs typeface="Cambria Math"/>
              </a:rPr>
              <a:t>2.15	</a:t>
            </a:r>
            <a:r>
              <a:rPr dirty="0" sz="1300" spc="70">
                <a:latin typeface="Cambria Math"/>
                <a:cs typeface="Cambria Math"/>
              </a:rPr>
              <a:t>𝑥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15334" y="1438910"/>
            <a:ext cx="416559" cy="15240"/>
          </a:xfrm>
          <a:custGeom>
            <a:avLst/>
            <a:gdLst/>
            <a:ahLst/>
            <a:cxnLst/>
            <a:rect l="l" t="t" r="r" b="b"/>
            <a:pathLst>
              <a:path w="416560" h="15240">
                <a:moveTo>
                  <a:pt x="416051" y="0"/>
                </a:moveTo>
                <a:lnTo>
                  <a:pt x="0" y="0"/>
                </a:lnTo>
                <a:lnTo>
                  <a:pt x="0" y="15240"/>
                </a:lnTo>
                <a:lnTo>
                  <a:pt x="416051" y="15240"/>
                </a:lnTo>
                <a:lnTo>
                  <a:pt x="416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96185" y="1244853"/>
            <a:ext cx="1283970" cy="796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0000"/>
                </a:solidFill>
                <a:latin typeface="Symbol"/>
                <a:cs typeface="Symbol"/>
              </a:rPr>
              <a:t>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  <a:tabLst>
                <a:tab pos="370840" algn="l"/>
              </a:tabLst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5">
                <a:latin typeface="Times New Roman"/>
                <a:cs typeface="Times New Roman"/>
              </a:rPr>
              <a:t>	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0.37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2145538"/>
            <a:ext cx="16148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Spacing</a:t>
            </a:r>
            <a:r>
              <a:rPr dirty="0" u="heavy" sz="1600" spc="-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Stirrups: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4881753"/>
            <a:ext cx="561022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2800"/>
              </a:lnSpc>
              <a:spcBef>
                <a:spcPts val="100"/>
              </a:spcBef>
              <a:tabLst>
                <a:tab pos="2266950" algn="l"/>
              </a:tabLst>
            </a:pPr>
            <a:r>
              <a:rPr dirty="0" sz="1800" spc="-10">
                <a:latin typeface="Calibri"/>
                <a:cs typeface="Calibri"/>
              </a:rPr>
              <a:t>Vertical </a:t>
            </a:r>
            <a:r>
              <a:rPr dirty="0" sz="1800">
                <a:latin typeface="Calibri"/>
                <a:cs typeface="Calibri"/>
              </a:rPr>
              <a:t>Stirrups @ 65 mm </a:t>
            </a:r>
            <a:r>
              <a:rPr dirty="0" sz="1800" spc="-5">
                <a:latin typeface="Calibri"/>
                <a:cs typeface="Calibri"/>
              </a:rPr>
              <a:t>c/c below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Column </a:t>
            </a:r>
            <a:r>
              <a:rPr dirty="0" sz="1800">
                <a:latin typeface="Calibri"/>
                <a:cs typeface="Calibri"/>
              </a:rPr>
              <a:t>and @ 300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 c/c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other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places	(0.37m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from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apex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triangles)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6394" y="8794495"/>
            <a:ext cx="3496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showing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Slab,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Beam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Column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567" y="2495854"/>
            <a:ext cx="4672027" cy="22186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8394" y="6038850"/>
            <a:ext cx="4881428" cy="274636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48" y="880618"/>
            <a:ext cx="5954395" cy="2002789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algn="just" marL="12700" marR="5080">
              <a:lnSpc>
                <a:spcPct val="101800"/>
              </a:lnSpc>
              <a:spcBef>
                <a:spcPts val="35"/>
              </a:spcBef>
            </a:pPr>
            <a:r>
              <a:rPr dirty="0" sz="3200" spc="-5" b="0">
                <a:solidFill>
                  <a:srgbClr val="FF0000"/>
                </a:solidFill>
                <a:latin typeface="Calibri"/>
                <a:cs typeface="Calibri"/>
              </a:rPr>
              <a:t>Combined </a:t>
            </a:r>
            <a:r>
              <a:rPr dirty="0" sz="3200" spc="-20" b="0">
                <a:solidFill>
                  <a:srgbClr val="FF0000"/>
                </a:solidFill>
                <a:latin typeface="Calibri"/>
                <a:cs typeface="Calibri"/>
              </a:rPr>
              <a:t>footings are constructed </a:t>
            </a:r>
            <a:r>
              <a:rPr dirty="0" sz="3200" spc="-15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35" b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dirty="0" sz="3200" spc="-20" b="0">
                <a:solidFill>
                  <a:srgbClr val="FF0000"/>
                </a:solidFill>
                <a:latin typeface="Calibri"/>
                <a:cs typeface="Calibri"/>
              </a:rPr>
              <a:t>two </a:t>
            </a:r>
            <a:r>
              <a:rPr dirty="0" sz="3200" spc="-5" b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dirty="0" sz="3200" spc="-25" b="0">
                <a:solidFill>
                  <a:srgbClr val="FF0000"/>
                </a:solidFill>
                <a:latin typeface="Calibri"/>
                <a:cs typeface="Calibri"/>
              </a:rPr>
              <a:t>more </a:t>
            </a:r>
            <a:r>
              <a:rPr dirty="0" sz="3200" spc="-15" b="0">
                <a:solidFill>
                  <a:srgbClr val="FF0000"/>
                </a:solidFill>
                <a:latin typeface="Calibri"/>
                <a:cs typeface="Calibri"/>
              </a:rPr>
              <a:t>columns </a:t>
            </a:r>
            <a:r>
              <a:rPr dirty="0" sz="3200" b="0">
                <a:solidFill>
                  <a:srgbClr val="FF0000"/>
                </a:solidFill>
                <a:latin typeface="Calibri"/>
                <a:cs typeface="Calibri"/>
              </a:rPr>
              <a:t>when </a:t>
            </a:r>
            <a:r>
              <a:rPr dirty="0" sz="3200" spc="-10" b="0">
                <a:solidFill>
                  <a:srgbClr val="FF0000"/>
                </a:solidFill>
                <a:latin typeface="Calibri"/>
                <a:cs typeface="Calibri"/>
              </a:rPr>
              <a:t>they </a:t>
            </a:r>
            <a:r>
              <a:rPr dirty="0" sz="3200" spc="-710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5" b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dirty="0" sz="3200" spc="-10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5" b="0">
                <a:solidFill>
                  <a:srgbClr val="FF0000"/>
                </a:solidFill>
                <a:latin typeface="Calibri"/>
                <a:cs typeface="Calibri"/>
              </a:rPr>
              <a:t>close</a:t>
            </a:r>
            <a:r>
              <a:rPr dirty="0" sz="3200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35" b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3200" spc="-30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F0000"/>
                </a:solidFill>
                <a:latin typeface="Calibri"/>
                <a:cs typeface="Calibri"/>
              </a:rPr>
              <a:t>each</a:t>
            </a:r>
            <a:r>
              <a:rPr dirty="0" sz="3200" spc="5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5" b="0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dirty="0" sz="3200" b="0">
                <a:solidFill>
                  <a:srgbClr val="FF0000"/>
                </a:solidFill>
                <a:latin typeface="Calibri"/>
                <a:cs typeface="Calibri"/>
              </a:rPr>
              <a:t> and</a:t>
            </a:r>
            <a:r>
              <a:rPr dirty="0" sz="3200" spc="5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5" b="0">
                <a:solidFill>
                  <a:srgbClr val="FF0000"/>
                </a:solidFill>
                <a:latin typeface="Calibri"/>
                <a:cs typeface="Calibri"/>
              </a:rPr>
              <a:t>their </a:t>
            </a:r>
            <a:r>
              <a:rPr dirty="0" sz="3200" spc="-710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FF0000"/>
                </a:solidFill>
                <a:latin typeface="Calibri"/>
                <a:cs typeface="Calibri"/>
              </a:rPr>
              <a:t>foundations</a:t>
            </a:r>
            <a:r>
              <a:rPr dirty="0" sz="3200" spc="-15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20" b="0">
                <a:solidFill>
                  <a:srgbClr val="FF0000"/>
                </a:solidFill>
                <a:latin typeface="Calibri"/>
                <a:cs typeface="Calibri"/>
              </a:rPr>
              <a:t>overlap.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2098" y="3167126"/>
          <a:ext cx="6000750" cy="1399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880"/>
                <a:gridCol w="2449830"/>
                <a:gridCol w="1715135"/>
              </a:tblGrid>
              <a:tr h="451865">
                <a:tc>
                  <a:txBody>
                    <a:bodyPr/>
                    <a:lstStyle/>
                    <a:p>
                      <a:pPr algn="r" marR="103505">
                        <a:lnSpc>
                          <a:spcPts val="3045"/>
                        </a:lnSpc>
                      </a:pPr>
                      <a:r>
                        <a:rPr dirty="0" sz="3200" spc="-5">
                          <a:latin typeface="Calibri"/>
                          <a:cs typeface="Calibri"/>
                        </a:rPr>
                        <a:t>Combined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3045"/>
                        </a:lnSpc>
                        <a:tabLst>
                          <a:tab pos="1828800" algn="l"/>
                        </a:tabLst>
                      </a:pPr>
                      <a:r>
                        <a:rPr dirty="0" sz="3200" spc="-20">
                          <a:latin typeface="Calibri"/>
                          <a:cs typeface="Calibri"/>
                        </a:rPr>
                        <a:t>footings	are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ts val="3045"/>
                        </a:lnSpc>
                      </a:pPr>
                      <a:r>
                        <a:rPr dirty="0" sz="3200" spc="-20">
                          <a:latin typeface="Calibri"/>
                          <a:cs typeface="Calibri"/>
                        </a:rPr>
                        <a:t>provided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96062">
                <a:tc>
                  <a:txBody>
                    <a:bodyPr/>
                    <a:lstStyle/>
                    <a:p>
                      <a:pPr algn="r" marR="82550">
                        <a:lnSpc>
                          <a:spcPts val="3395"/>
                        </a:lnSpc>
                      </a:pPr>
                      <a:r>
                        <a:rPr dirty="0" sz="3200" spc="-10">
                          <a:latin typeface="Calibri"/>
                          <a:cs typeface="Calibri"/>
                        </a:rPr>
                        <a:t>only</a:t>
                      </a:r>
                      <a:r>
                        <a:rPr dirty="0" sz="32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when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51103">
                <a:tc>
                  <a:txBody>
                    <a:bodyPr/>
                    <a:lstStyle/>
                    <a:p>
                      <a:pPr algn="r" marR="124460">
                        <a:lnSpc>
                          <a:spcPts val="3390"/>
                        </a:lnSpc>
                        <a:tabLst>
                          <a:tab pos="456565" algn="l"/>
                        </a:tabLst>
                      </a:pPr>
                      <a:r>
                        <a:rPr dirty="0" sz="3200" spc="-5">
                          <a:solidFill>
                            <a:srgbClr val="00AE50"/>
                          </a:solidFill>
                          <a:latin typeface="Calibri"/>
                          <a:cs typeface="Calibri"/>
                        </a:rPr>
                        <a:t>1.	</a:t>
                      </a:r>
                      <a:r>
                        <a:rPr dirty="0" sz="3200">
                          <a:solidFill>
                            <a:srgbClr val="00AE5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3390"/>
                        </a:lnSpc>
                        <a:tabLst>
                          <a:tab pos="942975" algn="l"/>
                        </a:tabLst>
                      </a:pPr>
                      <a:r>
                        <a:rPr dirty="0" sz="3200" spc="-20">
                          <a:solidFill>
                            <a:srgbClr val="00AE50"/>
                          </a:solidFill>
                          <a:latin typeface="Calibri"/>
                          <a:cs typeface="Calibri"/>
                        </a:rPr>
                        <a:t>two	columns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390"/>
                        </a:lnSpc>
                        <a:tabLst>
                          <a:tab pos="754380" algn="l"/>
                        </a:tabLst>
                      </a:pPr>
                      <a:r>
                        <a:rPr dirty="0" sz="3200" spc="-20">
                          <a:solidFill>
                            <a:srgbClr val="00AE50"/>
                          </a:solidFill>
                          <a:latin typeface="Calibri"/>
                          <a:cs typeface="Calibri"/>
                        </a:rPr>
                        <a:t>are	</a:t>
                      </a:r>
                      <a:r>
                        <a:rPr dirty="0" sz="3200" spc="-5">
                          <a:solidFill>
                            <a:srgbClr val="00AE50"/>
                          </a:solidFill>
                          <a:latin typeface="Calibri"/>
                          <a:cs typeface="Calibri"/>
                        </a:rPr>
                        <a:t>close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algn="just" marL="469265" marR="12065">
              <a:lnSpc>
                <a:spcPct val="101600"/>
              </a:lnSpc>
              <a:spcBef>
                <a:spcPts val="40"/>
              </a:spcBef>
            </a:pPr>
            <a:r>
              <a:rPr dirty="0" spc="-85"/>
              <a:t>together,</a:t>
            </a:r>
            <a:r>
              <a:rPr dirty="0" spc="-80"/>
              <a:t> </a:t>
            </a:r>
            <a:r>
              <a:rPr dirty="0" spc="-15"/>
              <a:t>causing</a:t>
            </a:r>
            <a:r>
              <a:rPr dirty="0" spc="695"/>
              <a:t> </a:t>
            </a:r>
            <a:r>
              <a:rPr dirty="0" spc="-20"/>
              <a:t>overlap</a:t>
            </a:r>
            <a:r>
              <a:rPr dirty="0" spc="-15"/>
              <a:t> </a:t>
            </a:r>
            <a:r>
              <a:rPr dirty="0" spc="-5"/>
              <a:t>of </a:t>
            </a:r>
            <a:r>
              <a:rPr dirty="0"/>
              <a:t> </a:t>
            </a:r>
            <a:r>
              <a:rPr dirty="0" spc="-10"/>
              <a:t>adjacent</a:t>
            </a:r>
            <a:r>
              <a:rPr dirty="0" spc="-40"/>
              <a:t> </a:t>
            </a:r>
            <a:r>
              <a:rPr dirty="0" spc="-25"/>
              <a:t>isolated</a:t>
            </a:r>
            <a:r>
              <a:rPr dirty="0" spc="-30"/>
              <a:t> </a:t>
            </a:r>
            <a:r>
              <a:rPr dirty="0" spc="-20"/>
              <a:t>footings</a:t>
            </a:r>
          </a:p>
          <a:p>
            <a:pPr algn="just" marL="469265" marR="9525" indent="-457200">
              <a:lnSpc>
                <a:spcPct val="101800"/>
              </a:lnSpc>
              <a:spcBef>
                <a:spcPts val="5"/>
              </a:spcBef>
              <a:buClr>
                <a:srgbClr val="00AE50"/>
              </a:buClr>
              <a:buAutoNum type="arabicPeriod" startAt="2"/>
              <a:tabLst>
                <a:tab pos="469900" algn="l"/>
              </a:tabLst>
            </a:pPr>
            <a:r>
              <a:rPr dirty="0" spc="-20">
                <a:solidFill>
                  <a:srgbClr val="C0504D"/>
                </a:solidFill>
              </a:rPr>
              <a:t>Where</a:t>
            </a:r>
            <a:r>
              <a:rPr dirty="0" spc="-15">
                <a:solidFill>
                  <a:srgbClr val="C0504D"/>
                </a:solidFill>
              </a:rPr>
              <a:t> </a:t>
            </a:r>
            <a:r>
              <a:rPr dirty="0" spc="-5">
                <a:solidFill>
                  <a:srgbClr val="C0504D"/>
                </a:solidFill>
              </a:rPr>
              <a:t>soil</a:t>
            </a:r>
            <a:r>
              <a:rPr dirty="0">
                <a:solidFill>
                  <a:srgbClr val="C0504D"/>
                </a:solidFill>
              </a:rPr>
              <a:t> </a:t>
            </a:r>
            <a:r>
              <a:rPr dirty="0" spc="-10">
                <a:solidFill>
                  <a:srgbClr val="C0504D"/>
                </a:solidFill>
              </a:rPr>
              <a:t>bearing</a:t>
            </a:r>
            <a:r>
              <a:rPr dirty="0" spc="-5">
                <a:solidFill>
                  <a:srgbClr val="C0504D"/>
                </a:solidFill>
              </a:rPr>
              <a:t> capacity</a:t>
            </a:r>
            <a:r>
              <a:rPr dirty="0">
                <a:solidFill>
                  <a:srgbClr val="C0504D"/>
                </a:solidFill>
              </a:rPr>
              <a:t> is </a:t>
            </a:r>
            <a:r>
              <a:rPr dirty="0" spc="-710">
                <a:solidFill>
                  <a:srgbClr val="C0504D"/>
                </a:solidFill>
              </a:rPr>
              <a:t> </a:t>
            </a:r>
            <a:r>
              <a:rPr dirty="0" spc="-15">
                <a:solidFill>
                  <a:srgbClr val="C0504D"/>
                </a:solidFill>
              </a:rPr>
              <a:t>low causing overlap </a:t>
            </a:r>
            <a:r>
              <a:rPr dirty="0" spc="-5">
                <a:solidFill>
                  <a:srgbClr val="C0504D"/>
                </a:solidFill>
              </a:rPr>
              <a:t>of </a:t>
            </a:r>
            <a:r>
              <a:rPr dirty="0" spc="-10">
                <a:solidFill>
                  <a:srgbClr val="C0504D"/>
                </a:solidFill>
              </a:rPr>
              <a:t>adjacent </a:t>
            </a:r>
            <a:r>
              <a:rPr dirty="0" spc="-5">
                <a:solidFill>
                  <a:srgbClr val="C0504D"/>
                </a:solidFill>
              </a:rPr>
              <a:t> </a:t>
            </a:r>
            <a:r>
              <a:rPr dirty="0" spc="-15">
                <a:solidFill>
                  <a:srgbClr val="C0504D"/>
                </a:solidFill>
              </a:rPr>
              <a:t>isolated</a:t>
            </a:r>
            <a:r>
              <a:rPr dirty="0" spc="-20">
                <a:solidFill>
                  <a:srgbClr val="C0504D"/>
                </a:solidFill>
              </a:rPr>
              <a:t> </a:t>
            </a:r>
            <a:r>
              <a:rPr dirty="0" spc="-25">
                <a:solidFill>
                  <a:srgbClr val="C0504D"/>
                </a:solidFill>
              </a:rPr>
              <a:t>footings.</a:t>
            </a:r>
          </a:p>
          <a:p>
            <a:pPr algn="just" marL="469265" marR="5080" indent="-457200">
              <a:lnSpc>
                <a:spcPct val="101699"/>
              </a:lnSpc>
              <a:spcBef>
                <a:spcPts val="5"/>
              </a:spcBef>
              <a:buClr>
                <a:srgbClr val="00AE50"/>
              </a:buClr>
              <a:buAutoNum type="arabicPeriod" startAt="2"/>
              <a:tabLst>
                <a:tab pos="469900" algn="l"/>
              </a:tabLst>
            </a:pPr>
            <a:r>
              <a:rPr dirty="0" spc="-30">
                <a:solidFill>
                  <a:srgbClr val="000000"/>
                </a:solidFill>
              </a:rPr>
              <a:t>Proximity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of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building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line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or </a:t>
            </a:r>
            <a:r>
              <a:rPr dirty="0" spc="-71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existing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building</a:t>
            </a:r>
            <a:r>
              <a:rPr dirty="0" spc="-5">
                <a:solidFill>
                  <a:srgbClr val="000000"/>
                </a:solidFill>
              </a:rPr>
              <a:t> or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105">
                <a:solidFill>
                  <a:srgbClr val="000000"/>
                </a:solidFill>
              </a:rPr>
              <a:t>sewer, </a:t>
            </a:r>
            <a:r>
              <a:rPr dirty="0" spc="-10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adjacent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to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building</a:t>
            </a:r>
            <a:r>
              <a:rPr dirty="0" spc="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column.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1550" y="2982594"/>
            <a:ext cx="32880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showing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reinforcement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slab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1257" y="8006333"/>
            <a:ext cx="2409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Cross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dirty="0" sz="18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Mid</a:t>
            </a:r>
            <a:r>
              <a:rPr dirty="0" sz="18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span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0427" y="8006333"/>
            <a:ext cx="853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(X2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dirty="0" sz="1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X2)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525" y="895416"/>
            <a:ext cx="4904104" cy="21163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6350" y="3940193"/>
            <a:ext cx="5140325" cy="39071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2929" y="4796409"/>
            <a:ext cx="406907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Cross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through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Column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(X3</a:t>
            </a:r>
            <a:r>
              <a:rPr dirty="0" sz="1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X3)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5642" y="8564067"/>
            <a:ext cx="33420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Longitudinal</a:t>
            </a:r>
            <a:r>
              <a:rPr dirty="0" sz="1800" spc="3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Cross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(X1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–X2)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4245" y="657283"/>
            <a:ext cx="5186198" cy="40417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550" y="5181600"/>
            <a:ext cx="7498080" cy="3429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6325" y="1228725"/>
            <a:ext cx="5638800" cy="2885440"/>
            <a:chOff x="1076325" y="1228725"/>
            <a:chExt cx="5638800" cy="2885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6325" y="1228725"/>
              <a:ext cx="5638800" cy="2400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19350" y="3542664"/>
              <a:ext cx="2324100" cy="571500"/>
            </a:xfrm>
            <a:custGeom>
              <a:avLst/>
              <a:gdLst/>
              <a:ahLst/>
              <a:cxnLst/>
              <a:rect l="l" t="t" r="r" b="b"/>
              <a:pathLst>
                <a:path w="2324100" h="571500">
                  <a:moveTo>
                    <a:pt x="2324100" y="0"/>
                  </a:moveTo>
                  <a:lnTo>
                    <a:pt x="0" y="0"/>
                  </a:lnTo>
                  <a:lnTo>
                    <a:pt x="0" y="571499"/>
                  </a:lnTo>
                  <a:lnTo>
                    <a:pt x="2324100" y="571499"/>
                  </a:lnTo>
                  <a:lnTo>
                    <a:pt x="2324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10461" y="3567810"/>
            <a:ext cx="4950460" cy="831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0426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L</a:t>
            </a:r>
            <a:r>
              <a:rPr dirty="0" baseline="-9661" sz="1725" spc="-7">
                <a:latin typeface="Calibri"/>
                <a:cs typeface="Calibri"/>
              </a:rPr>
              <a:t>d</a:t>
            </a:r>
            <a:r>
              <a:rPr dirty="0" baseline="-9661" sz="1725" spc="179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47Ф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for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M25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Longitudinal Section showing reinforcement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beam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927" y="694435"/>
            <a:ext cx="5949950" cy="4733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17804">
              <a:lnSpc>
                <a:spcPct val="100000"/>
              </a:lnSpc>
              <a:spcBef>
                <a:spcPts val="95"/>
              </a:spcBef>
            </a:pP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22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22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WATER</a:t>
            </a:r>
            <a:r>
              <a:rPr dirty="0" u="heavy" sz="22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TANKS</a:t>
            </a:r>
            <a:endParaRPr sz="2200">
              <a:latin typeface="Calibri"/>
              <a:cs typeface="Calibri"/>
            </a:endParaRPr>
          </a:p>
          <a:p>
            <a:pPr algn="ctr" marL="245110" marR="17780">
              <a:lnSpc>
                <a:spcPct val="152500"/>
              </a:lnSpc>
              <a:spcBef>
                <a:spcPts val="409"/>
              </a:spcBef>
            </a:pPr>
            <a:r>
              <a:rPr dirty="0" sz="1600" spc="-5" i="1">
                <a:latin typeface="Calibri"/>
                <a:cs typeface="Calibri"/>
              </a:rPr>
              <a:t>(Working</a:t>
            </a:r>
            <a:r>
              <a:rPr dirty="0" sz="1600" spc="-1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stress</a:t>
            </a:r>
            <a:r>
              <a:rPr dirty="0" sz="1600" spc="5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method</a:t>
            </a:r>
            <a:r>
              <a:rPr dirty="0" sz="1600" spc="5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using</a:t>
            </a:r>
            <a:r>
              <a:rPr dirty="0" sz="1600" spc="-5" i="1">
                <a:latin typeface="Calibri"/>
                <a:cs typeface="Calibri"/>
              </a:rPr>
              <a:t> IS</a:t>
            </a:r>
            <a:r>
              <a:rPr dirty="0" sz="1600" spc="1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3370</a:t>
            </a:r>
            <a:r>
              <a:rPr dirty="0" sz="1600" spc="25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–</a:t>
            </a:r>
            <a:r>
              <a:rPr dirty="0" sz="160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Code</a:t>
            </a:r>
            <a:r>
              <a:rPr dirty="0" sz="160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of</a:t>
            </a:r>
            <a:r>
              <a:rPr dirty="0" sz="160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Practice</a:t>
            </a:r>
            <a:r>
              <a:rPr dirty="0" sz="160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for</a:t>
            </a:r>
            <a:r>
              <a:rPr dirty="0" sz="160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Concrete </a:t>
            </a:r>
            <a:r>
              <a:rPr dirty="0" sz="1600" spc="-35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structure for</a:t>
            </a:r>
            <a:r>
              <a:rPr dirty="0" sz="160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the</a:t>
            </a:r>
            <a:r>
              <a:rPr dirty="0" sz="1600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storage</a:t>
            </a:r>
            <a:r>
              <a:rPr dirty="0" sz="1600" spc="1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of liquids)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005"/>
              </a:spcBef>
            </a:pPr>
            <a:r>
              <a:rPr dirty="0" sz="1600" spc="-10">
                <a:latin typeface="Calibri"/>
                <a:cs typeface="Calibri"/>
              </a:rPr>
              <a:t>Following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are 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different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types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of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water tanks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designed</a:t>
            </a:r>
            <a:endParaRPr sz="1600">
              <a:latin typeface="Calibri"/>
              <a:cs typeface="Calibri"/>
            </a:endParaRPr>
          </a:p>
          <a:p>
            <a:pPr marL="482600" indent="-229235">
              <a:lnSpc>
                <a:spcPct val="100000"/>
              </a:lnSpc>
              <a:spcBef>
                <a:spcPts val="1025"/>
              </a:spcBef>
              <a:buAutoNum type="alphaUcPeriod"/>
              <a:tabLst>
                <a:tab pos="483234" algn="l"/>
              </a:tabLst>
            </a:pPr>
            <a:r>
              <a:rPr dirty="0" sz="1600" spc="-5">
                <a:latin typeface="Calibri"/>
                <a:cs typeface="Calibri"/>
              </a:rPr>
              <a:t>Design of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circular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water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tank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with rigid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base.</a:t>
            </a:r>
            <a:endParaRPr sz="1600">
              <a:latin typeface="Calibri"/>
              <a:cs typeface="Calibri"/>
            </a:endParaRPr>
          </a:p>
          <a:p>
            <a:pPr marL="482600" indent="-229235">
              <a:lnSpc>
                <a:spcPct val="100000"/>
              </a:lnSpc>
              <a:spcBef>
                <a:spcPts val="1005"/>
              </a:spcBef>
              <a:buAutoNum type="alphaUcPeriod"/>
              <a:tabLst>
                <a:tab pos="483234" algn="l"/>
              </a:tabLst>
            </a:pPr>
            <a:r>
              <a:rPr dirty="0" sz="1600" spc="-5">
                <a:latin typeface="Calibri"/>
                <a:cs typeface="Calibri"/>
              </a:rPr>
              <a:t>Design of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circular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water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tank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with flexible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base.</a:t>
            </a:r>
            <a:endParaRPr sz="1600">
              <a:latin typeface="Calibri"/>
              <a:cs typeface="Calibri"/>
            </a:endParaRPr>
          </a:p>
          <a:p>
            <a:pPr marL="482600" indent="-229235">
              <a:lnSpc>
                <a:spcPct val="100000"/>
              </a:lnSpc>
              <a:spcBef>
                <a:spcPts val="1010"/>
              </a:spcBef>
              <a:buAutoNum type="alphaUcPeriod"/>
              <a:tabLst>
                <a:tab pos="483234" algn="l"/>
              </a:tabLst>
            </a:pPr>
            <a:r>
              <a:rPr dirty="0" sz="1600" spc="-5">
                <a:latin typeface="Calibri"/>
                <a:cs typeface="Calibri"/>
              </a:rPr>
              <a:t>Design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 rectangular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water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tank.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Working</a:t>
            </a:r>
            <a:r>
              <a:rPr dirty="0" u="heavy" sz="1600" spc="-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Stress</a:t>
            </a:r>
            <a:r>
              <a:rPr dirty="0" u="heavy" sz="1600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Method:</a:t>
            </a:r>
            <a:endParaRPr sz="1600">
              <a:latin typeface="Calibri"/>
              <a:cs typeface="Calibri"/>
            </a:endParaRPr>
          </a:p>
          <a:p>
            <a:pPr marL="254000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a.</a:t>
            </a:r>
            <a:r>
              <a:rPr dirty="0" sz="1600" spc="2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Permissible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Stresses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Concrete:</a:t>
            </a:r>
            <a:endParaRPr sz="1600">
              <a:latin typeface="Calibri"/>
              <a:cs typeface="Calibri"/>
            </a:endParaRPr>
          </a:p>
          <a:p>
            <a:pPr marL="939800">
              <a:lnSpc>
                <a:spcPct val="100000"/>
              </a:lnSpc>
              <a:spcBef>
                <a:spcPts val="985"/>
              </a:spcBef>
            </a:pPr>
            <a:r>
              <a:rPr dirty="0" sz="2200" spc="-5">
                <a:latin typeface="Calibri"/>
                <a:cs typeface="Calibri"/>
              </a:rPr>
              <a:t>σ</a:t>
            </a:r>
            <a:r>
              <a:rPr dirty="0" baseline="-7662" sz="2175" spc="-7">
                <a:latin typeface="Calibri"/>
                <a:cs typeface="Calibri"/>
              </a:rPr>
              <a:t>cbc</a:t>
            </a:r>
            <a:r>
              <a:rPr dirty="0" baseline="-7662" sz="2175" spc="52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Permissible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Bending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Compressive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Stress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concrete.</a:t>
            </a:r>
            <a:endParaRPr sz="1600">
              <a:latin typeface="Calibri"/>
              <a:cs typeface="Calibri"/>
            </a:endParaRPr>
          </a:p>
          <a:p>
            <a:pPr marL="939800">
              <a:lnSpc>
                <a:spcPct val="100000"/>
              </a:lnSpc>
              <a:spcBef>
                <a:spcPts val="1390"/>
              </a:spcBef>
            </a:pPr>
            <a:r>
              <a:rPr dirty="0" sz="2200" spc="-5">
                <a:latin typeface="Calibri"/>
                <a:cs typeface="Calibri"/>
              </a:rPr>
              <a:t>σ</a:t>
            </a:r>
            <a:r>
              <a:rPr dirty="0" baseline="-7662" sz="2175" spc="-7">
                <a:latin typeface="Calibri"/>
                <a:cs typeface="Calibri"/>
              </a:rPr>
              <a:t>ct</a:t>
            </a:r>
            <a:r>
              <a:rPr dirty="0" baseline="-7662" sz="2175" spc="44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Permissible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Tensile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Stress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 Concrete.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76832" y="5976492"/>
          <a:ext cx="5041265" cy="127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10"/>
                <a:gridCol w="2431415"/>
                <a:gridCol w="1440814"/>
              </a:tblGrid>
              <a:tr h="502920">
                <a:tc>
                  <a:txBody>
                    <a:bodyPr/>
                    <a:lstStyle/>
                    <a:p>
                      <a:pPr marL="222250">
                        <a:lnSpc>
                          <a:spcPts val="1870"/>
                        </a:lnSpc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600" spc="-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0510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Concrete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baseline="5050" sz="3300" spc="-7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dirty="0" sz="145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cbc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baseline="5050" sz="33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dirty="0" sz="145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ct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8">
                <a:tc>
                  <a:txBody>
                    <a:bodyPr/>
                    <a:lstStyle/>
                    <a:p>
                      <a:pPr algn="r" marR="414020">
                        <a:lnSpc>
                          <a:spcPts val="1800"/>
                        </a:lnSpc>
                        <a:spcBef>
                          <a:spcPts val="100"/>
                        </a:spcBef>
                      </a:pPr>
                      <a:r>
                        <a:rPr dirty="0" baseline="5208" sz="24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15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60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N/mm</a:t>
                      </a:r>
                      <a:r>
                        <a:rPr dirty="0" baseline="26455" sz="1575" spc="-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870"/>
                        </a:lnSpc>
                        <a:tabLst>
                          <a:tab pos="665480" algn="l"/>
                        </a:tabLst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1.10	N/mm</a:t>
                      </a:r>
                      <a:r>
                        <a:rPr dirty="0" baseline="26455" sz="1575" spc="-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algn="r" marR="414020">
                        <a:lnSpc>
                          <a:spcPts val="1800"/>
                        </a:lnSpc>
                        <a:spcBef>
                          <a:spcPts val="100"/>
                        </a:spcBef>
                      </a:pPr>
                      <a:r>
                        <a:rPr dirty="0" baseline="5208" sz="24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20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60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N/mm</a:t>
                      </a:r>
                      <a:r>
                        <a:rPr dirty="0" baseline="26455" sz="1575" spc="-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870"/>
                        </a:lnSpc>
                        <a:tabLst>
                          <a:tab pos="665480" algn="l"/>
                        </a:tabLst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1.20	N/mm</a:t>
                      </a:r>
                      <a:r>
                        <a:rPr dirty="0" baseline="26455" sz="1575" spc="-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algn="r" marR="414020">
                        <a:lnSpc>
                          <a:spcPts val="1810"/>
                        </a:lnSpc>
                        <a:spcBef>
                          <a:spcPts val="90"/>
                        </a:spcBef>
                      </a:pPr>
                      <a:r>
                        <a:rPr dirty="0" baseline="5208" sz="24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25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8185">
                        <a:lnSpc>
                          <a:spcPts val="1855"/>
                        </a:lnSpc>
                        <a:tabLst>
                          <a:tab pos="1111250" algn="l"/>
                        </a:tabLst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8.5	N/mm</a:t>
                      </a:r>
                      <a:r>
                        <a:rPr dirty="0" baseline="26455" sz="1575" spc="-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855"/>
                        </a:lnSpc>
                        <a:tabLst>
                          <a:tab pos="692785" algn="l"/>
                        </a:tabLst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1.30	N/mm</a:t>
                      </a:r>
                      <a:r>
                        <a:rPr dirty="0" baseline="26455" sz="1575" spc="-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22832" y="7507500"/>
            <a:ext cx="4041775" cy="82105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815"/>
              </a:spcBef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b.</a:t>
            </a:r>
            <a:r>
              <a:rPr dirty="0" sz="1600" spc="1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Permissible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Tensile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Stresses in</a:t>
            </a:r>
            <a:r>
              <a:rPr dirty="0" u="heavy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Steel:</a:t>
            </a:r>
            <a:endParaRPr sz="1600">
              <a:latin typeface="Calibri"/>
              <a:cs typeface="Calibri"/>
            </a:endParaRPr>
          </a:p>
          <a:p>
            <a:pPr marL="710565">
              <a:lnSpc>
                <a:spcPct val="100000"/>
              </a:lnSpc>
              <a:spcBef>
                <a:spcPts val="985"/>
              </a:spcBef>
            </a:pPr>
            <a:r>
              <a:rPr dirty="0" sz="2200" spc="-5">
                <a:latin typeface="Calibri"/>
                <a:cs typeface="Calibri"/>
              </a:rPr>
              <a:t>σ</a:t>
            </a:r>
            <a:r>
              <a:rPr dirty="0" baseline="-7662" sz="2175" spc="-7">
                <a:latin typeface="Calibri"/>
                <a:cs typeface="Calibri"/>
              </a:rPr>
              <a:t>st</a:t>
            </a:r>
            <a:r>
              <a:rPr dirty="0" baseline="-7662" sz="2175" spc="44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Permissible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Tensile </a:t>
            </a:r>
            <a:r>
              <a:rPr dirty="0" sz="1600" spc="-10">
                <a:latin typeface="Calibri"/>
                <a:cs typeface="Calibri"/>
              </a:rPr>
              <a:t>stress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>
                <a:latin typeface="Calibri"/>
                <a:cs typeface="Calibri"/>
              </a:rPr>
              <a:t> Steel.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62176" y="8505189"/>
          <a:ext cx="5041265" cy="137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0"/>
                <a:gridCol w="1973579"/>
                <a:gridCol w="1260475"/>
              </a:tblGrid>
              <a:tr h="5013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6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Steel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Near</a:t>
                      </a:r>
                      <a:r>
                        <a:rPr dirty="0" sz="16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6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face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870"/>
                        </a:lnSpc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Away</a:t>
                      </a:r>
                      <a:r>
                        <a:rPr dirty="0" sz="1600" spc="-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600" spc="-7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face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Mild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steel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Fe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250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906780" algn="l"/>
                        </a:tabLst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115	N/mm</a:t>
                      </a:r>
                      <a:r>
                        <a:rPr dirty="0" baseline="26455" sz="1575" spc="-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549910" algn="l"/>
                        </a:tabLst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125	N/mm</a:t>
                      </a:r>
                      <a:r>
                        <a:rPr dirty="0" baseline="26455" sz="1575" spc="-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868"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HYSD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Fe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415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Fe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500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  <a:spcBef>
                          <a:spcPts val="920"/>
                        </a:spcBef>
                        <a:tabLst>
                          <a:tab pos="906780" algn="l"/>
                        </a:tabLst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150	N/mm</a:t>
                      </a:r>
                      <a:r>
                        <a:rPr dirty="0" baseline="26455" sz="1575" spc="-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1168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920"/>
                        </a:spcBef>
                        <a:tabLst>
                          <a:tab pos="549910" algn="l"/>
                        </a:tabLst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190	N/mm</a:t>
                      </a:r>
                      <a:r>
                        <a:rPr dirty="0" baseline="26455" sz="1575" spc="-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1168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6098" y="1055877"/>
            <a:ext cx="2794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r>
              <a:rPr dirty="0" sz="1150" spc="15">
                <a:latin typeface="Cambria Math"/>
                <a:cs typeface="Cambria Math"/>
              </a:rPr>
              <a:t>8</a:t>
            </a:r>
            <a:r>
              <a:rPr dirty="0" sz="1150" spc="25">
                <a:latin typeface="Cambria Math"/>
                <a:cs typeface="Cambria Math"/>
              </a:rPr>
              <a:t>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0595" y="1308861"/>
            <a:ext cx="46228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2077" sz="1725" spc="97">
                <a:latin typeface="Cambria Math"/>
                <a:cs typeface="Cambria Math"/>
              </a:rPr>
              <a:t>3𝜎</a:t>
            </a:r>
            <a:r>
              <a:rPr dirty="0" sz="950" spc="65">
                <a:latin typeface="Cambria Math"/>
                <a:cs typeface="Cambria Math"/>
              </a:rPr>
              <a:t>𝑐𝑏𝑐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8695" y="1271269"/>
            <a:ext cx="393700" cy="13970"/>
          </a:xfrm>
          <a:custGeom>
            <a:avLst/>
            <a:gdLst/>
            <a:ahLst/>
            <a:cxnLst/>
            <a:rect l="l" t="t" r="r" b="b"/>
            <a:pathLst>
              <a:path w="393700" h="13969">
                <a:moveTo>
                  <a:pt x="393191" y="0"/>
                </a:moveTo>
                <a:lnTo>
                  <a:pt x="0" y="0"/>
                </a:lnTo>
                <a:lnTo>
                  <a:pt x="0" y="13716"/>
                </a:lnTo>
                <a:lnTo>
                  <a:pt x="393191" y="13716"/>
                </a:lnTo>
                <a:lnTo>
                  <a:pt x="393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5532" y="697484"/>
            <a:ext cx="2900680" cy="1674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492759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c.</a:t>
            </a:r>
            <a:r>
              <a:rPr dirty="0" sz="1600" spc="3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Working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Stress</a:t>
            </a:r>
            <a:r>
              <a:rPr dirty="0" u="heavy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Constants:</a:t>
            </a:r>
            <a:endParaRPr sz="1600">
              <a:latin typeface="Calibri"/>
              <a:cs typeface="Calibri"/>
            </a:endParaRPr>
          </a:p>
          <a:p>
            <a:pPr algn="r" marL="144780" marR="438784" indent="-144780">
              <a:lnSpc>
                <a:spcPct val="100000"/>
              </a:lnSpc>
              <a:spcBef>
                <a:spcPts val="1405"/>
              </a:spcBef>
              <a:buAutoNum type="romanLcPeriod"/>
              <a:tabLst>
                <a:tab pos="144780" algn="l"/>
                <a:tab pos="1955164" algn="l"/>
              </a:tabLst>
            </a:pPr>
            <a:r>
              <a:rPr dirty="0" sz="1600" spc="-5">
                <a:latin typeface="Calibri"/>
                <a:cs typeface="Calibri"/>
              </a:rPr>
              <a:t>Modular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ratio	m</a:t>
            </a:r>
            <a:r>
              <a:rPr dirty="0" sz="1600" spc="30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romanLcPeriod"/>
            </a:pPr>
            <a:endParaRPr sz="1500">
              <a:latin typeface="Calibri"/>
              <a:cs typeface="Calibri"/>
            </a:endParaRPr>
          </a:p>
          <a:p>
            <a:pPr marL="539750" indent="-396875">
              <a:lnSpc>
                <a:spcPct val="100000"/>
              </a:lnSpc>
              <a:buAutoNum type="romanLcPeriod"/>
              <a:tabLst>
                <a:tab pos="539750" algn="l"/>
                <a:tab pos="540385" algn="l"/>
                <a:tab pos="2649220" algn="l"/>
              </a:tabLst>
            </a:pPr>
            <a:r>
              <a:rPr dirty="0" sz="1600" spc="-5">
                <a:latin typeface="Calibri"/>
                <a:cs typeface="Calibri"/>
              </a:rPr>
              <a:t>Neutral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axis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c0efficient	k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romanLcPeriod"/>
            </a:pPr>
            <a:endParaRPr sz="1650">
              <a:latin typeface="Calibri"/>
              <a:cs typeface="Calibri"/>
            </a:endParaRPr>
          </a:p>
          <a:p>
            <a:pPr marL="539750" indent="-396875">
              <a:lnSpc>
                <a:spcPct val="100000"/>
              </a:lnSpc>
              <a:buAutoNum type="romanLcPeriod"/>
              <a:tabLst>
                <a:tab pos="539750" algn="l"/>
                <a:tab pos="540385" algn="l"/>
              </a:tabLst>
            </a:pPr>
            <a:r>
              <a:rPr dirty="0" sz="1600" spc="-10">
                <a:latin typeface="Calibri"/>
                <a:cs typeface="Calibri"/>
              </a:rPr>
              <a:t>Lever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arm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constant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0909" y="1456993"/>
            <a:ext cx="902335" cy="53149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10"/>
              </a:spcBef>
              <a:tabLst>
                <a:tab pos="210185" algn="l"/>
                <a:tab pos="863600" algn="l"/>
              </a:tabLst>
            </a:pPr>
            <a:r>
              <a:rPr dirty="0" u="heavy" sz="1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1150" spc="1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𝑚</a:t>
            </a:r>
            <a:r>
              <a:rPr dirty="0" u="heavy" sz="1150" spc="-6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heavy" sz="1150" spc="7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𝜎</a:t>
            </a:r>
            <a:r>
              <a:rPr dirty="0" u="heavy" baseline="-14619" sz="1425" spc="11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𝑐𝑏𝑐	</a:t>
            </a:r>
            <a:endParaRPr baseline="-14619" sz="1425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610"/>
              </a:spcBef>
            </a:pPr>
            <a:r>
              <a:rPr dirty="0" baseline="12077" sz="1725" spc="165">
                <a:latin typeface="Cambria Math"/>
                <a:cs typeface="Cambria Math"/>
              </a:rPr>
              <a:t>𝑚</a:t>
            </a:r>
            <a:r>
              <a:rPr dirty="0" baseline="12077" sz="1725" spc="-44">
                <a:latin typeface="Cambria Math"/>
                <a:cs typeface="Cambria Math"/>
              </a:rPr>
              <a:t> </a:t>
            </a:r>
            <a:r>
              <a:rPr dirty="0" baseline="12077" sz="1725" spc="97">
                <a:latin typeface="Cambria Math"/>
                <a:cs typeface="Cambria Math"/>
              </a:rPr>
              <a:t>𝜎</a:t>
            </a:r>
            <a:r>
              <a:rPr dirty="0" sz="950" spc="65">
                <a:latin typeface="Cambria Math"/>
                <a:cs typeface="Cambria Math"/>
              </a:rPr>
              <a:t>𝑐𝑏𝑐</a:t>
            </a:r>
            <a:r>
              <a:rPr dirty="0" baseline="12077" sz="1725" spc="97">
                <a:latin typeface="Cambria Math"/>
                <a:cs typeface="Cambria Math"/>
              </a:rPr>
              <a:t>+</a:t>
            </a:r>
            <a:r>
              <a:rPr dirty="0" baseline="12077" sz="1725" spc="-52">
                <a:latin typeface="Cambria Math"/>
                <a:cs typeface="Cambria Math"/>
              </a:rPr>
              <a:t> </a:t>
            </a:r>
            <a:r>
              <a:rPr dirty="0" baseline="12077" sz="1725" spc="44">
                <a:latin typeface="Cambria Math"/>
                <a:cs typeface="Cambria Math"/>
              </a:rPr>
              <a:t>𝜎</a:t>
            </a:r>
            <a:r>
              <a:rPr dirty="0" sz="950" spc="30">
                <a:latin typeface="Cambria Math"/>
                <a:cs typeface="Cambria Math"/>
              </a:rPr>
              <a:t>𝑠𝑡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6663" y="2102865"/>
            <a:ext cx="5695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6075" algn="l"/>
              </a:tabLst>
            </a:pPr>
            <a:r>
              <a:rPr dirty="0" sz="1600" spc="-5">
                <a:latin typeface="Calibri"/>
                <a:cs typeface="Calibri"/>
              </a:rPr>
              <a:t>j =	1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3948" y="1991919"/>
            <a:ext cx="114935" cy="4705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" marR="5080" indent="-5080">
              <a:lnSpc>
                <a:spcPct val="127000"/>
              </a:lnSpc>
              <a:spcBef>
                <a:spcPts val="95"/>
              </a:spcBef>
            </a:pPr>
            <a:r>
              <a:rPr dirty="0" sz="1150" spc="65">
                <a:latin typeface="Cambria Math"/>
                <a:cs typeface="Cambria Math"/>
              </a:rPr>
              <a:t>𝑘  </a:t>
            </a:r>
            <a:r>
              <a:rPr dirty="0" sz="1150" spc="25">
                <a:latin typeface="Cambria Math"/>
                <a:cs typeface="Cambria Math"/>
              </a:rPr>
              <a:t>3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6648" y="2254249"/>
            <a:ext cx="93345" cy="13970"/>
          </a:xfrm>
          <a:custGeom>
            <a:avLst/>
            <a:gdLst/>
            <a:ahLst/>
            <a:cxnLst/>
            <a:rect l="l" t="t" r="r" b="b"/>
            <a:pathLst>
              <a:path w="93345" h="13969">
                <a:moveTo>
                  <a:pt x="92963" y="0"/>
                </a:moveTo>
                <a:lnTo>
                  <a:pt x="0" y="0"/>
                </a:lnTo>
                <a:lnTo>
                  <a:pt x="0" y="13716"/>
                </a:lnTo>
                <a:lnTo>
                  <a:pt x="92963" y="13716"/>
                </a:lnTo>
                <a:lnTo>
                  <a:pt x="92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6596" y="2579877"/>
            <a:ext cx="31959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8305" algn="l"/>
              </a:tabLst>
            </a:pPr>
            <a:r>
              <a:rPr dirty="0" sz="1600" spc="-5">
                <a:latin typeface="Calibri"/>
                <a:cs typeface="Calibri"/>
              </a:rPr>
              <a:t>iv.	Moment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Resistance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coefficient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1872" y="2515869"/>
            <a:ext cx="942340" cy="33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0205">
              <a:lnSpc>
                <a:spcPts val="940"/>
              </a:lnSpc>
              <a:spcBef>
                <a:spcPts val="100"/>
              </a:spcBef>
            </a:pPr>
            <a:r>
              <a:rPr dirty="0" u="heavy" sz="1150" spc="7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𝜎</a:t>
            </a:r>
            <a:r>
              <a:rPr dirty="0" u="heavy" baseline="-14619" sz="1425" spc="11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𝑐𝑏𝑐</a:t>
            </a:r>
            <a:r>
              <a:rPr dirty="0" u="heavy" baseline="-14619" sz="1425" spc="8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heavy" sz="1150" spc="6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𝑘</a:t>
            </a:r>
            <a:r>
              <a:rPr dirty="0" u="heavy" sz="1150" spc="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heavy" sz="1150" spc="12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𝑗</a:t>
            </a:r>
            <a:endParaRPr sz="1150">
              <a:latin typeface="Cambria Math"/>
              <a:cs typeface="Cambria Math"/>
            </a:endParaRPr>
          </a:p>
          <a:p>
            <a:pPr marL="38100">
              <a:lnSpc>
                <a:spcPts val="1480"/>
              </a:lnSpc>
            </a:pPr>
            <a:r>
              <a:rPr dirty="0" sz="1600" spc="-5">
                <a:latin typeface="Calibri"/>
                <a:cs typeface="Calibri"/>
              </a:rPr>
              <a:t>Q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6533" y="2738373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8375" y="3066033"/>
            <a:ext cx="1543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0">
                <a:latin typeface="Cambria Math"/>
                <a:cs typeface="Cambria Math"/>
              </a:rPr>
              <a:t>𝑀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8646" y="3288919"/>
            <a:ext cx="3740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𝑄</a:t>
            </a:r>
            <a:r>
              <a:rPr dirty="0" sz="1150" spc="-10">
                <a:latin typeface="Cambria Math"/>
                <a:cs typeface="Cambria Math"/>
              </a:rPr>
              <a:t> </a:t>
            </a:r>
            <a:r>
              <a:rPr dirty="0" sz="1150" spc="65">
                <a:latin typeface="Cambria Math"/>
                <a:cs typeface="Cambria Math"/>
              </a:rPr>
              <a:t>𝑥</a:t>
            </a:r>
            <a:r>
              <a:rPr dirty="0" sz="1150" spc="-15">
                <a:latin typeface="Cambria Math"/>
                <a:cs typeface="Cambria Math"/>
              </a:rPr>
              <a:t> </a:t>
            </a:r>
            <a:r>
              <a:rPr dirty="0" sz="1150" spc="65">
                <a:latin typeface="Cambria Math"/>
                <a:cs typeface="Cambria Math"/>
              </a:rPr>
              <a:t>𝑏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11346" y="3281425"/>
            <a:ext cx="352425" cy="13970"/>
          </a:xfrm>
          <a:custGeom>
            <a:avLst/>
            <a:gdLst/>
            <a:ahLst/>
            <a:cxnLst/>
            <a:rect l="l" t="t" r="r" b="b"/>
            <a:pathLst>
              <a:path w="352425" h="13970">
                <a:moveTo>
                  <a:pt x="352044" y="0"/>
                </a:moveTo>
                <a:lnTo>
                  <a:pt x="0" y="0"/>
                </a:lnTo>
                <a:lnTo>
                  <a:pt x="0" y="13716"/>
                </a:lnTo>
                <a:lnTo>
                  <a:pt x="352044" y="13716"/>
                </a:lnTo>
                <a:lnTo>
                  <a:pt x="3520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66596" y="3138042"/>
            <a:ext cx="2357755" cy="750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8305" indent="-396240">
              <a:lnSpc>
                <a:spcPct val="100000"/>
              </a:lnSpc>
              <a:spcBef>
                <a:spcPts val="95"/>
              </a:spcBef>
              <a:buAutoNum type="romanLcPeriod" startAt="6"/>
              <a:tabLst>
                <a:tab pos="408305" algn="l"/>
                <a:tab pos="408940" algn="l"/>
                <a:tab pos="1889760" algn="l"/>
              </a:tabLst>
            </a:pPr>
            <a:r>
              <a:rPr dirty="0" baseline="1736" sz="2400" spc="-7">
                <a:latin typeface="Calibri"/>
                <a:cs typeface="Calibri"/>
              </a:rPr>
              <a:t>Effective depth	d</a:t>
            </a:r>
            <a:r>
              <a:rPr dirty="0" baseline="1736" sz="2400" spc="-60">
                <a:latin typeface="Calibri"/>
                <a:cs typeface="Calibri"/>
              </a:rPr>
              <a:t> </a:t>
            </a:r>
            <a:r>
              <a:rPr dirty="0" baseline="1736" sz="2400" spc="-7">
                <a:latin typeface="Calibri"/>
                <a:cs typeface="Calibri"/>
              </a:rPr>
              <a:t>=</a:t>
            </a:r>
            <a:r>
              <a:rPr dirty="0" baseline="1736" sz="2400" spc="-37">
                <a:latin typeface="Calibri"/>
                <a:cs typeface="Calibri"/>
              </a:rPr>
              <a:t> </a:t>
            </a:r>
            <a:r>
              <a:rPr dirty="0" sz="1600" spc="145">
                <a:latin typeface="Cambria Math"/>
                <a:cs typeface="Cambria Math"/>
              </a:rPr>
              <a:t>√</a:t>
            </a:r>
            <a:endParaRPr sz="16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romanLcPeriod" startAt="6"/>
            </a:pPr>
            <a:endParaRPr sz="1550">
              <a:latin typeface="Cambria Math"/>
              <a:cs typeface="Cambria Math"/>
            </a:endParaRPr>
          </a:p>
          <a:p>
            <a:pPr marL="408305" indent="-396240">
              <a:lnSpc>
                <a:spcPct val="100000"/>
              </a:lnSpc>
              <a:buAutoNum type="romanLcPeriod" startAt="6"/>
              <a:tabLst>
                <a:tab pos="408305" algn="l"/>
                <a:tab pos="408940" algn="l"/>
              </a:tabLst>
            </a:pPr>
            <a:r>
              <a:rPr dirty="0" sz="1600" spc="-5">
                <a:latin typeface="Calibri"/>
                <a:cs typeface="Calibri"/>
              </a:rPr>
              <a:t>Area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Steel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11346" y="3063493"/>
            <a:ext cx="352425" cy="13970"/>
          </a:xfrm>
          <a:custGeom>
            <a:avLst/>
            <a:gdLst/>
            <a:ahLst/>
            <a:cxnLst/>
            <a:rect l="l" t="t" r="r" b="b"/>
            <a:pathLst>
              <a:path w="352425" h="13969">
                <a:moveTo>
                  <a:pt x="352044" y="0"/>
                </a:moveTo>
                <a:lnTo>
                  <a:pt x="0" y="0"/>
                </a:lnTo>
                <a:lnTo>
                  <a:pt x="0" y="13716"/>
                </a:lnTo>
                <a:lnTo>
                  <a:pt x="352044" y="13716"/>
                </a:lnTo>
                <a:lnTo>
                  <a:pt x="3520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37386" y="4040251"/>
            <a:ext cx="2541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138045" algn="l"/>
              </a:tabLst>
            </a:pPr>
            <a:r>
              <a:rPr dirty="0" sz="1600" spc="-5">
                <a:latin typeface="Calibri"/>
                <a:cs typeface="Calibri"/>
              </a:rPr>
              <a:t>If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moment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known	</a:t>
            </a:r>
            <a:r>
              <a:rPr dirty="0" sz="1600" spc="5">
                <a:latin typeface="Calibri"/>
                <a:cs typeface="Calibri"/>
              </a:rPr>
              <a:t>A</a:t>
            </a:r>
            <a:r>
              <a:rPr dirty="0" baseline="-7936" sz="1575" spc="7">
                <a:latin typeface="Calibri"/>
                <a:cs typeface="Calibri"/>
              </a:rPr>
              <a:t>st</a:t>
            </a:r>
            <a:r>
              <a:rPr dirty="0" baseline="-7936" sz="1575" spc="1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0713" y="3976242"/>
            <a:ext cx="1543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0">
                <a:latin typeface="Cambria Math"/>
                <a:cs typeface="Cambria Math"/>
              </a:rPr>
              <a:t>𝑀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9572" y="4198746"/>
            <a:ext cx="6165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50" spc="75">
                <a:latin typeface="Cambria Math"/>
                <a:cs typeface="Cambria Math"/>
              </a:rPr>
              <a:t>𝜎</a:t>
            </a:r>
            <a:r>
              <a:rPr dirty="0" baseline="-14619" sz="1425" spc="112">
                <a:latin typeface="Cambria Math"/>
                <a:cs typeface="Cambria Math"/>
              </a:rPr>
              <a:t>𝑐𝑏𝑐</a:t>
            </a:r>
            <a:r>
              <a:rPr dirty="0" baseline="-14619" sz="1425" spc="104">
                <a:latin typeface="Cambria Math"/>
                <a:cs typeface="Cambria Math"/>
              </a:rPr>
              <a:t> </a:t>
            </a:r>
            <a:r>
              <a:rPr dirty="0" sz="1150" spc="125">
                <a:latin typeface="Cambria Math"/>
                <a:cs typeface="Cambria Math"/>
              </a:rPr>
              <a:t>𝑗</a:t>
            </a:r>
            <a:r>
              <a:rPr dirty="0" sz="1150" spc="5">
                <a:latin typeface="Cambria Math"/>
                <a:cs typeface="Cambria Math"/>
              </a:rPr>
              <a:t> </a:t>
            </a:r>
            <a:r>
              <a:rPr dirty="0" sz="1150" spc="65">
                <a:latin typeface="Cambria Math"/>
                <a:cs typeface="Cambria Math"/>
              </a:rPr>
              <a:t>𝑑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87672" y="4191634"/>
            <a:ext cx="544195" cy="13970"/>
          </a:xfrm>
          <a:custGeom>
            <a:avLst/>
            <a:gdLst/>
            <a:ahLst/>
            <a:cxnLst/>
            <a:rect l="l" t="t" r="r" b="b"/>
            <a:pathLst>
              <a:path w="544195" h="13970">
                <a:moveTo>
                  <a:pt x="544068" y="0"/>
                </a:moveTo>
                <a:lnTo>
                  <a:pt x="0" y="0"/>
                </a:lnTo>
                <a:lnTo>
                  <a:pt x="0" y="13715"/>
                </a:lnTo>
                <a:lnTo>
                  <a:pt x="544068" y="13715"/>
                </a:lnTo>
                <a:lnTo>
                  <a:pt x="544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437386" y="4540122"/>
            <a:ext cx="2468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056130" algn="l"/>
              </a:tabLst>
            </a:pPr>
            <a:r>
              <a:rPr dirty="0" sz="1600" spc="-5">
                <a:latin typeface="Calibri"/>
                <a:cs typeface="Calibri"/>
              </a:rPr>
              <a:t>If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force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known	A</a:t>
            </a:r>
            <a:r>
              <a:rPr dirty="0" baseline="-7936" sz="1575" spc="-7">
                <a:latin typeface="Calibri"/>
                <a:cs typeface="Calibri"/>
              </a:rPr>
              <a:t>st</a:t>
            </a:r>
            <a:r>
              <a:rPr dirty="0" baseline="-7936" sz="1575" spc="12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87851" y="4476114"/>
            <a:ext cx="4343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70">
                <a:latin typeface="Cambria Math"/>
                <a:cs typeface="Cambria Math"/>
              </a:rPr>
              <a:t>𝐹𝑜</a:t>
            </a:r>
            <a:r>
              <a:rPr dirty="0" sz="1150" spc="110">
                <a:latin typeface="Cambria Math"/>
                <a:cs typeface="Cambria Math"/>
              </a:rPr>
              <a:t>𝑟𝑐𝑒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48048" y="4729098"/>
            <a:ext cx="2794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2077" sz="1725" spc="44">
                <a:latin typeface="Cambria Math"/>
                <a:cs typeface="Cambria Math"/>
              </a:rPr>
              <a:t>𝜎</a:t>
            </a:r>
            <a:r>
              <a:rPr dirty="0" sz="950" spc="30">
                <a:latin typeface="Cambria Math"/>
                <a:cs typeface="Cambria Math"/>
              </a:rPr>
              <a:t>𝑠𝑡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00551" y="4691506"/>
            <a:ext cx="412115" cy="13970"/>
          </a:xfrm>
          <a:custGeom>
            <a:avLst/>
            <a:gdLst/>
            <a:ahLst/>
            <a:cxnLst/>
            <a:rect l="l" t="t" r="r" b="b"/>
            <a:pathLst>
              <a:path w="412114" h="13970">
                <a:moveTo>
                  <a:pt x="411784" y="0"/>
                </a:moveTo>
                <a:lnTo>
                  <a:pt x="0" y="0"/>
                </a:lnTo>
                <a:lnTo>
                  <a:pt x="0" y="13715"/>
                </a:lnTo>
                <a:lnTo>
                  <a:pt x="411784" y="13715"/>
                </a:lnTo>
                <a:lnTo>
                  <a:pt x="411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66596" y="4861076"/>
            <a:ext cx="5299075" cy="263017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Specifications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600" spc="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 of</a:t>
            </a:r>
            <a:r>
              <a:rPr dirty="0" u="heavy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Water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Tank:</a:t>
            </a:r>
            <a:endParaRPr sz="1600">
              <a:latin typeface="Calibri"/>
              <a:cs typeface="Calibri"/>
            </a:endParaRPr>
          </a:p>
          <a:p>
            <a:pPr marL="408305" indent="-251460">
              <a:lnSpc>
                <a:spcPct val="100000"/>
              </a:lnSpc>
              <a:spcBef>
                <a:spcPts val="1010"/>
              </a:spcBef>
              <a:buAutoNum type="romanLcPeriod"/>
              <a:tabLst>
                <a:tab pos="408305" algn="l"/>
                <a:tab pos="408940" algn="l"/>
              </a:tabLst>
            </a:pPr>
            <a:r>
              <a:rPr dirty="0" sz="1600" spc="-5">
                <a:latin typeface="Calibri"/>
                <a:cs typeface="Calibri"/>
              </a:rPr>
              <a:t>Adopt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clear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cover 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30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marL="408305" indent="-251460">
              <a:lnSpc>
                <a:spcPct val="100000"/>
              </a:lnSpc>
              <a:spcBef>
                <a:spcPts val="1019"/>
              </a:spcBef>
              <a:buAutoNum type="romanLcPeriod"/>
              <a:tabLst>
                <a:tab pos="408940" algn="l"/>
              </a:tabLst>
            </a:pPr>
            <a:r>
              <a:rPr dirty="0" sz="1600" spc="-5">
                <a:latin typeface="Calibri"/>
                <a:cs typeface="Calibri"/>
              </a:rPr>
              <a:t>Minimum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reinforcement</a:t>
            </a:r>
            <a:endParaRPr sz="1600">
              <a:latin typeface="Calibri"/>
              <a:cs typeface="Calibri"/>
            </a:endParaRPr>
          </a:p>
          <a:p>
            <a:pPr marL="661670" marR="5080">
              <a:lnSpc>
                <a:spcPct val="152500"/>
              </a:lnSpc>
              <a:tabLst>
                <a:tab pos="2809875" algn="l"/>
              </a:tabLst>
            </a:pPr>
            <a:r>
              <a:rPr dirty="0" sz="1600" spc="-5">
                <a:latin typeface="Calibri"/>
                <a:cs typeface="Calibri"/>
              </a:rPr>
              <a:t>Up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100mm</a:t>
            </a:r>
            <a:r>
              <a:rPr dirty="0" sz="1600">
                <a:latin typeface="Calibri"/>
                <a:cs typeface="Calibri"/>
              </a:rPr>
              <a:t> thick </a:t>
            </a:r>
            <a:r>
              <a:rPr dirty="0" sz="1600" spc="-5">
                <a:latin typeface="Calibri"/>
                <a:cs typeface="Calibri"/>
              </a:rPr>
              <a:t>wall	=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0.3%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Gross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Area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Between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100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&amp; </a:t>
            </a:r>
            <a:r>
              <a:rPr dirty="0" sz="1600">
                <a:latin typeface="Calibri"/>
                <a:cs typeface="Calibri"/>
              </a:rPr>
              <a:t>450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 thick wall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0.2%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 Gross </a:t>
            </a:r>
            <a:r>
              <a:rPr dirty="0" sz="1600">
                <a:latin typeface="Calibri"/>
                <a:cs typeface="Calibri"/>
              </a:rPr>
              <a:t>Area</a:t>
            </a:r>
            <a:endParaRPr sz="1600">
              <a:latin typeface="Calibri"/>
              <a:cs typeface="Calibri"/>
            </a:endParaRPr>
          </a:p>
          <a:p>
            <a:pPr marL="408305" indent="-251460">
              <a:lnSpc>
                <a:spcPct val="100000"/>
              </a:lnSpc>
              <a:spcBef>
                <a:spcPts val="1010"/>
              </a:spcBef>
              <a:buAutoNum type="romanLcPeriod" startAt="3"/>
              <a:tabLst>
                <a:tab pos="408940" algn="l"/>
              </a:tabLst>
            </a:pPr>
            <a:r>
              <a:rPr dirty="0" sz="1600" spc="-10">
                <a:latin typeface="Calibri"/>
                <a:cs typeface="Calibri"/>
              </a:rPr>
              <a:t>Thickness</a:t>
            </a:r>
            <a:r>
              <a:rPr dirty="0" sz="1600" spc="-5">
                <a:latin typeface="Calibri"/>
                <a:cs typeface="Calibri"/>
              </a:rPr>
              <a:t> 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wall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(T)</a:t>
            </a:r>
            <a:endParaRPr sz="1600">
              <a:latin typeface="Calibri"/>
              <a:cs typeface="Calibri"/>
            </a:endParaRPr>
          </a:p>
          <a:p>
            <a:pPr lvl="1" marL="661670" indent="-2540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662305" algn="l"/>
                <a:tab pos="2473960" algn="l"/>
              </a:tabLst>
            </a:pP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30 H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50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mm,	</a:t>
            </a:r>
            <a:r>
              <a:rPr dirty="0" sz="1600" spc="-5">
                <a:latin typeface="Calibri"/>
                <a:cs typeface="Calibri"/>
              </a:rPr>
              <a:t>Where 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Depth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 water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 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62786" y="7713726"/>
            <a:ext cx="1727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2</a:t>
            </a:r>
            <a:r>
              <a:rPr dirty="0" sz="140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90370" y="7687817"/>
            <a:ext cx="5581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5555" sz="3000">
                <a:latin typeface="Calibri"/>
                <a:cs typeface="Calibri"/>
              </a:rPr>
              <a:t>σ</a:t>
            </a:r>
            <a:r>
              <a:rPr dirty="0" sz="1300">
                <a:latin typeface="Calibri"/>
                <a:cs typeface="Calibri"/>
              </a:rPr>
              <a:t>cbc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=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33929" y="7582280"/>
            <a:ext cx="221234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90">
                <a:latin typeface="Cambria Math"/>
                <a:cs typeface="Cambria Math"/>
              </a:rPr>
              <a:t>𝑀𝑎𝑥𝑖𝑚𝑢𝑚</a:t>
            </a:r>
            <a:r>
              <a:rPr dirty="0" sz="1450">
                <a:latin typeface="Cambria Math"/>
                <a:cs typeface="Cambria Math"/>
              </a:rPr>
              <a:t> </a:t>
            </a:r>
            <a:r>
              <a:rPr dirty="0" sz="1450" spc="70">
                <a:latin typeface="Cambria Math"/>
                <a:cs typeface="Cambria Math"/>
              </a:rPr>
              <a:t>𝐻𝑜𝑜𝑝</a:t>
            </a:r>
            <a:r>
              <a:rPr dirty="0" sz="1450" spc="-20">
                <a:latin typeface="Cambria Math"/>
                <a:cs typeface="Cambria Math"/>
              </a:rPr>
              <a:t> </a:t>
            </a:r>
            <a:r>
              <a:rPr dirty="0" sz="1450" spc="65">
                <a:latin typeface="Cambria Math"/>
                <a:cs typeface="Cambria Math"/>
              </a:rPr>
              <a:t>𝑇𝑒𝑛𝑠𝑖𝑜𝑛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17775" y="7860029"/>
            <a:ext cx="164846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30">
                <a:latin typeface="Cambria Math"/>
                <a:cs typeface="Cambria Math"/>
              </a:rPr>
              <a:t>1000</a:t>
            </a:r>
            <a:r>
              <a:rPr dirty="0" sz="1450" spc="-45">
                <a:latin typeface="Cambria Math"/>
                <a:cs typeface="Cambria Math"/>
              </a:rPr>
              <a:t> </a:t>
            </a:r>
            <a:r>
              <a:rPr dirty="0" sz="1450" spc="30">
                <a:latin typeface="Cambria Math"/>
                <a:cs typeface="Cambria Math"/>
              </a:rPr>
              <a:t>𝑇+</a:t>
            </a:r>
            <a:r>
              <a:rPr dirty="0" baseline="1915" sz="2175" spc="44">
                <a:latin typeface="Cambria Math"/>
                <a:cs typeface="Cambria Math"/>
              </a:rPr>
              <a:t>(</a:t>
            </a:r>
            <a:r>
              <a:rPr dirty="0" sz="1450" spc="30">
                <a:latin typeface="Cambria Math"/>
                <a:cs typeface="Cambria Math"/>
              </a:rPr>
              <a:t>𝑚−1</a:t>
            </a:r>
            <a:r>
              <a:rPr dirty="0" baseline="1915" sz="2175" spc="44">
                <a:latin typeface="Cambria Math"/>
                <a:cs typeface="Cambria Math"/>
              </a:rPr>
              <a:t>)</a:t>
            </a:r>
            <a:r>
              <a:rPr dirty="0" sz="1450" spc="30">
                <a:latin typeface="Cambria Math"/>
                <a:cs typeface="Cambria Math"/>
              </a:rPr>
              <a:t>𝐴𝑠𝑡.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46629" y="7848345"/>
            <a:ext cx="2190750" cy="17145"/>
          </a:xfrm>
          <a:custGeom>
            <a:avLst/>
            <a:gdLst/>
            <a:ahLst/>
            <a:cxnLst/>
            <a:rect l="l" t="t" r="r" b="b"/>
            <a:pathLst>
              <a:path w="2190750" h="17145">
                <a:moveTo>
                  <a:pt x="2190622" y="0"/>
                </a:moveTo>
                <a:lnTo>
                  <a:pt x="0" y="0"/>
                </a:lnTo>
                <a:lnTo>
                  <a:pt x="0" y="16764"/>
                </a:lnTo>
                <a:lnTo>
                  <a:pt x="2190622" y="16764"/>
                </a:lnTo>
                <a:lnTo>
                  <a:pt x="21906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73276" y="8079485"/>
            <a:ext cx="4217035" cy="168021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25"/>
              </a:spcBef>
              <a:tabLst>
                <a:tab pos="2875280" algn="l"/>
                <a:tab pos="3144520" algn="l"/>
              </a:tabLst>
            </a:pPr>
            <a:r>
              <a:rPr dirty="0" sz="1800" spc="-5">
                <a:latin typeface="Calibri"/>
                <a:cs typeface="Calibri"/>
              </a:rPr>
              <a:t>iv.</a:t>
            </a:r>
            <a:r>
              <a:rPr dirty="0" sz="1800" spc="-1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 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Unit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weight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water	=	1000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N/m</a:t>
            </a:r>
            <a:r>
              <a:rPr dirty="0" baseline="28985" sz="1725">
                <a:latin typeface="Calibri"/>
                <a:cs typeface="Calibri"/>
              </a:rPr>
              <a:t>3</a:t>
            </a:r>
            <a:endParaRPr baseline="28985" sz="1725">
              <a:latin typeface="Calibri"/>
              <a:cs typeface="Calibri"/>
            </a:endParaRPr>
          </a:p>
          <a:p>
            <a:pPr algn="r" marR="1056640">
              <a:lnSpc>
                <a:spcPct val="100000"/>
              </a:lnSpc>
              <a:spcBef>
                <a:spcPts val="1130"/>
              </a:spcBef>
            </a:pP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3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KN/m</a:t>
            </a:r>
            <a:r>
              <a:rPr dirty="0" baseline="28985" sz="1725">
                <a:latin typeface="Calibri"/>
                <a:cs typeface="Calibri"/>
              </a:rPr>
              <a:t>3</a:t>
            </a:r>
            <a:endParaRPr baseline="28985" sz="1725">
              <a:latin typeface="Calibri"/>
              <a:cs typeface="Calibri"/>
            </a:endParaRPr>
          </a:p>
          <a:p>
            <a:pPr marL="554990">
              <a:lnSpc>
                <a:spcPct val="100000"/>
              </a:lnSpc>
              <a:spcBef>
                <a:spcPts val="1140"/>
              </a:spcBef>
              <a:tabLst>
                <a:tab pos="1156970" algn="l"/>
              </a:tabLst>
            </a:pPr>
            <a:r>
              <a:rPr dirty="0" sz="1800">
                <a:latin typeface="Calibri"/>
                <a:cs typeface="Calibri"/>
              </a:rPr>
              <a:t>Also	1000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lts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baseline="28985" sz="1725">
                <a:latin typeface="Calibri"/>
                <a:cs typeface="Calibri"/>
              </a:rPr>
              <a:t>3</a:t>
            </a:r>
            <a:endParaRPr baseline="28985" sz="1725">
              <a:latin typeface="Calibri"/>
              <a:cs typeface="Calibri"/>
            </a:endParaRPr>
          </a:p>
          <a:p>
            <a:pPr algn="r" marR="1073785">
              <a:lnSpc>
                <a:spcPct val="100000"/>
              </a:lnSpc>
              <a:spcBef>
                <a:spcPts val="1230"/>
              </a:spcBef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1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baseline="26455" sz="1575" spc="-7">
                <a:latin typeface="Calibri"/>
                <a:cs typeface="Calibri"/>
              </a:rPr>
              <a:t>-3</a:t>
            </a:r>
            <a:r>
              <a:rPr dirty="0" baseline="26455" sz="1575" spc="179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baseline="26455" sz="1575" spc="-7">
                <a:latin typeface="Calibri"/>
                <a:cs typeface="Calibri"/>
              </a:rPr>
              <a:t>3</a:t>
            </a:r>
            <a:endParaRPr baseline="26455" sz="1575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727" y="694435"/>
            <a:ext cx="6320155" cy="5762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81660">
              <a:lnSpc>
                <a:spcPct val="100000"/>
              </a:lnSpc>
              <a:spcBef>
                <a:spcPts val="95"/>
              </a:spcBef>
            </a:pPr>
            <a:r>
              <a:rPr dirty="0" u="heavy" sz="2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2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22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circular</a:t>
            </a:r>
            <a:r>
              <a:rPr dirty="0" u="heavy" sz="22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</a:t>
            </a:r>
            <a:r>
              <a:rPr dirty="0" u="heavy" sz="22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tank</a:t>
            </a:r>
            <a:r>
              <a:rPr dirty="0" u="heavy" sz="22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dirty="0" u="heavy" sz="2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flexible</a:t>
            </a:r>
            <a:r>
              <a:rPr dirty="0" u="heavy" sz="22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Base.</a:t>
            </a:r>
            <a:endParaRPr sz="2200">
              <a:latin typeface="Calibri"/>
              <a:cs typeface="Calibri"/>
            </a:endParaRPr>
          </a:p>
          <a:p>
            <a:pPr algn="just" marL="353060" marR="93980" indent="-252095">
              <a:lnSpc>
                <a:spcPct val="152800"/>
              </a:lnSpc>
              <a:spcBef>
                <a:spcPts val="270"/>
              </a:spcBef>
              <a:buAutoNum type="arabicPeriod"/>
              <a:tabLst>
                <a:tab pos="335280" algn="l"/>
              </a:tabLst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Design</a:t>
            </a:r>
            <a:r>
              <a:rPr dirty="0" sz="18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circular</a:t>
            </a:r>
            <a:r>
              <a:rPr dirty="0" sz="18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water</a:t>
            </a:r>
            <a:r>
              <a:rPr dirty="0" sz="1800" spc="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tank</a:t>
            </a:r>
            <a:r>
              <a:rPr dirty="0" sz="18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18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flexible</a:t>
            </a:r>
            <a:r>
              <a:rPr dirty="0" sz="18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base</a:t>
            </a:r>
            <a:r>
              <a:rPr dirty="0" sz="1800" spc="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18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capacity</a:t>
            </a:r>
            <a:r>
              <a:rPr dirty="0" sz="18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1800" spc="-3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dirty="0" sz="1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dirty="0" baseline="28985" sz="1725" spc="-7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dirty="0" baseline="28985" sz="1725" spc="127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lts.</a:t>
            </a:r>
            <a:r>
              <a:rPr dirty="0" sz="1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depth</a:t>
            </a:r>
            <a:r>
              <a:rPr dirty="0" sz="1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water</a:t>
            </a:r>
            <a:r>
              <a:rPr dirty="0" sz="1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tank</a:t>
            </a:r>
            <a:r>
              <a:rPr dirty="0" sz="1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8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dirty="0" sz="18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4m</a:t>
            </a:r>
            <a:r>
              <a:rPr dirty="0" sz="1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1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free</a:t>
            </a:r>
            <a:r>
              <a:rPr dirty="0" sz="1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board </a:t>
            </a:r>
            <a:r>
              <a:rPr dirty="0" sz="1800" spc="-3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200 mm.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M25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Fe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415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steel.</a:t>
            </a:r>
            <a:endParaRPr sz="1800">
              <a:latin typeface="Calibri"/>
              <a:cs typeface="Calibri"/>
            </a:endParaRPr>
          </a:p>
          <a:p>
            <a:pPr algn="just" marL="353060">
              <a:lnSpc>
                <a:spcPct val="100000"/>
              </a:lnSpc>
              <a:spcBef>
                <a:spcPts val="1125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Draw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following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sketches</a:t>
            </a:r>
            <a:endParaRPr sz="1800">
              <a:latin typeface="Calibri"/>
              <a:cs typeface="Calibri"/>
            </a:endParaRPr>
          </a:p>
          <a:p>
            <a:pPr lvl="1" marL="1110615" indent="-254000">
              <a:lnSpc>
                <a:spcPct val="100000"/>
              </a:lnSpc>
              <a:spcBef>
                <a:spcPts val="1140"/>
              </a:spcBef>
              <a:buAutoNum type="alphaLcPeriod"/>
              <a:tabLst>
                <a:tab pos="1111250" algn="l"/>
              </a:tabLst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Cross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tank</a:t>
            </a:r>
            <a:endParaRPr sz="1800">
              <a:latin typeface="Calibri"/>
              <a:cs typeface="Calibri"/>
            </a:endParaRPr>
          </a:p>
          <a:p>
            <a:pPr lvl="1" marL="1110615" indent="-254000">
              <a:lnSpc>
                <a:spcPct val="100000"/>
              </a:lnSpc>
              <a:spcBef>
                <a:spcPts val="1135"/>
              </a:spcBef>
              <a:buAutoNum type="alphaLcPeriod"/>
              <a:tabLst>
                <a:tab pos="1111250" algn="l"/>
              </a:tabLst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Half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through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wall</a:t>
            </a:r>
            <a:endParaRPr sz="1800">
              <a:latin typeface="Calibri"/>
              <a:cs typeface="Calibri"/>
            </a:endParaRPr>
          </a:p>
          <a:p>
            <a:pPr lvl="1" marL="353060" marR="2250440" indent="504190">
              <a:lnSpc>
                <a:spcPct val="152800"/>
              </a:lnSpc>
              <a:buAutoNum type="alphaLcPeriod"/>
              <a:tabLst>
                <a:tab pos="1111250" algn="l"/>
              </a:tabLst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Half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through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base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slab.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given:</a:t>
            </a:r>
            <a:endParaRPr sz="1800">
              <a:latin typeface="Calibri"/>
              <a:cs typeface="Calibri"/>
            </a:endParaRPr>
          </a:p>
          <a:p>
            <a:pPr marL="101600" marR="4316095">
              <a:lnSpc>
                <a:spcPts val="3300"/>
              </a:lnSpc>
              <a:spcBef>
                <a:spcPts val="285"/>
              </a:spcBef>
            </a:pPr>
            <a:r>
              <a:rPr dirty="0" sz="1600" spc="-5">
                <a:latin typeface="Calibri"/>
                <a:cs typeface="Calibri"/>
              </a:rPr>
              <a:t>Capacity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10</a:t>
            </a:r>
            <a:r>
              <a:rPr dirty="0" baseline="28985" sz="1725">
                <a:latin typeface="Calibri"/>
                <a:cs typeface="Calibri"/>
              </a:rPr>
              <a:t>5</a:t>
            </a:r>
            <a:r>
              <a:rPr dirty="0" baseline="28985" sz="1725" spc="209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lts.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Depth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4m</a:t>
            </a:r>
            <a:endParaRPr sz="18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845"/>
              </a:spcBef>
            </a:pPr>
            <a:r>
              <a:rPr dirty="0" sz="1800" spc="-5">
                <a:latin typeface="Calibri"/>
                <a:cs typeface="Calibri"/>
              </a:rPr>
              <a:t>Free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board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0.2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1135"/>
              </a:spcBef>
            </a:pPr>
            <a:r>
              <a:rPr dirty="0" sz="1600" spc="-10">
                <a:latin typeface="Calibri"/>
                <a:cs typeface="Calibri"/>
              </a:rPr>
              <a:t>Take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Unit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weight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water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9.81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KN/m</a:t>
            </a:r>
            <a:r>
              <a:rPr dirty="0" baseline="26455" sz="1575">
                <a:latin typeface="Calibri"/>
                <a:cs typeface="Calibri"/>
              </a:rPr>
              <a:t>3</a:t>
            </a:r>
            <a:endParaRPr baseline="26455" sz="1575">
              <a:latin typeface="Calibri"/>
              <a:cs typeface="Calibri"/>
            </a:endParaRPr>
          </a:p>
          <a:p>
            <a:pPr algn="ctr" marR="628015">
              <a:lnSpc>
                <a:spcPct val="100000"/>
              </a:lnSpc>
              <a:spcBef>
                <a:spcPts val="1019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981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N/m</a:t>
            </a:r>
            <a:r>
              <a:rPr dirty="0" baseline="26455" sz="1575" spc="-7">
                <a:latin typeface="Calibri"/>
                <a:cs typeface="Calibri"/>
              </a:rPr>
              <a:t>3</a:t>
            </a:r>
            <a:endParaRPr baseline="26455" sz="1575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8440" y="6797619"/>
            <a:ext cx="4735113" cy="26906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527" y="604925"/>
            <a:ext cx="4404360" cy="823594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825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1.</a:t>
            </a:r>
            <a:r>
              <a:rPr dirty="0" u="heavy" sz="1600" spc="3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Constants</a:t>
            </a:r>
            <a:endParaRPr sz="16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94"/>
              </a:spcBef>
              <a:tabLst>
                <a:tab pos="1045844" algn="l"/>
                <a:tab pos="2106930" algn="l"/>
              </a:tabLst>
            </a:pPr>
            <a:r>
              <a:rPr dirty="0" sz="1800" spc="-5">
                <a:latin typeface="Calibri"/>
                <a:cs typeface="Calibri"/>
              </a:rPr>
              <a:t>For </a:t>
            </a:r>
            <a:r>
              <a:rPr dirty="0" sz="1800">
                <a:latin typeface="Calibri"/>
                <a:cs typeface="Calibri"/>
              </a:rPr>
              <a:t>M25,	</a:t>
            </a:r>
            <a:r>
              <a:rPr dirty="0" sz="2200" spc="-5">
                <a:latin typeface="Calibri"/>
                <a:cs typeface="Calibri"/>
              </a:rPr>
              <a:t>σ</a:t>
            </a:r>
            <a:r>
              <a:rPr dirty="0" baseline="-7662" sz="2175" spc="-7">
                <a:latin typeface="Calibri"/>
                <a:cs typeface="Calibri"/>
              </a:rPr>
              <a:t>cbc</a:t>
            </a:r>
            <a:r>
              <a:rPr dirty="0" baseline="-7662" sz="2175" spc="262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=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8.5	</a:t>
            </a:r>
            <a:r>
              <a:rPr dirty="0" sz="1600" spc="-5">
                <a:latin typeface="Calibri"/>
                <a:cs typeface="Calibri"/>
              </a:rPr>
              <a:t>N/mm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r>
              <a:rPr dirty="0" baseline="26455" sz="1575" spc="179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σ</a:t>
            </a:r>
            <a:r>
              <a:rPr dirty="0" baseline="-7662" sz="2175">
                <a:latin typeface="Calibri"/>
                <a:cs typeface="Calibri"/>
              </a:rPr>
              <a:t>ct</a:t>
            </a:r>
            <a:r>
              <a:rPr dirty="0" baseline="-7662" sz="2175" spc="-15">
                <a:latin typeface="Calibri"/>
                <a:cs typeface="Calibri"/>
              </a:rPr>
              <a:t> </a:t>
            </a:r>
            <a:r>
              <a:rPr dirty="0" baseline="-7662" sz="2175">
                <a:latin typeface="Calibri"/>
                <a:cs typeface="Calibri"/>
              </a:rPr>
              <a:t>=</a:t>
            </a:r>
            <a:r>
              <a:rPr dirty="0" baseline="-7662" sz="2175" spc="-22">
                <a:latin typeface="Calibri"/>
                <a:cs typeface="Calibri"/>
              </a:rPr>
              <a:t> </a:t>
            </a:r>
            <a:r>
              <a:rPr dirty="0" baseline="-7662" sz="2175">
                <a:latin typeface="Calibri"/>
                <a:cs typeface="Calibri"/>
              </a:rPr>
              <a:t>1.31</a:t>
            </a:r>
            <a:r>
              <a:rPr dirty="0" baseline="-7662" sz="2175" spc="6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N/mm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1654810"/>
            <a:ext cx="94106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For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415,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6089" y="1604517"/>
            <a:ext cx="145732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5050" sz="3300" spc="-7">
                <a:latin typeface="Calibri"/>
                <a:cs typeface="Calibri"/>
              </a:rPr>
              <a:t>σ</a:t>
            </a:r>
            <a:r>
              <a:rPr dirty="0" sz="1450" spc="-5">
                <a:latin typeface="Calibri"/>
                <a:cs typeface="Calibri"/>
              </a:rPr>
              <a:t>st</a:t>
            </a:r>
            <a:r>
              <a:rPr dirty="0" sz="1450" spc="-2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=</a:t>
            </a:r>
            <a:r>
              <a:rPr dirty="0" sz="1450" spc="-15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150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baseline="6944" sz="2400" spc="-7">
                <a:latin typeface="Calibri"/>
                <a:cs typeface="Calibri"/>
              </a:rPr>
              <a:t>N/mm</a:t>
            </a:r>
            <a:r>
              <a:rPr dirty="0" baseline="37037" sz="1575" spc="-7">
                <a:latin typeface="Calibri"/>
                <a:cs typeface="Calibri"/>
              </a:rPr>
              <a:t>2</a:t>
            </a:r>
            <a:endParaRPr baseline="37037" sz="157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0070" y="2078481"/>
            <a:ext cx="2794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r>
              <a:rPr dirty="0" sz="1150" spc="15">
                <a:latin typeface="Cambria Math"/>
                <a:cs typeface="Cambria Math"/>
              </a:rPr>
              <a:t>8</a:t>
            </a:r>
            <a:r>
              <a:rPr dirty="0" sz="1150" spc="25">
                <a:latin typeface="Cambria Math"/>
                <a:cs typeface="Cambria Math"/>
              </a:rPr>
              <a:t>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4567" y="2331465"/>
            <a:ext cx="464184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2077" sz="1725" spc="97">
                <a:latin typeface="Cambria Math"/>
                <a:cs typeface="Cambria Math"/>
              </a:rPr>
              <a:t>3𝜎</a:t>
            </a:r>
            <a:r>
              <a:rPr dirty="0" sz="950" spc="65">
                <a:latin typeface="Cambria Math"/>
                <a:cs typeface="Cambria Math"/>
              </a:rPr>
              <a:t>𝑐𝑏𝑐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2667" y="2293873"/>
            <a:ext cx="393700" cy="13970"/>
          </a:xfrm>
          <a:custGeom>
            <a:avLst/>
            <a:gdLst/>
            <a:ahLst/>
            <a:cxnLst/>
            <a:rect l="l" t="t" r="r" b="b"/>
            <a:pathLst>
              <a:path w="393700" h="13969">
                <a:moveTo>
                  <a:pt x="393192" y="0"/>
                </a:moveTo>
                <a:lnTo>
                  <a:pt x="0" y="0"/>
                </a:lnTo>
                <a:lnTo>
                  <a:pt x="0" y="13716"/>
                </a:lnTo>
                <a:lnTo>
                  <a:pt x="393192" y="13716"/>
                </a:lnTo>
                <a:lnTo>
                  <a:pt x="3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6627" y="2142489"/>
            <a:ext cx="24333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40485" algn="l"/>
                <a:tab pos="2319020" algn="l"/>
              </a:tabLst>
            </a:pPr>
            <a:r>
              <a:rPr dirty="0" sz="1600" spc="-5">
                <a:latin typeface="Calibri"/>
                <a:cs typeface="Calibri"/>
              </a:rPr>
              <a:t>Modular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io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 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1195" y="2078481"/>
            <a:ext cx="2819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280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0902" y="2300986"/>
            <a:ext cx="3816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3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30">
                <a:latin typeface="Cambria Math"/>
                <a:cs typeface="Cambria Math"/>
              </a:rPr>
              <a:t>8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25">
                <a:latin typeface="Cambria Math"/>
                <a:cs typeface="Cambria Math"/>
              </a:rPr>
              <a:t>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3602" y="2293873"/>
            <a:ext cx="353695" cy="13970"/>
          </a:xfrm>
          <a:custGeom>
            <a:avLst/>
            <a:gdLst/>
            <a:ahLst/>
            <a:cxnLst/>
            <a:rect l="l" t="t" r="r" b="b"/>
            <a:pathLst>
              <a:path w="353695" h="13969">
                <a:moveTo>
                  <a:pt x="353567" y="0"/>
                </a:moveTo>
                <a:lnTo>
                  <a:pt x="0" y="0"/>
                </a:lnTo>
                <a:lnTo>
                  <a:pt x="0" y="13716"/>
                </a:lnTo>
                <a:lnTo>
                  <a:pt x="353567" y="13716"/>
                </a:lnTo>
                <a:lnTo>
                  <a:pt x="3535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560190" y="2142489"/>
            <a:ext cx="635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10.98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927" y="2464968"/>
            <a:ext cx="2850515" cy="151320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2.</a:t>
            </a:r>
            <a:r>
              <a:rPr dirty="0" u="heavy" sz="1600" spc="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Dimensions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 the Water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Tank:</a:t>
            </a:r>
            <a:endParaRPr sz="1600">
              <a:latin typeface="Calibri"/>
              <a:cs typeface="Calibri"/>
            </a:endParaRPr>
          </a:p>
          <a:p>
            <a:pPr algn="ctr" marL="37465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Equating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capacity to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volume</a:t>
            </a:r>
            <a:endParaRPr sz="1600">
              <a:latin typeface="Calibri"/>
              <a:cs typeface="Calibri"/>
            </a:endParaRPr>
          </a:p>
          <a:p>
            <a:pPr marL="529590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i.e.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capacity</a:t>
            </a:r>
            <a:r>
              <a:rPr dirty="0" sz="1600" spc="3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Volume</a:t>
            </a:r>
            <a:endParaRPr sz="1600">
              <a:latin typeface="Calibri"/>
              <a:cs typeface="Calibri"/>
            </a:endParaRPr>
          </a:p>
          <a:p>
            <a:pPr marL="529590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4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baseline="26455" sz="1575" spc="-7">
                <a:latin typeface="Calibri"/>
                <a:cs typeface="Calibri"/>
              </a:rPr>
              <a:t>5</a:t>
            </a:r>
            <a:r>
              <a:rPr dirty="0" baseline="26455" sz="1575" spc="18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lts. 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Area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 </a:t>
            </a:r>
            <a:r>
              <a:rPr dirty="0" sz="1600" spc="-10">
                <a:latin typeface="Calibri"/>
                <a:cs typeface="Calibri"/>
              </a:rPr>
              <a:t>Height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71269" y="4315078"/>
            <a:ext cx="515620" cy="13970"/>
          </a:xfrm>
          <a:custGeom>
            <a:avLst/>
            <a:gdLst/>
            <a:ahLst/>
            <a:cxnLst/>
            <a:rect l="l" t="t" r="r" b="b"/>
            <a:pathLst>
              <a:path w="515619" h="13970">
                <a:moveTo>
                  <a:pt x="515112" y="0"/>
                </a:moveTo>
                <a:lnTo>
                  <a:pt x="0" y="0"/>
                </a:lnTo>
                <a:lnTo>
                  <a:pt x="0" y="13715"/>
                </a:lnTo>
                <a:lnTo>
                  <a:pt x="515112" y="13715"/>
                </a:lnTo>
                <a:lnTo>
                  <a:pt x="515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39722" y="4163695"/>
            <a:ext cx="4076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m</a:t>
            </a:r>
            <a:r>
              <a:rPr dirty="0" baseline="26455" sz="1575" spc="-7">
                <a:latin typeface="Calibri"/>
                <a:cs typeface="Calibri"/>
              </a:rPr>
              <a:t>3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58569" y="4099686"/>
            <a:ext cx="12153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5535" algn="l"/>
              </a:tabLst>
            </a:pPr>
            <a:r>
              <a:rPr dirty="0" sz="1150" spc="25">
                <a:latin typeface="Cambria Math"/>
                <a:cs typeface="Cambria Math"/>
              </a:rPr>
              <a:t>4</a:t>
            </a:r>
            <a:r>
              <a:rPr dirty="0" sz="1150" spc="25">
                <a:latin typeface="Cambria Math"/>
                <a:cs typeface="Cambria Math"/>
              </a:rPr>
              <a:t> </a:t>
            </a:r>
            <a:r>
              <a:rPr dirty="0" cap="small" sz="1150" spc="114">
                <a:latin typeface="Cambria Math"/>
                <a:cs typeface="Cambria Math"/>
              </a:rPr>
              <a:t>x</a:t>
            </a:r>
            <a:r>
              <a:rPr dirty="0" sz="1150" spc="114">
                <a:latin typeface="Cambria Math"/>
                <a:cs typeface="Cambria Math"/>
              </a:rPr>
              <a:t> </a:t>
            </a:r>
            <a:r>
              <a:rPr dirty="0" sz="1150" spc="15">
                <a:latin typeface="Cambria Math"/>
                <a:cs typeface="Cambria Math"/>
              </a:rPr>
              <a:t>1</a:t>
            </a:r>
            <a:r>
              <a:rPr dirty="0" sz="1150" spc="30">
                <a:latin typeface="Cambria Math"/>
                <a:cs typeface="Cambria Math"/>
              </a:rPr>
              <a:t>0</a:t>
            </a:r>
            <a:r>
              <a:rPr dirty="0" sz="1150" spc="25">
                <a:latin typeface="Cambria Math"/>
                <a:cs typeface="Cambria Math"/>
              </a:rPr>
              <a:t>5</a:t>
            </a:r>
            <a:r>
              <a:rPr dirty="0" sz="1150">
                <a:latin typeface="Cambria Math"/>
                <a:cs typeface="Cambria Math"/>
              </a:rPr>
              <a:t>	</a:t>
            </a:r>
            <a:r>
              <a:rPr dirty="0" sz="1150" spc="130">
                <a:latin typeface="Cambria Math"/>
                <a:cs typeface="Cambria Math"/>
              </a:rPr>
              <a:t>𝜋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6961" y="4322190"/>
            <a:ext cx="123063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2840" algn="l"/>
              </a:tabLst>
            </a:pPr>
            <a:r>
              <a:rPr dirty="0" sz="1150" spc="25">
                <a:latin typeface="Cambria Math"/>
                <a:cs typeface="Cambria Math"/>
              </a:rPr>
              <a:t>10</a:t>
            </a:r>
            <a:r>
              <a:rPr dirty="0" sz="1150" spc="15">
                <a:latin typeface="Cambria Math"/>
                <a:cs typeface="Cambria Math"/>
              </a:rPr>
              <a:t>0</a:t>
            </a:r>
            <a:r>
              <a:rPr dirty="0" sz="1150" spc="25">
                <a:latin typeface="Cambria Math"/>
                <a:cs typeface="Cambria Math"/>
              </a:rPr>
              <a:t>0</a:t>
            </a:r>
            <a:r>
              <a:rPr dirty="0" sz="1150">
                <a:latin typeface="Cambria Math"/>
                <a:cs typeface="Cambria Math"/>
              </a:rPr>
              <a:t>	</a:t>
            </a:r>
            <a:r>
              <a:rPr dirty="0" sz="1150" spc="25">
                <a:latin typeface="Cambria Math"/>
                <a:cs typeface="Cambria Math"/>
              </a:rPr>
              <a:t>4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98445" y="4315078"/>
            <a:ext cx="447040" cy="13970"/>
          </a:xfrm>
          <a:custGeom>
            <a:avLst/>
            <a:gdLst/>
            <a:ahLst/>
            <a:cxnLst/>
            <a:rect l="l" t="t" r="r" b="b"/>
            <a:pathLst>
              <a:path w="447039" h="13970">
                <a:moveTo>
                  <a:pt x="446836" y="0"/>
                </a:moveTo>
                <a:lnTo>
                  <a:pt x="0" y="0"/>
                </a:lnTo>
                <a:lnTo>
                  <a:pt x="0" y="13715"/>
                </a:lnTo>
                <a:lnTo>
                  <a:pt x="446836" y="13715"/>
                </a:lnTo>
                <a:lnTo>
                  <a:pt x="4468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521330" y="4046346"/>
            <a:ext cx="720090" cy="386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150"/>
              </a:lnSpc>
              <a:spcBef>
                <a:spcPts val="100"/>
              </a:spcBef>
            </a:pPr>
            <a:r>
              <a:rPr dirty="0" baseline="-19323" sz="1725" spc="67">
                <a:latin typeface="Cambria Math"/>
                <a:cs typeface="Cambria Math"/>
              </a:rPr>
              <a:t>𝐷</a:t>
            </a:r>
            <a:r>
              <a:rPr dirty="0" sz="950" spc="4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  <a:p>
            <a:pPr marL="223520">
              <a:lnSpc>
                <a:spcPts val="1689"/>
              </a:lnSpc>
            </a:pP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627" y="4455693"/>
            <a:ext cx="3648710" cy="114300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021715">
              <a:lnSpc>
                <a:spcPct val="100000"/>
              </a:lnSpc>
              <a:spcBef>
                <a:spcPts val="1105"/>
              </a:spcBef>
              <a:tabLst>
                <a:tab pos="2414905" algn="l"/>
              </a:tabLst>
            </a:pP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11.28m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say	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11.3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m.</a:t>
            </a:r>
            <a:endParaRPr sz="1600">
              <a:latin typeface="Calibri"/>
              <a:cs typeface="Calibri"/>
            </a:endParaRPr>
          </a:p>
          <a:p>
            <a:pPr marL="264160" marR="5080" indent="-252095">
              <a:lnSpc>
                <a:spcPts val="2940"/>
              </a:lnSpc>
              <a:spcBef>
                <a:spcPts val="90"/>
              </a:spcBef>
              <a:tabLst>
                <a:tab pos="800100" algn="l"/>
              </a:tabLst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3.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Hoop</a:t>
            </a:r>
            <a:r>
              <a:rPr dirty="0" u="heavy" sz="1600" spc="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Tension</a:t>
            </a:r>
            <a:r>
              <a:rPr dirty="0" u="heavy" sz="1600" spc="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 the bottom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1m</a:t>
            </a:r>
            <a:r>
              <a:rPr dirty="0" u="heavy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height) </a:t>
            </a:r>
            <a:r>
              <a:rPr dirty="0" sz="1600" spc="-3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Here	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 m from top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6627" y="5750432"/>
            <a:ext cx="28105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Maximum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Hoop </a:t>
            </a:r>
            <a:r>
              <a:rPr dirty="0" sz="1600" spc="-5">
                <a:latin typeface="Calibri"/>
                <a:cs typeface="Calibri"/>
              </a:rPr>
              <a:t>tension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*H 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66286" y="5639485"/>
            <a:ext cx="135255" cy="4705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445">
              <a:lnSpc>
                <a:spcPct val="127000"/>
              </a:lnSpc>
              <a:spcBef>
                <a:spcPts val="95"/>
              </a:spcBef>
            </a:pPr>
            <a:r>
              <a:rPr dirty="0" sz="1150" spc="25">
                <a:latin typeface="Cambria Math"/>
                <a:cs typeface="Cambria Math"/>
              </a:rPr>
              <a:t>𝐷  </a:t>
            </a:r>
            <a:r>
              <a:rPr dirty="0" sz="1150" spc="25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51554" y="5901816"/>
            <a:ext cx="140335" cy="13970"/>
          </a:xfrm>
          <a:custGeom>
            <a:avLst/>
            <a:gdLst/>
            <a:ahLst/>
            <a:cxnLst/>
            <a:rect l="l" t="t" r="r" b="b"/>
            <a:pathLst>
              <a:path w="140335" h="13970">
                <a:moveTo>
                  <a:pt x="140208" y="0"/>
                </a:moveTo>
                <a:lnTo>
                  <a:pt x="0" y="0"/>
                </a:lnTo>
                <a:lnTo>
                  <a:pt x="0" y="13715"/>
                </a:lnTo>
                <a:lnTo>
                  <a:pt x="140208" y="13715"/>
                </a:lnTo>
                <a:lnTo>
                  <a:pt x="140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723514" y="6218301"/>
            <a:ext cx="9747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9.81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52215" y="6154292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</a:t>
            </a:r>
            <a:r>
              <a:rPr dirty="0" sz="1150" spc="15">
                <a:latin typeface="Cambria Math"/>
                <a:cs typeface="Cambria Math"/>
              </a:rPr>
              <a:t>1</a:t>
            </a:r>
            <a:r>
              <a:rPr dirty="0" sz="1150" spc="5">
                <a:latin typeface="Cambria Math"/>
                <a:cs typeface="Cambria Math"/>
              </a:rPr>
              <a:t>.</a:t>
            </a:r>
            <a:r>
              <a:rPr dirty="0" sz="1150" spc="25">
                <a:latin typeface="Cambria Math"/>
                <a:cs typeface="Cambria Math"/>
              </a:rPr>
              <a:t>3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34510" y="6376796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31386" y="6369684"/>
            <a:ext cx="316230" cy="13970"/>
          </a:xfrm>
          <a:custGeom>
            <a:avLst/>
            <a:gdLst/>
            <a:ahLst/>
            <a:cxnLst/>
            <a:rect l="l" t="t" r="r" b="b"/>
            <a:pathLst>
              <a:path w="316229" h="13970">
                <a:moveTo>
                  <a:pt x="315772" y="0"/>
                </a:moveTo>
                <a:lnTo>
                  <a:pt x="0" y="0"/>
                </a:lnTo>
                <a:lnTo>
                  <a:pt x="0" y="13715"/>
                </a:lnTo>
                <a:lnTo>
                  <a:pt x="315772" y="13715"/>
                </a:lnTo>
                <a:lnTo>
                  <a:pt x="315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769235" y="6635876"/>
            <a:ext cx="102044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221.70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6627" y="7064120"/>
            <a:ext cx="27768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46680" algn="l"/>
              </a:tabLst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ea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oo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ns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te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l,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59607" y="7152512"/>
            <a:ext cx="1219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st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63390" y="7215504"/>
            <a:ext cx="445770" cy="13970"/>
          </a:xfrm>
          <a:custGeom>
            <a:avLst/>
            <a:gdLst/>
            <a:ahLst/>
            <a:cxnLst/>
            <a:rect l="l" t="t" r="r" b="b"/>
            <a:pathLst>
              <a:path w="445770" h="13970">
                <a:moveTo>
                  <a:pt x="445312" y="0"/>
                </a:moveTo>
                <a:lnTo>
                  <a:pt x="0" y="0"/>
                </a:lnTo>
                <a:lnTo>
                  <a:pt x="0" y="13715"/>
                </a:lnTo>
                <a:lnTo>
                  <a:pt x="445312" y="13715"/>
                </a:lnTo>
                <a:lnTo>
                  <a:pt x="445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577463" y="7000113"/>
            <a:ext cx="2160270" cy="434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420">
              <a:lnSpc>
                <a:spcPts val="1340"/>
              </a:lnSpc>
              <a:spcBef>
                <a:spcPts val="100"/>
              </a:spcBef>
              <a:tabLst>
                <a:tab pos="824230" algn="l"/>
              </a:tabLst>
            </a:pPr>
            <a:r>
              <a:rPr dirty="0" sz="1150" spc="45">
                <a:latin typeface="Cambria Math"/>
                <a:cs typeface="Cambria Math"/>
              </a:rPr>
              <a:t>𝐹𝑜𝑟𝑐𝑒	</a:t>
            </a:r>
            <a:r>
              <a:rPr dirty="0" sz="1150" spc="60">
                <a:latin typeface="Cambria Math"/>
                <a:cs typeface="Cambria Math"/>
              </a:rPr>
              <a:t>𝑚𝑎𝑥.𝐻𝑜𝑜𝑝</a:t>
            </a:r>
            <a:r>
              <a:rPr dirty="0" sz="1150" spc="-25">
                <a:latin typeface="Cambria Math"/>
                <a:cs typeface="Cambria Math"/>
              </a:rPr>
              <a:t> </a:t>
            </a:r>
            <a:r>
              <a:rPr dirty="0" sz="1150" spc="55">
                <a:latin typeface="Cambria Math"/>
                <a:cs typeface="Cambria Math"/>
              </a:rPr>
              <a:t>𝑡𝑒𝑛𝑠𝑖𝑜𝑛</a:t>
            </a:r>
            <a:endParaRPr sz="1150">
              <a:latin typeface="Cambria Math"/>
              <a:cs typeface="Cambria Math"/>
            </a:endParaRPr>
          </a:p>
          <a:p>
            <a:pPr marL="38100">
              <a:lnSpc>
                <a:spcPts val="1880"/>
              </a:lnSpc>
              <a:tabLst>
                <a:tab pos="271145" algn="l"/>
                <a:tab pos="676275" algn="l"/>
                <a:tab pos="1353185" algn="l"/>
              </a:tabLst>
            </a:pPr>
            <a:r>
              <a:rPr dirty="0" baseline="27777" sz="2400" spc="-7">
                <a:latin typeface="Calibri"/>
                <a:cs typeface="Calibri"/>
              </a:rPr>
              <a:t>=	</a:t>
            </a:r>
            <a:r>
              <a:rPr dirty="0" sz="1600" spc="-5">
                <a:latin typeface="Cambria Math"/>
                <a:cs typeface="Cambria Math"/>
              </a:rPr>
              <a:t>σst	</a:t>
            </a:r>
            <a:r>
              <a:rPr dirty="0" baseline="27777" sz="2400" spc="-7">
                <a:latin typeface="Calibri"/>
                <a:cs typeface="Calibri"/>
              </a:rPr>
              <a:t>=	</a:t>
            </a:r>
            <a:r>
              <a:rPr dirty="0" sz="1600" spc="-10">
                <a:latin typeface="Cambria Math"/>
                <a:cs typeface="Cambria Math"/>
              </a:rPr>
              <a:t>σst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02201" y="7215504"/>
            <a:ext cx="1332230" cy="13970"/>
          </a:xfrm>
          <a:custGeom>
            <a:avLst/>
            <a:gdLst/>
            <a:ahLst/>
            <a:cxnLst/>
            <a:rect l="l" t="t" r="r" b="b"/>
            <a:pathLst>
              <a:path w="1332229" h="13970">
                <a:moveTo>
                  <a:pt x="1332229" y="0"/>
                </a:moveTo>
                <a:lnTo>
                  <a:pt x="0" y="0"/>
                </a:lnTo>
                <a:lnTo>
                  <a:pt x="0" y="13715"/>
                </a:lnTo>
                <a:lnTo>
                  <a:pt x="1332229" y="13715"/>
                </a:lnTo>
                <a:lnTo>
                  <a:pt x="1332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214240" y="7727441"/>
            <a:ext cx="2819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150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52621" y="7719948"/>
            <a:ext cx="802005" cy="13970"/>
          </a:xfrm>
          <a:custGeom>
            <a:avLst/>
            <a:gdLst/>
            <a:ahLst/>
            <a:cxnLst/>
            <a:rect l="l" t="t" r="r" b="b"/>
            <a:pathLst>
              <a:path w="802004" h="13970">
                <a:moveTo>
                  <a:pt x="801624" y="0"/>
                </a:moveTo>
                <a:lnTo>
                  <a:pt x="0" y="0"/>
                </a:lnTo>
                <a:lnTo>
                  <a:pt x="0" y="13715"/>
                </a:lnTo>
                <a:lnTo>
                  <a:pt x="801624" y="13715"/>
                </a:lnTo>
                <a:lnTo>
                  <a:pt x="801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442842" y="7504556"/>
            <a:ext cx="2450465" cy="33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9270">
              <a:lnSpc>
                <a:spcPts val="940"/>
              </a:lnSpc>
              <a:spcBef>
                <a:spcPts val="100"/>
              </a:spcBef>
            </a:pPr>
            <a:r>
              <a:rPr dirty="0" sz="1150" spc="20">
                <a:latin typeface="Cambria Math"/>
                <a:cs typeface="Cambria Math"/>
              </a:rPr>
              <a:t>221.70∗</a:t>
            </a:r>
            <a:r>
              <a:rPr dirty="0" sz="1150" spc="-45">
                <a:latin typeface="Cambria Math"/>
                <a:cs typeface="Cambria Math"/>
              </a:rPr>
              <a:t> </a:t>
            </a:r>
            <a:r>
              <a:rPr dirty="0" sz="1150" spc="30">
                <a:latin typeface="Cambria Math"/>
                <a:cs typeface="Cambria Math"/>
              </a:rPr>
              <a:t>10</a:t>
            </a:r>
            <a:r>
              <a:rPr dirty="0" baseline="23391" sz="1425" spc="44">
                <a:latin typeface="Cambria Math"/>
                <a:cs typeface="Cambria Math"/>
              </a:rPr>
              <a:t>3</a:t>
            </a:r>
            <a:endParaRPr baseline="23391" sz="1425">
              <a:latin typeface="Cambria Math"/>
              <a:cs typeface="Cambria Math"/>
            </a:endParaRPr>
          </a:p>
          <a:p>
            <a:pPr marL="50800">
              <a:lnSpc>
                <a:spcPts val="1480"/>
              </a:lnSpc>
              <a:tabLst>
                <a:tab pos="1402715" algn="l"/>
              </a:tabLst>
            </a:pPr>
            <a:r>
              <a:rPr dirty="0" sz="1600" spc="-5">
                <a:latin typeface="Calibri"/>
                <a:cs typeface="Calibri"/>
              </a:rPr>
              <a:t>Ast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	=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1478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8392" y="7989569"/>
            <a:ext cx="21215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Providing</a:t>
            </a:r>
            <a:r>
              <a:rPr dirty="0" sz="1600" spc="-10">
                <a:latin typeface="Calibri"/>
                <a:cs typeface="Calibri"/>
              </a:rPr>
              <a:t> 16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58392" y="8500109"/>
            <a:ext cx="8045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Spacing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02638" y="8436102"/>
            <a:ext cx="2514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00">
                <a:latin typeface="Cambria Math"/>
                <a:cs typeface="Cambria Math"/>
              </a:rPr>
              <a:t>𝑎</a:t>
            </a:r>
            <a:r>
              <a:rPr dirty="0" sz="1150" spc="90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84350" y="8658605"/>
            <a:ext cx="2578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Cambria Math"/>
                <a:cs typeface="Cambria Math"/>
              </a:rPr>
              <a:t>𝐴</a:t>
            </a:r>
            <a:r>
              <a:rPr dirty="0" sz="1150" spc="45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797050" y="8651493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70">
                <a:moveTo>
                  <a:pt x="268224" y="0"/>
                </a:moveTo>
                <a:lnTo>
                  <a:pt x="0" y="0"/>
                </a:lnTo>
                <a:lnTo>
                  <a:pt x="0" y="13716"/>
                </a:lnTo>
                <a:lnTo>
                  <a:pt x="268224" y="13716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876423" y="8393429"/>
            <a:ext cx="4038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45">
                <a:latin typeface="Cambria Math"/>
                <a:cs typeface="Cambria Math"/>
              </a:rPr>
              <a:t>𝜋∗</a:t>
            </a:r>
            <a:r>
              <a:rPr dirty="0" sz="800" spc="-45">
                <a:latin typeface="Cambria Math"/>
                <a:cs typeface="Cambria Math"/>
              </a:rPr>
              <a:t> </a:t>
            </a:r>
            <a:r>
              <a:rPr dirty="0" sz="800" spc="35">
                <a:latin typeface="Cambria Math"/>
                <a:cs typeface="Cambria Math"/>
              </a:rPr>
              <a:t>16</a:t>
            </a:r>
            <a:r>
              <a:rPr dirty="0" baseline="20833" sz="1200" spc="52">
                <a:latin typeface="Cambria Math"/>
                <a:cs typeface="Cambria Math"/>
              </a:rPr>
              <a:t>2</a:t>
            </a:r>
            <a:endParaRPr baseline="20833" sz="1200">
              <a:latin typeface="Cambria Math"/>
              <a:cs typeface="Cambria Math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14523" y="8543289"/>
            <a:ext cx="352425" cy="7620"/>
          </a:xfrm>
          <a:custGeom>
            <a:avLst/>
            <a:gdLst/>
            <a:ahLst/>
            <a:cxnLst/>
            <a:rect l="l" t="t" r="r" b="b"/>
            <a:pathLst>
              <a:path w="352425" h="7620">
                <a:moveTo>
                  <a:pt x="352044" y="0"/>
                </a:moveTo>
                <a:lnTo>
                  <a:pt x="0" y="0"/>
                </a:lnTo>
                <a:lnTo>
                  <a:pt x="0" y="7620"/>
                </a:lnTo>
                <a:lnTo>
                  <a:pt x="352044" y="7620"/>
                </a:lnTo>
                <a:lnTo>
                  <a:pt x="3520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917063" y="8666226"/>
            <a:ext cx="3181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mbria Math"/>
                <a:cs typeface="Cambria Math"/>
              </a:rPr>
              <a:t>1478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71370" y="8500109"/>
            <a:ext cx="34855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987425" algn="l"/>
                <a:tab pos="1212850" algn="l"/>
              </a:tabLst>
            </a:pP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1000</a:t>
            </a:r>
            <a:r>
              <a:rPr dirty="0" sz="1600" spc="1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u="sng" baseline="19097" sz="2400" spc="-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8194" sz="1200" spc="5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4	</a:t>
            </a:r>
            <a:r>
              <a:rPr dirty="0" sz="1400">
                <a:latin typeface="Cambria Math"/>
                <a:cs typeface="Cambria Math"/>
              </a:rPr>
              <a:t>∗ </a:t>
            </a:r>
            <a:r>
              <a:rPr dirty="0" sz="1400" spc="-5">
                <a:latin typeface="Cambria Math"/>
                <a:cs typeface="Cambria Math"/>
              </a:rPr>
              <a:t>1000</a:t>
            </a:r>
            <a:r>
              <a:rPr dirty="0" sz="1400" spc="30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  136.03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130 mm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4684" y="9233445"/>
            <a:ext cx="6320155" cy="440055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marL="64135">
              <a:lnSpc>
                <a:spcPct val="100000"/>
              </a:lnSpc>
              <a:spcBef>
                <a:spcPts val="650"/>
              </a:spcBef>
            </a:pPr>
            <a:r>
              <a:rPr dirty="0" sz="1500">
                <a:latin typeface="Symbol"/>
                <a:cs typeface="Symbol"/>
              </a:rPr>
              <a:t></a:t>
            </a:r>
            <a:r>
              <a:rPr dirty="0" sz="1500" spc="-40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Provide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#16mm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hoop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tension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steel </a:t>
            </a:r>
            <a:r>
              <a:rPr dirty="0" sz="1500">
                <a:latin typeface="Calibri"/>
                <a:cs typeface="Calibri"/>
              </a:rPr>
              <a:t>@</a:t>
            </a:r>
            <a:r>
              <a:rPr dirty="0" sz="1500" spc="-5">
                <a:latin typeface="Calibri"/>
                <a:cs typeface="Calibri"/>
              </a:rPr>
              <a:t> 130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mm c/c in the</a:t>
            </a:r>
            <a:r>
              <a:rPr dirty="0" sz="1500" spc="-5">
                <a:latin typeface="Calibri"/>
                <a:cs typeface="Calibri"/>
              </a:rPr>
              <a:t> bottom 1m height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567080"/>
            <a:ext cx="3669029" cy="772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3200"/>
              </a:lnSpc>
              <a:spcBef>
                <a:spcPts val="100"/>
              </a:spcBef>
              <a:tabLst>
                <a:tab pos="548640" algn="l"/>
              </a:tabLst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4.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Hoop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Tension in</a:t>
            </a:r>
            <a:r>
              <a:rPr dirty="0" u="heavy" sz="1600" spc="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1m</a:t>
            </a:r>
            <a:r>
              <a:rPr dirty="0" u="heavy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to 2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 from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bottom: </a:t>
            </a:r>
            <a:r>
              <a:rPr dirty="0" sz="1600" spc="-3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Here	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 m from top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227" y="1491741"/>
            <a:ext cx="203453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Hoop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tension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*H</a:t>
            </a:r>
            <a:r>
              <a:rPr dirty="0" baseline="-7936" sz="1575" spc="-7">
                <a:latin typeface="Calibri"/>
                <a:cs typeface="Calibri"/>
              </a:rPr>
              <a:t>1</a:t>
            </a:r>
            <a:r>
              <a:rPr dirty="0" baseline="-7936" sz="157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5707" y="1380795"/>
            <a:ext cx="135255" cy="4705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445">
              <a:lnSpc>
                <a:spcPct val="127000"/>
              </a:lnSpc>
              <a:spcBef>
                <a:spcPts val="95"/>
              </a:spcBef>
            </a:pPr>
            <a:r>
              <a:rPr dirty="0" sz="1150" spc="25">
                <a:latin typeface="Cambria Math"/>
                <a:cs typeface="Cambria Math"/>
              </a:rPr>
              <a:t>𝐷  </a:t>
            </a:r>
            <a:r>
              <a:rPr dirty="0" sz="1150" spc="25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0975" y="1643125"/>
            <a:ext cx="140335" cy="13970"/>
          </a:xfrm>
          <a:custGeom>
            <a:avLst/>
            <a:gdLst/>
            <a:ahLst/>
            <a:cxnLst/>
            <a:rect l="l" t="t" r="r" b="b"/>
            <a:pathLst>
              <a:path w="140335" h="13969">
                <a:moveTo>
                  <a:pt x="140207" y="0"/>
                </a:moveTo>
                <a:lnTo>
                  <a:pt x="0" y="0"/>
                </a:lnTo>
                <a:lnTo>
                  <a:pt x="0" y="13716"/>
                </a:lnTo>
                <a:lnTo>
                  <a:pt x="140207" y="13716"/>
                </a:lnTo>
                <a:lnTo>
                  <a:pt x="140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23514" y="1959610"/>
            <a:ext cx="9747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9.81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2215" y="1895601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</a:t>
            </a:r>
            <a:r>
              <a:rPr dirty="0" sz="1150" spc="15">
                <a:latin typeface="Cambria Math"/>
                <a:cs typeface="Cambria Math"/>
              </a:rPr>
              <a:t>1</a:t>
            </a:r>
            <a:r>
              <a:rPr dirty="0" sz="1150" spc="5">
                <a:latin typeface="Cambria Math"/>
                <a:cs typeface="Cambria Math"/>
              </a:rPr>
              <a:t>.</a:t>
            </a:r>
            <a:r>
              <a:rPr dirty="0" sz="1150" spc="25">
                <a:latin typeface="Cambria Math"/>
                <a:cs typeface="Cambria Math"/>
              </a:rPr>
              <a:t>3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4510" y="2118105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31386" y="2110993"/>
            <a:ext cx="316230" cy="13970"/>
          </a:xfrm>
          <a:custGeom>
            <a:avLst/>
            <a:gdLst/>
            <a:ahLst/>
            <a:cxnLst/>
            <a:rect l="l" t="t" r="r" b="b"/>
            <a:pathLst>
              <a:path w="316229" h="13969">
                <a:moveTo>
                  <a:pt x="315772" y="0"/>
                </a:moveTo>
                <a:lnTo>
                  <a:pt x="0" y="0"/>
                </a:lnTo>
                <a:lnTo>
                  <a:pt x="0" y="13716"/>
                </a:lnTo>
                <a:lnTo>
                  <a:pt x="315772" y="13716"/>
                </a:lnTo>
                <a:lnTo>
                  <a:pt x="315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69235" y="2377185"/>
            <a:ext cx="102044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166.27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627" y="2805429"/>
            <a:ext cx="27749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44775" algn="l"/>
              </a:tabLst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ea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oo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ns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te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l,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9607" y="2893821"/>
            <a:ext cx="1219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st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63390" y="2956813"/>
            <a:ext cx="445770" cy="13970"/>
          </a:xfrm>
          <a:custGeom>
            <a:avLst/>
            <a:gdLst/>
            <a:ahLst/>
            <a:cxnLst/>
            <a:rect l="l" t="t" r="r" b="b"/>
            <a:pathLst>
              <a:path w="445770" h="13969">
                <a:moveTo>
                  <a:pt x="445312" y="0"/>
                </a:moveTo>
                <a:lnTo>
                  <a:pt x="0" y="0"/>
                </a:lnTo>
                <a:lnTo>
                  <a:pt x="0" y="13716"/>
                </a:lnTo>
                <a:lnTo>
                  <a:pt x="445312" y="13716"/>
                </a:lnTo>
                <a:lnTo>
                  <a:pt x="445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577463" y="2741422"/>
            <a:ext cx="1811020" cy="434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420">
              <a:lnSpc>
                <a:spcPts val="1340"/>
              </a:lnSpc>
              <a:spcBef>
                <a:spcPts val="100"/>
              </a:spcBef>
              <a:tabLst>
                <a:tab pos="824230" algn="l"/>
              </a:tabLst>
            </a:pPr>
            <a:r>
              <a:rPr dirty="0" sz="1150" spc="45">
                <a:latin typeface="Cambria Math"/>
                <a:cs typeface="Cambria Math"/>
              </a:rPr>
              <a:t>𝐹𝑜𝑟𝑐𝑒	</a:t>
            </a:r>
            <a:r>
              <a:rPr dirty="0" sz="1150" spc="55">
                <a:latin typeface="Cambria Math"/>
                <a:cs typeface="Cambria Math"/>
              </a:rPr>
              <a:t>𝐻𝑜𝑜𝑝</a:t>
            </a:r>
            <a:r>
              <a:rPr dirty="0" sz="1150" spc="-40">
                <a:latin typeface="Cambria Math"/>
                <a:cs typeface="Cambria Math"/>
              </a:rPr>
              <a:t> </a:t>
            </a:r>
            <a:r>
              <a:rPr dirty="0" sz="1150" spc="55">
                <a:latin typeface="Cambria Math"/>
                <a:cs typeface="Cambria Math"/>
              </a:rPr>
              <a:t>𝑡𝑒𝑛𝑠𝑖𝑜𝑛</a:t>
            </a:r>
            <a:endParaRPr sz="1150">
              <a:latin typeface="Cambria Math"/>
              <a:cs typeface="Cambria Math"/>
            </a:endParaRPr>
          </a:p>
          <a:p>
            <a:pPr marL="38100">
              <a:lnSpc>
                <a:spcPts val="1880"/>
              </a:lnSpc>
              <a:tabLst>
                <a:tab pos="271145" algn="l"/>
                <a:tab pos="676275" algn="l"/>
                <a:tab pos="1179195" algn="l"/>
              </a:tabLst>
            </a:pPr>
            <a:r>
              <a:rPr dirty="0" baseline="27777" sz="2400" spc="-7">
                <a:latin typeface="Calibri"/>
                <a:cs typeface="Calibri"/>
              </a:rPr>
              <a:t>=	</a:t>
            </a:r>
            <a:r>
              <a:rPr dirty="0" sz="1600" spc="-5">
                <a:latin typeface="Cambria Math"/>
                <a:cs typeface="Cambria Math"/>
              </a:rPr>
              <a:t>σst	</a:t>
            </a:r>
            <a:r>
              <a:rPr dirty="0" baseline="27777" sz="2400" spc="-7">
                <a:latin typeface="Calibri"/>
                <a:cs typeface="Calibri"/>
              </a:rPr>
              <a:t>=	</a:t>
            </a:r>
            <a:r>
              <a:rPr dirty="0" sz="1600" spc="-10">
                <a:latin typeface="Cambria Math"/>
                <a:cs typeface="Cambria Math"/>
              </a:rPr>
              <a:t>σst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02201" y="2956813"/>
            <a:ext cx="982980" cy="13970"/>
          </a:xfrm>
          <a:custGeom>
            <a:avLst/>
            <a:gdLst/>
            <a:ahLst/>
            <a:cxnLst/>
            <a:rect l="l" t="t" r="r" b="b"/>
            <a:pathLst>
              <a:path w="982979" h="13969">
                <a:moveTo>
                  <a:pt x="982979" y="0"/>
                </a:moveTo>
                <a:lnTo>
                  <a:pt x="0" y="0"/>
                </a:lnTo>
                <a:lnTo>
                  <a:pt x="0" y="13716"/>
                </a:lnTo>
                <a:lnTo>
                  <a:pt x="982979" y="13716"/>
                </a:lnTo>
                <a:lnTo>
                  <a:pt x="982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214240" y="3468750"/>
            <a:ext cx="2819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150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52621" y="3461638"/>
            <a:ext cx="802005" cy="13970"/>
          </a:xfrm>
          <a:custGeom>
            <a:avLst/>
            <a:gdLst/>
            <a:ahLst/>
            <a:cxnLst/>
            <a:rect l="l" t="t" r="r" b="b"/>
            <a:pathLst>
              <a:path w="802004" h="13970">
                <a:moveTo>
                  <a:pt x="801624" y="0"/>
                </a:moveTo>
                <a:lnTo>
                  <a:pt x="0" y="0"/>
                </a:lnTo>
                <a:lnTo>
                  <a:pt x="0" y="13716"/>
                </a:lnTo>
                <a:lnTo>
                  <a:pt x="801624" y="13716"/>
                </a:lnTo>
                <a:lnTo>
                  <a:pt x="801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42842" y="3246247"/>
            <a:ext cx="2708275" cy="33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9270">
              <a:lnSpc>
                <a:spcPts val="940"/>
              </a:lnSpc>
              <a:spcBef>
                <a:spcPts val="100"/>
              </a:spcBef>
            </a:pPr>
            <a:r>
              <a:rPr dirty="0" sz="1150" spc="20">
                <a:latin typeface="Cambria Math"/>
                <a:cs typeface="Cambria Math"/>
              </a:rPr>
              <a:t>166.27∗</a:t>
            </a:r>
            <a:r>
              <a:rPr dirty="0" sz="1150" spc="-45">
                <a:latin typeface="Cambria Math"/>
                <a:cs typeface="Cambria Math"/>
              </a:rPr>
              <a:t> </a:t>
            </a:r>
            <a:r>
              <a:rPr dirty="0" sz="1150" spc="30">
                <a:latin typeface="Cambria Math"/>
                <a:cs typeface="Cambria Math"/>
              </a:rPr>
              <a:t>10</a:t>
            </a:r>
            <a:r>
              <a:rPr dirty="0" baseline="23391" sz="1425" spc="44">
                <a:latin typeface="Cambria Math"/>
                <a:cs typeface="Cambria Math"/>
              </a:rPr>
              <a:t>3</a:t>
            </a:r>
            <a:endParaRPr baseline="23391" sz="1425">
              <a:latin typeface="Cambria Math"/>
              <a:cs typeface="Cambria Math"/>
            </a:endParaRPr>
          </a:p>
          <a:p>
            <a:pPr marL="50800">
              <a:lnSpc>
                <a:spcPts val="1480"/>
              </a:lnSpc>
              <a:tabLst>
                <a:tab pos="1402715" algn="l"/>
              </a:tabLst>
            </a:pPr>
            <a:r>
              <a:rPr dirty="0" sz="1600" spc="-5">
                <a:latin typeface="Calibri"/>
                <a:cs typeface="Calibri"/>
              </a:rPr>
              <a:t>Ast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	=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1108.46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8392" y="3730878"/>
            <a:ext cx="21215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Providing</a:t>
            </a:r>
            <a:r>
              <a:rPr dirty="0" sz="1600" spc="-10">
                <a:latin typeface="Calibri"/>
                <a:cs typeface="Calibri"/>
              </a:rPr>
              <a:t> 16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8392" y="4241419"/>
            <a:ext cx="8045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Spacing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02638" y="4177410"/>
            <a:ext cx="2514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00">
                <a:latin typeface="Cambria Math"/>
                <a:cs typeface="Cambria Math"/>
              </a:rPr>
              <a:t>𝑎</a:t>
            </a:r>
            <a:r>
              <a:rPr dirty="0" sz="1150" spc="90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84350" y="4399914"/>
            <a:ext cx="2578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Cambria Math"/>
                <a:cs typeface="Cambria Math"/>
              </a:rPr>
              <a:t>𝐴</a:t>
            </a:r>
            <a:r>
              <a:rPr dirty="0" sz="1150" spc="45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97050" y="4392802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70">
                <a:moveTo>
                  <a:pt x="268224" y="0"/>
                </a:moveTo>
                <a:lnTo>
                  <a:pt x="0" y="0"/>
                </a:lnTo>
                <a:lnTo>
                  <a:pt x="0" y="13715"/>
                </a:lnTo>
                <a:lnTo>
                  <a:pt x="268224" y="13715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948051" y="4134738"/>
            <a:ext cx="4038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45">
                <a:latin typeface="Cambria Math"/>
                <a:cs typeface="Cambria Math"/>
              </a:rPr>
              <a:t>𝜋∗</a:t>
            </a:r>
            <a:r>
              <a:rPr dirty="0" sz="800" spc="-45">
                <a:latin typeface="Cambria Math"/>
                <a:cs typeface="Cambria Math"/>
              </a:rPr>
              <a:t> </a:t>
            </a:r>
            <a:r>
              <a:rPr dirty="0" sz="800" spc="35">
                <a:latin typeface="Cambria Math"/>
                <a:cs typeface="Cambria Math"/>
              </a:rPr>
              <a:t>16</a:t>
            </a:r>
            <a:r>
              <a:rPr dirty="0" baseline="20833" sz="1200" spc="52">
                <a:latin typeface="Cambria Math"/>
                <a:cs typeface="Cambria Math"/>
              </a:rPr>
              <a:t>2</a:t>
            </a:r>
            <a:endParaRPr baseline="20833" sz="12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86151" y="4284598"/>
            <a:ext cx="352425" cy="7620"/>
          </a:xfrm>
          <a:custGeom>
            <a:avLst/>
            <a:gdLst/>
            <a:ahLst/>
            <a:cxnLst/>
            <a:rect l="l" t="t" r="r" b="b"/>
            <a:pathLst>
              <a:path w="352425" h="7620">
                <a:moveTo>
                  <a:pt x="352044" y="0"/>
                </a:moveTo>
                <a:lnTo>
                  <a:pt x="0" y="0"/>
                </a:lnTo>
                <a:lnTo>
                  <a:pt x="0" y="7620"/>
                </a:lnTo>
                <a:lnTo>
                  <a:pt x="352044" y="7620"/>
                </a:lnTo>
                <a:lnTo>
                  <a:pt x="3520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901823" y="4407534"/>
            <a:ext cx="492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mbria Math"/>
                <a:cs typeface="Cambria Math"/>
              </a:rPr>
              <a:t>110</a:t>
            </a:r>
            <a:r>
              <a:rPr dirty="0" sz="1000" spc="30">
                <a:latin typeface="Cambria Math"/>
                <a:cs typeface="Cambria Math"/>
              </a:rPr>
              <a:t>8</a:t>
            </a:r>
            <a:r>
              <a:rPr dirty="0" sz="1000" spc="-10">
                <a:latin typeface="Cambria Math"/>
                <a:cs typeface="Cambria Math"/>
              </a:rPr>
              <a:t>.</a:t>
            </a:r>
            <a:r>
              <a:rPr dirty="0" sz="1000" spc="15">
                <a:latin typeface="Cambria Math"/>
                <a:cs typeface="Cambria Math"/>
              </a:rPr>
              <a:t>46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71370" y="4241419"/>
            <a:ext cx="35725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059180" algn="l"/>
                <a:tab pos="1356360" algn="l"/>
                <a:tab pos="2199005" algn="l"/>
              </a:tabLst>
            </a:pP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1000</a:t>
            </a:r>
            <a:r>
              <a:rPr dirty="0" sz="1600" spc="1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u="sng" baseline="19097" sz="2400" spc="-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8194" sz="1200" spc="5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4	</a:t>
            </a:r>
            <a:r>
              <a:rPr dirty="0" sz="1400">
                <a:latin typeface="Cambria Math"/>
                <a:cs typeface="Cambria Math"/>
              </a:rPr>
              <a:t>∗</a:t>
            </a:r>
            <a:r>
              <a:rPr dirty="0" sz="1400" spc="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1000</a:t>
            </a:r>
            <a:r>
              <a:rPr dirty="0" sz="1400" spc="3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	181.3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180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1025" y="5028818"/>
            <a:ext cx="6467475" cy="713740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137795">
              <a:lnSpc>
                <a:spcPct val="100000"/>
              </a:lnSpc>
              <a:spcBef>
                <a:spcPts val="225"/>
              </a:spcBef>
            </a:pPr>
            <a:r>
              <a:rPr dirty="0" sz="1500">
                <a:latin typeface="Symbol"/>
                <a:cs typeface="Symbol"/>
              </a:rPr>
              <a:t></a:t>
            </a:r>
            <a:r>
              <a:rPr dirty="0" sz="1500" spc="-40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Provide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#16mm hoop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tension steel </a:t>
            </a:r>
            <a:r>
              <a:rPr dirty="0" sz="1500">
                <a:latin typeface="Calibri"/>
                <a:cs typeface="Calibri"/>
              </a:rPr>
              <a:t>@</a:t>
            </a:r>
            <a:r>
              <a:rPr dirty="0" sz="1500" spc="-5">
                <a:latin typeface="Calibri"/>
                <a:cs typeface="Calibri"/>
              </a:rPr>
              <a:t> 180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c/c </a:t>
            </a:r>
            <a:r>
              <a:rPr dirty="0" sz="1500" spc="-5">
                <a:latin typeface="Calibri"/>
                <a:cs typeface="Calibri"/>
              </a:rPr>
              <a:t>between 1m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2m from</a:t>
            </a:r>
            <a:endParaRPr sz="1500">
              <a:latin typeface="Calibri"/>
              <a:cs typeface="Calibri"/>
            </a:endParaRPr>
          </a:p>
          <a:p>
            <a:pPr marL="137795">
              <a:lnSpc>
                <a:spcPct val="100000"/>
              </a:lnSpc>
              <a:spcBef>
                <a:spcPts val="950"/>
              </a:spcBef>
            </a:pPr>
            <a:r>
              <a:rPr dirty="0" sz="1500" spc="-5">
                <a:latin typeface="Calibri"/>
                <a:cs typeface="Calibri"/>
              </a:rPr>
              <a:t>bottom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6627" y="5986043"/>
            <a:ext cx="4124325" cy="769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2500"/>
              </a:lnSpc>
              <a:spcBef>
                <a:spcPts val="100"/>
              </a:spcBef>
              <a:tabLst>
                <a:tab pos="548640" algn="l"/>
              </a:tabLst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5.</a:t>
            </a:r>
            <a:r>
              <a:rPr dirty="0" u="heavy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Hoop</a:t>
            </a:r>
            <a:r>
              <a:rPr dirty="0" u="heavy" sz="1600" spc="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Tension</a:t>
            </a:r>
            <a:r>
              <a:rPr dirty="0" u="heavy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between</a:t>
            </a:r>
            <a:r>
              <a:rPr dirty="0" u="heavy" sz="1600" spc="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2m</a:t>
            </a:r>
            <a:r>
              <a:rPr dirty="0" u="heavy" sz="1600" spc="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–</a:t>
            </a:r>
            <a:r>
              <a:rPr dirty="0" u="heavy" sz="1600" spc="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3m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from</a:t>
            </a:r>
            <a:r>
              <a:rPr dirty="0" u="heavy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bottom: </a:t>
            </a:r>
            <a:r>
              <a:rPr dirty="0" sz="1600" spc="-3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Here	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from top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1227" y="6907148"/>
            <a:ext cx="203453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Hoop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tension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*H</a:t>
            </a:r>
            <a:r>
              <a:rPr dirty="0" baseline="-7936" sz="1575" spc="-7">
                <a:latin typeface="Calibri"/>
                <a:cs typeface="Calibri"/>
              </a:rPr>
              <a:t>2</a:t>
            </a:r>
            <a:r>
              <a:rPr dirty="0" baseline="-7936" sz="157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35707" y="6796201"/>
            <a:ext cx="135255" cy="4705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45">
              <a:lnSpc>
                <a:spcPct val="127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𝐷  </a:t>
            </a:r>
            <a:r>
              <a:rPr dirty="0" sz="1150" spc="25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20975" y="7058532"/>
            <a:ext cx="140335" cy="13970"/>
          </a:xfrm>
          <a:custGeom>
            <a:avLst/>
            <a:gdLst/>
            <a:ahLst/>
            <a:cxnLst/>
            <a:rect l="l" t="t" r="r" b="b"/>
            <a:pathLst>
              <a:path w="140335" h="13970">
                <a:moveTo>
                  <a:pt x="140207" y="0"/>
                </a:moveTo>
                <a:lnTo>
                  <a:pt x="0" y="0"/>
                </a:lnTo>
                <a:lnTo>
                  <a:pt x="0" y="13715"/>
                </a:lnTo>
                <a:lnTo>
                  <a:pt x="140207" y="13715"/>
                </a:lnTo>
                <a:lnTo>
                  <a:pt x="140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723514" y="7375016"/>
            <a:ext cx="9753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9.81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52215" y="7311008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</a:t>
            </a:r>
            <a:r>
              <a:rPr dirty="0" sz="1150" spc="15">
                <a:latin typeface="Cambria Math"/>
                <a:cs typeface="Cambria Math"/>
              </a:rPr>
              <a:t>1</a:t>
            </a:r>
            <a:r>
              <a:rPr dirty="0" sz="1150" spc="5">
                <a:latin typeface="Cambria Math"/>
                <a:cs typeface="Cambria Math"/>
              </a:rPr>
              <a:t>.</a:t>
            </a:r>
            <a:r>
              <a:rPr dirty="0" sz="1150" spc="25">
                <a:latin typeface="Cambria Math"/>
                <a:cs typeface="Cambria Math"/>
              </a:rPr>
              <a:t>3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34510" y="7533513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31386" y="7526401"/>
            <a:ext cx="316230" cy="13970"/>
          </a:xfrm>
          <a:custGeom>
            <a:avLst/>
            <a:gdLst/>
            <a:ahLst/>
            <a:cxnLst/>
            <a:rect l="l" t="t" r="r" b="b"/>
            <a:pathLst>
              <a:path w="316229" h="13970">
                <a:moveTo>
                  <a:pt x="315772" y="0"/>
                </a:moveTo>
                <a:lnTo>
                  <a:pt x="0" y="0"/>
                </a:lnTo>
                <a:lnTo>
                  <a:pt x="0" y="13715"/>
                </a:lnTo>
                <a:lnTo>
                  <a:pt x="315772" y="13715"/>
                </a:lnTo>
                <a:lnTo>
                  <a:pt x="315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769235" y="7792973"/>
            <a:ext cx="10661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110.85</a:t>
            </a:r>
            <a:r>
              <a:rPr dirty="0" sz="1600" spc="3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6627" y="8222741"/>
            <a:ext cx="27749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44775" algn="l"/>
              </a:tabLst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ea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oo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ns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te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l,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59607" y="8311133"/>
            <a:ext cx="1219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st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63390" y="8374126"/>
            <a:ext cx="445770" cy="13970"/>
          </a:xfrm>
          <a:custGeom>
            <a:avLst/>
            <a:gdLst/>
            <a:ahLst/>
            <a:cxnLst/>
            <a:rect l="l" t="t" r="r" b="b"/>
            <a:pathLst>
              <a:path w="445770" h="13970">
                <a:moveTo>
                  <a:pt x="445312" y="0"/>
                </a:moveTo>
                <a:lnTo>
                  <a:pt x="0" y="0"/>
                </a:lnTo>
                <a:lnTo>
                  <a:pt x="0" y="13715"/>
                </a:lnTo>
                <a:lnTo>
                  <a:pt x="445312" y="13715"/>
                </a:lnTo>
                <a:lnTo>
                  <a:pt x="445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577463" y="8158733"/>
            <a:ext cx="1811020" cy="434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420">
              <a:lnSpc>
                <a:spcPts val="1340"/>
              </a:lnSpc>
              <a:spcBef>
                <a:spcPts val="100"/>
              </a:spcBef>
              <a:tabLst>
                <a:tab pos="824230" algn="l"/>
              </a:tabLst>
            </a:pPr>
            <a:r>
              <a:rPr dirty="0" sz="1150" spc="45">
                <a:latin typeface="Cambria Math"/>
                <a:cs typeface="Cambria Math"/>
              </a:rPr>
              <a:t>𝐹𝑜𝑟𝑐𝑒	</a:t>
            </a:r>
            <a:r>
              <a:rPr dirty="0" sz="1150" spc="55">
                <a:latin typeface="Cambria Math"/>
                <a:cs typeface="Cambria Math"/>
              </a:rPr>
              <a:t>𝐻𝑜𝑜𝑝</a:t>
            </a:r>
            <a:r>
              <a:rPr dirty="0" sz="1150" spc="-40">
                <a:latin typeface="Cambria Math"/>
                <a:cs typeface="Cambria Math"/>
              </a:rPr>
              <a:t> </a:t>
            </a:r>
            <a:r>
              <a:rPr dirty="0" sz="1150" spc="55">
                <a:latin typeface="Cambria Math"/>
                <a:cs typeface="Cambria Math"/>
              </a:rPr>
              <a:t>𝑡𝑒𝑛𝑠𝑖𝑜𝑛</a:t>
            </a:r>
            <a:endParaRPr sz="1150">
              <a:latin typeface="Cambria Math"/>
              <a:cs typeface="Cambria Math"/>
            </a:endParaRPr>
          </a:p>
          <a:p>
            <a:pPr marL="38100">
              <a:lnSpc>
                <a:spcPts val="1880"/>
              </a:lnSpc>
              <a:tabLst>
                <a:tab pos="271145" algn="l"/>
                <a:tab pos="676275" algn="l"/>
                <a:tab pos="1179195" algn="l"/>
              </a:tabLst>
            </a:pPr>
            <a:r>
              <a:rPr dirty="0" baseline="27777" sz="2400" spc="-7">
                <a:latin typeface="Calibri"/>
                <a:cs typeface="Calibri"/>
              </a:rPr>
              <a:t>=	</a:t>
            </a:r>
            <a:r>
              <a:rPr dirty="0" sz="1600" spc="-5">
                <a:latin typeface="Cambria Math"/>
                <a:cs typeface="Cambria Math"/>
              </a:rPr>
              <a:t>σst	</a:t>
            </a:r>
            <a:r>
              <a:rPr dirty="0" baseline="27777" sz="2400" spc="-7">
                <a:latin typeface="Calibri"/>
                <a:cs typeface="Calibri"/>
              </a:rPr>
              <a:t>=	</a:t>
            </a:r>
            <a:r>
              <a:rPr dirty="0" sz="1600" spc="-10">
                <a:latin typeface="Cambria Math"/>
                <a:cs typeface="Cambria Math"/>
              </a:rPr>
              <a:t>σst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402201" y="8374126"/>
            <a:ext cx="982980" cy="13970"/>
          </a:xfrm>
          <a:custGeom>
            <a:avLst/>
            <a:gdLst/>
            <a:ahLst/>
            <a:cxnLst/>
            <a:rect l="l" t="t" r="r" b="b"/>
            <a:pathLst>
              <a:path w="982979" h="13970">
                <a:moveTo>
                  <a:pt x="982979" y="0"/>
                </a:moveTo>
                <a:lnTo>
                  <a:pt x="0" y="0"/>
                </a:lnTo>
                <a:lnTo>
                  <a:pt x="0" y="13715"/>
                </a:lnTo>
                <a:lnTo>
                  <a:pt x="982979" y="13715"/>
                </a:lnTo>
                <a:lnTo>
                  <a:pt x="982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229480" y="8884157"/>
            <a:ext cx="2819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150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52621" y="8877045"/>
            <a:ext cx="833755" cy="13970"/>
          </a:xfrm>
          <a:custGeom>
            <a:avLst/>
            <a:gdLst/>
            <a:ahLst/>
            <a:cxnLst/>
            <a:rect l="l" t="t" r="r" b="b"/>
            <a:pathLst>
              <a:path w="833754" h="13970">
                <a:moveTo>
                  <a:pt x="833627" y="0"/>
                </a:moveTo>
                <a:lnTo>
                  <a:pt x="0" y="0"/>
                </a:lnTo>
                <a:lnTo>
                  <a:pt x="0" y="13716"/>
                </a:lnTo>
                <a:lnTo>
                  <a:pt x="833627" y="13716"/>
                </a:lnTo>
                <a:lnTo>
                  <a:pt x="833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442842" y="8661653"/>
            <a:ext cx="2378710" cy="33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9270">
              <a:lnSpc>
                <a:spcPts val="94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110.85</a:t>
            </a:r>
            <a:r>
              <a:rPr dirty="0" sz="1150" spc="-35">
                <a:latin typeface="Cambria Math"/>
                <a:cs typeface="Cambria Math"/>
              </a:rPr>
              <a:t> </a:t>
            </a:r>
            <a:r>
              <a:rPr dirty="0" sz="1150">
                <a:latin typeface="Cambria Math"/>
                <a:cs typeface="Cambria Math"/>
              </a:rPr>
              <a:t>∗</a:t>
            </a:r>
            <a:r>
              <a:rPr dirty="0" sz="1150" spc="-35">
                <a:latin typeface="Cambria Math"/>
                <a:cs typeface="Cambria Math"/>
              </a:rPr>
              <a:t> </a:t>
            </a:r>
            <a:r>
              <a:rPr dirty="0" sz="1150" spc="35">
                <a:latin typeface="Cambria Math"/>
                <a:cs typeface="Cambria Math"/>
              </a:rPr>
              <a:t>10</a:t>
            </a:r>
            <a:r>
              <a:rPr dirty="0" baseline="23391" sz="1425" spc="52">
                <a:latin typeface="Cambria Math"/>
                <a:cs typeface="Cambria Math"/>
              </a:rPr>
              <a:t>3</a:t>
            </a:r>
            <a:endParaRPr baseline="23391" sz="1425">
              <a:latin typeface="Cambria Math"/>
              <a:cs typeface="Cambria Math"/>
            </a:endParaRPr>
          </a:p>
          <a:p>
            <a:pPr marL="50800">
              <a:lnSpc>
                <a:spcPts val="1480"/>
              </a:lnSpc>
              <a:tabLst>
                <a:tab pos="1434465" algn="l"/>
              </a:tabLst>
            </a:pPr>
            <a:r>
              <a:rPr dirty="0" sz="1600" spc="-5">
                <a:latin typeface="Calibri"/>
                <a:cs typeface="Calibri"/>
              </a:rPr>
              <a:t>Ast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	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739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58392" y="9146285"/>
            <a:ext cx="21215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Providing</a:t>
            </a:r>
            <a:r>
              <a:rPr dirty="0" sz="1600" spc="-10">
                <a:latin typeface="Calibri"/>
                <a:cs typeface="Calibri"/>
              </a:rPr>
              <a:t> 16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bars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8392" y="836167"/>
            <a:ext cx="8045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Spacing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2638" y="772160"/>
            <a:ext cx="2514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00">
                <a:latin typeface="Cambria Math"/>
                <a:cs typeface="Cambria Math"/>
              </a:rPr>
              <a:t>𝑎</a:t>
            </a:r>
            <a:r>
              <a:rPr dirty="0" sz="1150" spc="90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4350" y="994917"/>
            <a:ext cx="2578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Cambria Math"/>
                <a:cs typeface="Cambria Math"/>
              </a:rPr>
              <a:t>𝐴</a:t>
            </a:r>
            <a:r>
              <a:rPr dirty="0" sz="1150" spc="45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7050" y="987551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69">
                <a:moveTo>
                  <a:pt x="268224" y="0"/>
                </a:moveTo>
                <a:lnTo>
                  <a:pt x="0" y="0"/>
                </a:lnTo>
                <a:lnTo>
                  <a:pt x="0" y="13716"/>
                </a:lnTo>
                <a:lnTo>
                  <a:pt x="268224" y="13716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76423" y="729487"/>
            <a:ext cx="4038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45">
                <a:latin typeface="Cambria Math"/>
                <a:cs typeface="Cambria Math"/>
              </a:rPr>
              <a:t>𝜋∗</a:t>
            </a:r>
            <a:r>
              <a:rPr dirty="0" sz="800" spc="-45">
                <a:latin typeface="Cambria Math"/>
                <a:cs typeface="Cambria Math"/>
              </a:rPr>
              <a:t> </a:t>
            </a:r>
            <a:r>
              <a:rPr dirty="0" sz="800" spc="35">
                <a:latin typeface="Cambria Math"/>
                <a:cs typeface="Cambria Math"/>
              </a:rPr>
              <a:t>16</a:t>
            </a:r>
            <a:r>
              <a:rPr dirty="0" baseline="20833" sz="1200" spc="52">
                <a:latin typeface="Cambria Math"/>
                <a:cs typeface="Cambria Math"/>
              </a:rPr>
              <a:t>2</a:t>
            </a:r>
            <a:endParaRPr baseline="20833" sz="12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14523" y="879347"/>
            <a:ext cx="352425" cy="7620"/>
          </a:xfrm>
          <a:custGeom>
            <a:avLst/>
            <a:gdLst/>
            <a:ahLst/>
            <a:cxnLst/>
            <a:rect l="l" t="t" r="r" b="b"/>
            <a:pathLst>
              <a:path w="352425" h="7619">
                <a:moveTo>
                  <a:pt x="352044" y="0"/>
                </a:moveTo>
                <a:lnTo>
                  <a:pt x="0" y="0"/>
                </a:lnTo>
                <a:lnTo>
                  <a:pt x="0" y="7620"/>
                </a:lnTo>
                <a:lnTo>
                  <a:pt x="352044" y="7620"/>
                </a:lnTo>
                <a:lnTo>
                  <a:pt x="3520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68879" y="1002537"/>
            <a:ext cx="2419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mbria Math"/>
                <a:cs typeface="Cambria Math"/>
              </a:rPr>
              <a:t>739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1370" y="836167"/>
            <a:ext cx="27743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987425" algn="l"/>
                <a:tab pos="1212850" algn="l"/>
                <a:tab pos="2056130" algn="l"/>
              </a:tabLst>
            </a:pP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1000</a:t>
            </a:r>
            <a:r>
              <a:rPr dirty="0" sz="1600" spc="1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u="sng" baseline="19097" sz="2400" spc="-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8194" sz="1200" spc="5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4	</a:t>
            </a:r>
            <a:r>
              <a:rPr dirty="0" sz="1400">
                <a:latin typeface="Cambria Math"/>
                <a:cs typeface="Cambria Math"/>
              </a:rPr>
              <a:t>∗</a:t>
            </a:r>
            <a:r>
              <a:rPr dirty="0" sz="1400" spc="10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1000</a:t>
            </a:r>
            <a:r>
              <a:rPr dirty="0" sz="1400" spc="4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	</a:t>
            </a:r>
            <a:r>
              <a:rPr dirty="0" sz="1600">
                <a:latin typeface="Calibri"/>
                <a:cs typeface="Calibri"/>
              </a:rPr>
              <a:t>270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9" y="1572640"/>
            <a:ext cx="6467475" cy="713740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625"/>
              </a:spcBef>
            </a:pPr>
            <a:r>
              <a:rPr dirty="0" sz="1500">
                <a:latin typeface="Symbol"/>
                <a:cs typeface="Symbol"/>
              </a:rPr>
              <a:t></a:t>
            </a:r>
            <a:r>
              <a:rPr dirty="0" sz="1500" spc="-40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Provide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#16mm hoop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tension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steel </a:t>
            </a:r>
            <a:r>
              <a:rPr dirty="0" sz="1500">
                <a:latin typeface="Calibri"/>
                <a:cs typeface="Calibri"/>
              </a:rPr>
              <a:t>@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270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mm c/c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between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2m </a:t>
            </a:r>
            <a:r>
              <a:rPr dirty="0" sz="1500">
                <a:latin typeface="Calibri"/>
                <a:cs typeface="Calibri"/>
              </a:rPr>
              <a:t>to </a:t>
            </a:r>
            <a:r>
              <a:rPr dirty="0" sz="1500" spc="-5">
                <a:latin typeface="Calibri"/>
                <a:cs typeface="Calibri"/>
              </a:rPr>
              <a:t>3m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from</a:t>
            </a:r>
            <a:endParaRPr sz="15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950"/>
              </a:spcBef>
            </a:pPr>
            <a:r>
              <a:rPr dirty="0" sz="1500" spc="-5">
                <a:latin typeface="Calibri"/>
                <a:cs typeface="Calibri"/>
              </a:rPr>
              <a:t>bottom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627" y="2580792"/>
            <a:ext cx="5176520" cy="114173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66370" indent="-154305">
              <a:lnSpc>
                <a:spcPct val="100000"/>
              </a:lnSpc>
              <a:spcBef>
                <a:spcPts val="1105"/>
              </a:spcBef>
              <a:buSzPct val="93750"/>
              <a:buAutoNum type="arabicPeriod" startAt="6"/>
              <a:tabLst>
                <a:tab pos="167005" algn="l"/>
              </a:tabLst>
            </a:pP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Wall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Thickness: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(T)</a:t>
            </a:r>
            <a:endParaRPr sz="1600">
              <a:latin typeface="Calibri"/>
              <a:cs typeface="Calibri"/>
            </a:endParaRPr>
          </a:p>
          <a:p>
            <a:pPr lvl="1" marL="768350" indent="-252095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768985" algn="l"/>
                <a:tab pos="2580640" algn="l"/>
              </a:tabLst>
            </a:pP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30 H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50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mm,	</a:t>
            </a:r>
            <a:r>
              <a:rPr dirty="0" sz="1600" spc="-5">
                <a:latin typeface="Calibri"/>
                <a:cs typeface="Calibri"/>
              </a:rPr>
              <a:t>Where 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Depth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 water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 m</a:t>
            </a:r>
            <a:endParaRPr sz="1600">
              <a:latin typeface="Calibri"/>
              <a:cs typeface="Calibri"/>
            </a:endParaRPr>
          </a:p>
          <a:p>
            <a:pPr marL="1021715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30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 4 +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 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170 mm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1376" y="3944238"/>
            <a:ext cx="1727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latin typeface="Calibri"/>
                <a:cs typeface="Calibri"/>
              </a:rPr>
              <a:t>2</a:t>
            </a:r>
            <a:r>
              <a:rPr dirty="0" sz="140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7386" y="3918330"/>
            <a:ext cx="5581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5555" sz="3000">
                <a:latin typeface="Calibri"/>
                <a:cs typeface="Calibri"/>
              </a:rPr>
              <a:t>σ</a:t>
            </a:r>
            <a:r>
              <a:rPr dirty="0" sz="1300">
                <a:latin typeface="Calibri"/>
                <a:cs typeface="Calibri"/>
              </a:rPr>
              <a:t>cbc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=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0945" y="3813174"/>
            <a:ext cx="221424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90">
                <a:latin typeface="Cambria Math"/>
                <a:cs typeface="Cambria Math"/>
              </a:rPr>
              <a:t>𝑀𝑎𝑥𝑖𝑚𝑢𝑚</a:t>
            </a:r>
            <a:r>
              <a:rPr dirty="0" sz="1450">
                <a:latin typeface="Cambria Math"/>
                <a:cs typeface="Cambria Math"/>
              </a:rPr>
              <a:t> </a:t>
            </a:r>
            <a:r>
              <a:rPr dirty="0" sz="1450" spc="70">
                <a:latin typeface="Cambria Math"/>
                <a:cs typeface="Cambria Math"/>
              </a:rPr>
              <a:t>𝐻𝑜𝑜𝑝</a:t>
            </a:r>
            <a:r>
              <a:rPr dirty="0" sz="1450" spc="-10">
                <a:latin typeface="Cambria Math"/>
                <a:cs typeface="Cambria Math"/>
              </a:rPr>
              <a:t> </a:t>
            </a:r>
            <a:r>
              <a:rPr dirty="0" sz="1450" spc="65">
                <a:latin typeface="Cambria Math"/>
                <a:cs typeface="Cambria Math"/>
              </a:rPr>
              <a:t>𝑇𝑒𝑛𝑠𝑖𝑜𝑛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64410" y="4090542"/>
            <a:ext cx="164909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30">
                <a:latin typeface="Cambria Math"/>
                <a:cs typeface="Cambria Math"/>
              </a:rPr>
              <a:t>1000</a:t>
            </a:r>
            <a:r>
              <a:rPr dirty="0" sz="1450" spc="-40">
                <a:latin typeface="Cambria Math"/>
                <a:cs typeface="Cambria Math"/>
              </a:rPr>
              <a:t> </a:t>
            </a:r>
            <a:r>
              <a:rPr dirty="0" sz="1450" spc="30">
                <a:latin typeface="Cambria Math"/>
                <a:cs typeface="Cambria Math"/>
              </a:rPr>
              <a:t>𝑇+</a:t>
            </a:r>
            <a:r>
              <a:rPr dirty="0" baseline="1915" sz="2175" spc="44">
                <a:latin typeface="Cambria Math"/>
                <a:cs typeface="Cambria Math"/>
              </a:rPr>
              <a:t>(</a:t>
            </a:r>
            <a:r>
              <a:rPr dirty="0" sz="1450" spc="30">
                <a:latin typeface="Cambria Math"/>
                <a:cs typeface="Cambria Math"/>
              </a:rPr>
              <a:t>𝑚−1</a:t>
            </a:r>
            <a:r>
              <a:rPr dirty="0" baseline="1915" sz="2175" spc="44">
                <a:latin typeface="Cambria Math"/>
                <a:cs typeface="Cambria Math"/>
              </a:rPr>
              <a:t>)</a:t>
            </a:r>
            <a:r>
              <a:rPr dirty="0" sz="1450" spc="30">
                <a:latin typeface="Cambria Math"/>
                <a:cs typeface="Cambria Math"/>
              </a:rPr>
              <a:t>𝐴𝑠𝑡.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93645" y="4078858"/>
            <a:ext cx="2190750" cy="17145"/>
          </a:xfrm>
          <a:custGeom>
            <a:avLst/>
            <a:gdLst/>
            <a:ahLst/>
            <a:cxnLst/>
            <a:rect l="l" t="t" r="r" b="b"/>
            <a:pathLst>
              <a:path w="2190750" h="17145">
                <a:moveTo>
                  <a:pt x="2190623" y="0"/>
                </a:moveTo>
                <a:lnTo>
                  <a:pt x="0" y="0"/>
                </a:lnTo>
                <a:lnTo>
                  <a:pt x="0" y="16764"/>
                </a:lnTo>
                <a:lnTo>
                  <a:pt x="2190623" y="16764"/>
                </a:lnTo>
                <a:lnTo>
                  <a:pt x="21906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39366" y="4726558"/>
            <a:ext cx="2240915" cy="12700"/>
          </a:xfrm>
          <a:custGeom>
            <a:avLst/>
            <a:gdLst/>
            <a:ahLst/>
            <a:cxnLst/>
            <a:rect l="l" t="t" r="r" b="b"/>
            <a:pathLst>
              <a:path w="2240915" h="12700">
                <a:moveTo>
                  <a:pt x="2240914" y="0"/>
                </a:moveTo>
                <a:lnTo>
                  <a:pt x="0" y="0"/>
                </a:lnTo>
                <a:lnTo>
                  <a:pt x="0" y="12191"/>
                </a:lnTo>
                <a:lnTo>
                  <a:pt x="2240914" y="12191"/>
                </a:lnTo>
                <a:lnTo>
                  <a:pt x="2240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24686" y="4415764"/>
            <a:ext cx="2909570" cy="86868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28725">
              <a:lnSpc>
                <a:spcPct val="100000"/>
              </a:lnSpc>
              <a:spcBef>
                <a:spcPts val="420"/>
              </a:spcBef>
            </a:pPr>
            <a:r>
              <a:rPr dirty="0" sz="1400">
                <a:latin typeface="Cambria Math"/>
                <a:cs typeface="Cambria Math"/>
              </a:rPr>
              <a:t>221.70</a:t>
            </a:r>
            <a:r>
              <a:rPr dirty="0" sz="1400" spc="-4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∗</a:t>
            </a:r>
            <a:r>
              <a:rPr dirty="0" sz="1400" spc="275">
                <a:latin typeface="Cambria Math"/>
                <a:cs typeface="Cambria Math"/>
              </a:rPr>
              <a:t> </a:t>
            </a:r>
            <a:r>
              <a:rPr dirty="0" sz="1400" spc="5">
                <a:latin typeface="Cambria Math"/>
                <a:cs typeface="Cambria Math"/>
              </a:rPr>
              <a:t>10</a:t>
            </a:r>
            <a:r>
              <a:rPr dirty="0" baseline="27777" sz="1500" spc="7">
                <a:latin typeface="Cambria Math"/>
                <a:cs typeface="Cambria Math"/>
              </a:rPr>
              <a:t>3</a:t>
            </a:r>
            <a:endParaRPr baseline="27777" sz="15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325"/>
              </a:spcBef>
            </a:pPr>
            <a:r>
              <a:rPr dirty="0" baseline="37698" sz="2100">
                <a:latin typeface="Cambria Math"/>
                <a:cs typeface="Cambria Math"/>
              </a:rPr>
              <a:t>1.30</a:t>
            </a:r>
            <a:r>
              <a:rPr dirty="0" baseline="37698" sz="2100" spc="82">
                <a:latin typeface="Cambria Math"/>
                <a:cs typeface="Cambria Math"/>
              </a:rPr>
              <a:t> </a:t>
            </a:r>
            <a:r>
              <a:rPr dirty="0" baseline="37698" sz="2100">
                <a:latin typeface="Cambria Math"/>
                <a:cs typeface="Cambria Math"/>
              </a:rPr>
              <a:t>=</a:t>
            </a:r>
            <a:r>
              <a:rPr dirty="0" baseline="37698" sz="2100" spc="11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1000</a:t>
            </a:r>
            <a:r>
              <a:rPr dirty="0" sz="1400" spc="30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𝑇</a:t>
            </a:r>
            <a:r>
              <a:rPr dirty="0" sz="1400" spc="1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baseline="1984" sz="2100">
                <a:latin typeface="Cambria Math"/>
                <a:cs typeface="Cambria Math"/>
              </a:rPr>
              <a:t>(</a:t>
            </a:r>
            <a:r>
              <a:rPr dirty="0" sz="1400">
                <a:latin typeface="Cambria Math"/>
                <a:cs typeface="Cambria Math"/>
              </a:rPr>
              <a:t>10.98</a:t>
            </a:r>
            <a:r>
              <a:rPr dirty="0" sz="1400" spc="-2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1</a:t>
            </a:r>
            <a:r>
              <a:rPr dirty="0" baseline="1984" sz="2100">
                <a:latin typeface="Cambria Math"/>
                <a:cs typeface="Cambria Math"/>
              </a:rPr>
              <a:t>)</a:t>
            </a:r>
            <a:r>
              <a:rPr dirty="0" baseline="1984" sz="2100" spc="-3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∗ 1478</a:t>
            </a:r>
            <a:endParaRPr sz="1400">
              <a:latin typeface="Cambria Math"/>
              <a:cs typeface="Cambria Math"/>
            </a:endParaRPr>
          </a:p>
          <a:p>
            <a:pPr marL="233679">
              <a:lnSpc>
                <a:spcPct val="100000"/>
              </a:lnSpc>
              <a:spcBef>
                <a:spcPts val="715"/>
              </a:spcBef>
            </a:pP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155.78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89529" y="5365495"/>
            <a:ext cx="1808480" cy="393700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146050">
              <a:lnSpc>
                <a:spcPct val="100000"/>
              </a:lnSpc>
              <a:spcBef>
                <a:spcPts val="355"/>
              </a:spcBef>
            </a:pPr>
            <a:r>
              <a:rPr dirty="0" sz="1500">
                <a:latin typeface="Symbol"/>
                <a:cs typeface="Symbol"/>
              </a:rPr>
              <a:t></a:t>
            </a:r>
            <a:r>
              <a:rPr dirty="0" sz="1500" spc="-5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Calibri"/>
                <a:cs typeface="Calibri"/>
              </a:rPr>
              <a:t>Take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=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170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mm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627" y="5990614"/>
            <a:ext cx="4737735" cy="769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6890" marR="5080" indent="-504825">
              <a:lnSpc>
                <a:spcPct val="152500"/>
              </a:lnSpc>
              <a:spcBef>
                <a:spcPts val="100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7.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Steel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for</a:t>
            </a:r>
            <a:r>
              <a:rPr dirty="0" u="heavy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remaining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top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 m height:</a:t>
            </a:r>
            <a:r>
              <a:rPr dirty="0" u="heavy" sz="1600" spc="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(between</a:t>
            </a:r>
            <a:r>
              <a:rPr dirty="0" u="heavy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3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to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4</a:t>
            </a:r>
            <a:r>
              <a:rPr dirty="0" u="heavy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m) </a:t>
            </a:r>
            <a:r>
              <a:rPr dirty="0" sz="1600" spc="-3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top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1m,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provide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minimum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steel,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6627" y="6734326"/>
            <a:ext cx="2865120" cy="769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2500"/>
              </a:lnSpc>
              <a:spcBef>
                <a:spcPts val="100"/>
              </a:spcBef>
            </a:pPr>
            <a:r>
              <a:rPr dirty="0" sz="1600" spc="-10">
                <a:latin typeface="Calibri"/>
                <a:cs typeface="Calibri"/>
              </a:rPr>
              <a:t>For </a:t>
            </a:r>
            <a:r>
              <a:rPr dirty="0" sz="1600" spc="-5">
                <a:latin typeface="Calibri"/>
                <a:cs typeface="Calibri"/>
              </a:rPr>
              <a:t>100 thick wall, Minimum steel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450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thick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wall, Minimum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steel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84116" y="6734326"/>
            <a:ext cx="1726564" cy="76962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0.3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%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gross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0.2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%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gross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426" y="8038531"/>
            <a:ext cx="2964531" cy="15207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725" y="2767837"/>
            <a:ext cx="5372735" cy="413384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420"/>
              </a:spcBef>
            </a:pPr>
            <a:r>
              <a:rPr dirty="0" sz="1500">
                <a:latin typeface="Symbol"/>
                <a:cs typeface="Symbol"/>
              </a:rPr>
              <a:t>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Provide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#12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mm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hoop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tension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steel </a:t>
            </a:r>
            <a:r>
              <a:rPr dirty="0" sz="1500">
                <a:latin typeface="Calibri"/>
                <a:cs typeface="Calibri"/>
              </a:rPr>
              <a:t>@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230mm </a:t>
            </a:r>
            <a:r>
              <a:rPr dirty="0" sz="1500">
                <a:latin typeface="Calibri"/>
                <a:cs typeface="Calibri"/>
              </a:rPr>
              <a:t>c/c </a:t>
            </a:r>
            <a:r>
              <a:rPr dirty="0" sz="1500" spc="-5">
                <a:latin typeface="Calibri"/>
                <a:cs typeface="Calibri"/>
              </a:rPr>
              <a:t>from</a:t>
            </a:r>
            <a:r>
              <a:rPr dirty="0" sz="1500">
                <a:latin typeface="Calibri"/>
                <a:cs typeface="Calibri"/>
              </a:rPr>
              <a:t> top</a:t>
            </a:r>
            <a:r>
              <a:rPr dirty="0" sz="1500" spc="-5">
                <a:latin typeface="Calibri"/>
                <a:cs typeface="Calibri"/>
              </a:rPr>
              <a:t> 1m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4425" y="6011290"/>
            <a:ext cx="4271645" cy="413384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434"/>
              </a:spcBef>
            </a:pPr>
            <a:r>
              <a:rPr dirty="0" sz="1500">
                <a:latin typeface="Symbol"/>
                <a:cs typeface="Symbol"/>
              </a:rPr>
              <a:t>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Provide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#10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mm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@</a:t>
            </a:r>
            <a:r>
              <a:rPr dirty="0" sz="1500" spc="-5">
                <a:latin typeface="Calibri"/>
                <a:cs typeface="Calibri"/>
              </a:rPr>
              <a:t> 160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c/c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as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Vertical</a:t>
            </a:r>
            <a:r>
              <a:rPr dirty="0" sz="1500" spc="-5">
                <a:latin typeface="Calibri"/>
                <a:cs typeface="Calibri"/>
              </a:rPr>
              <a:t> Steel.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27" y="697484"/>
            <a:ext cx="30302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0">
                <a:latin typeface="Symbol"/>
                <a:cs typeface="Symbol"/>
              </a:rPr>
              <a:t></a:t>
            </a:r>
            <a:r>
              <a:rPr dirty="0" sz="1500" spc="-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For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170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thick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wall, </a:t>
            </a:r>
            <a:r>
              <a:rPr dirty="0" sz="1600" spc="-5">
                <a:latin typeface="Calibri"/>
                <a:cs typeface="Calibri"/>
              </a:rPr>
              <a:t>Minimum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steel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8716" y="567080"/>
            <a:ext cx="2259330" cy="1144905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0.28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%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gross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area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25"/>
              </a:spcBef>
              <a:tabLst>
                <a:tab pos="290830" algn="l"/>
              </a:tabLst>
            </a:pPr>
            <a:r>
              <a:rPr dirty="0" sz="1600" spc="-5">
                <a:latin typeface="Calibri"/>
                <a:cs typeface="Calibri"/>
              </a:rPr>
              <a:t>=	0.28/100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(1000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*170)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0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476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627" y="1814829"/>
            <a:ext cx="180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Using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12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8392" y="2325369"/>
            <a:ext cx="8045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Spacing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8357" y="2261361"/>
            <a:ext cx="2514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00">
                <a:latin typeface="Cambria Math"/>
                <a:cs typeface="Cambria Math"/>
              </a:rPr>
              <a:t>𝑎</a:t>
            </a:r>
            <a:r>
              <a:rPr dirty="0" sz="1150" spc="90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0070" y="2483865"/>
            <a:ext cx="2578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Cambria Math"/>
                <a:cs typeface="Cambria Math"/>
              </a:rPr>
              <a:t>𝐴</a:t>
            </a:r>
            <a:r>
              <a:rPr dirty="0" sz="1150" spc="45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42770" y="2476753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69">
                <a:moveTo>
                  <a:pt x="268224" y="0"/>
                </a:moveTo>
                <a:lnTo>
                  <a:pt x="0" y="0"/>
                </a:lnTo>
                <a:lnTo>
                  <a:pt x="0" y="13716"/>
                </a:lnTo>
                <a:lnTo>
                  <a:pt x="268224" y="13716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23667" y="2218689"/>
            <a:ext cx="4025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45">
                <a:latin typeface="Cambria Math"/>
                <a:cs typeface="Cambria Math"/>
              </a:rPr>
              <a:t>𝜋∗</a:t>
            </a:r>
            <a:r>
              <a:rPr dirty="0" sz="800" spc="-45">
                <a:latin typeface="Cambria Math"/>
                <a:cs typeface="Cambria Math"/>
              </a:rPr>
              <a:t> </a:t>
            </a:r>
            <a:r>
              <a:rPr dirty="0" sz="800" spc="30">
                <a:latin typeface="Cambria Math"/>
                <a:cs typeface="Cambria Math"/>
              </a:rPr>
              <a:t>12</a:t>
            </a:r>
            <a:r>
              <a:rPr dirty="0" baseline="20833" sz="1200" spc="44">
                <a:latin typeface="Cambria Math"/>
                <a:cs typeface="Cambria Math"/>
              </a:rPr>
              <a:t>2</a:t>
            </a:r>
            <a:endParaRPr baseline="20833" sz="12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61767" y="2368549"/>
            <a:ext cx="352425" cy="7620"/>
          </a:xfrm>
          <a:custGeom>
            <a:avLst/>
            <a:gdLst/>
            <a:ahLst/>
            <a:cxnLst/>
            <a:rect l="l" t="t" r="r" b="b"/>
            <a:pathLst>
              <a:path w="352425" h="7619">
                <a:moveTo>
                  <a:pt x="352044" y="0"/>
                </a:moveTo>
                <a:lnTo>
                  <a:pt x="0" y="0"/>
                </a:lnTo>
                <a:lnTo>
                  <a:pt x="0" y="7620"/>
                </a:lnTo>
                <a:lnTo>
                  <a:pt x="352044" y="7620"/>
                </a:lnTo>
                <a:lnTo>
                  <a:pt x="3520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014598" y="2491485"/>
            <a:ext cx="2451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mbria Math"/>
                <a:cs typeface="Cambria Math"/>
              </a:rPr>
              <a:t>476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5914" y="2325369"/>
            <a:ext cx="35477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000125" algn="l"/>
                <a:tab pos="1225550" algn="l"/>
                <a:tab pos="2736215" algn="l"/>
                <a:tab pos="3182620" algn="l"/>
              </a:tabLst>
            </a:pP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1000</a:t>
            </a:r>
            <a:r>
              <a:rPr dirty="0" sz="1600" spc="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u="sng" baseline="19097" sz="2400" spc="-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8194" sz="1200" spc="5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4	</a:t>
            </a:r>
            <a:r>
              <a:rPr dirty="0" sz="1400">
                <a:latin typeface="Cambria Math"/>
                <a:cs typeface="Cambria Math"/>
              </a:rPr>
              <a:t>∗ 1000</a:t>
            </a:r>
            <a:r>
              <a:rPr dirty="0" sz="1400" spc="4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237 </a:t>
            </a:r>
            <a:r>
              <a:rPr dirty="0" sz="1600" spc="-10">
                <a:latin typeface="Calibri"/>
                <a:cs typeface="Calibri"/>
              </a:rPr>
              <a:t>say	</a:t>
            </a:r>
            <a:r>
              <a:rPr dirty="0" sz="1600" spc="-5">
                <a:latin typeface="Calibri"/>
                <a:cs typeface="Calibri"/>
              </a:rPr>
              <a:t>230	</a:t>
            </a:r>
            <a:r>
              <a:rPr dirty="0" sz="1600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627" y="3490086"/>
            <a:ext cx="2435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7.</a:t>
            </a:r>
            <a:r>
              <a:rPr dirty="0" u="heavy" sz="1600" spc="3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Vertical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Distribution</a:t>
            </a:r>
            <a:r>
              <a:rPr dirty="0" u="heavy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Steel: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6627" y="3861942"/>
            <a:ext cx="11150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Area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3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steel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41829" y="3733317"/>
            <a:ext cx="2259330" cy="114109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0.28 %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gross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area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  <a:tabLst>
                <a:tab pos="290830" algn="l"/>
              </a:tabLst>
            </a:pPr>
            <a:r>
              <a:rPr dirty="0" sz="1600" spc="-5">
                <a:latin typeface="Calibri"/>
                <a:cs typeface="Calibri"/>
              </a:rPr>
              <a:t>=	0.28/100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(1000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*170)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476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6627" y="4977510"/>
            <a:ext cx="180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Using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10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8392" y="5489828"/>
            <a:ext cx="8045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Spacing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8357" y="5425820"/>
            <a:ext cx="2514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00">
                <a:latin typeface="Cambria Math"/>
                <a:cs typeface="Cambria Math"/>
              </a:rPr>
              <a:t>𝑎</a:t>
            </a:r>
            <a:r>
              <a:rPr dirty="0" sz="1150" spc="90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0070" y="5648325"/>
            <a:ext cx="2578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Cambria Math"/>
                <a:cs typeface="Cambria Math"/>
              </a:rPr>
              <a:t>𝐴</a:t>
            </a:r>
            <a:r>
              <a:rPr dirty="0" sz="1150" spc="45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42770" y="5641212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70">
                <a:moveTo>
                  <a:pt x="268224" y="0"/>
                </a:moveTo>
                <a:lnTo>
                  <a:pt x="0" y="0"/>
                </a:lnTo>
                <a:lnTo>
                  <a:pt x="0" y="13715"/>
                </a:lnTo>
                <a:lnTo>
                  <a:pt x="268224" y="13715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923667" y="5382894"/>
            <a:ext cx="40259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800" spc="45">
                <a:latin typeface="Cambria Math"/>
                <a:cs typeface="Cambria Math"/>
              </a:rPr>
              <a:t>𝜋∗</a:t>
            </a:r>
            <a:r>
              <a:rPr dirty="0" sz="800" spc="-45">
                <a:latin typeface="Cambria Math"/>
                <a:cs typeface="Cambria Math"/>
              </a:rPr>
              <a:t> </a:t>
            </a:r>
            <a:r>
              <a:rPr dirty="0" sz="800" spc="30">
                <a:latin typeface="Cambria Math"/>
                <a:cs typeface="Cambria Math"/>
              </a:rPr>
              <a:t>10</a:t>
            </a:r>
            <a:r>
              <a:rPr dirty="0" baseline="20833" sz="1200" spc="44">
                <a:latin typeface="Cambria Math"/>
                <a:cs typeface="Cambria Math"/>
              </a:rPr>
              <a:t>2</a:t>
            </a:r>
            <a:endParaRPr baseline="20833" sz="12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61767" y="5532754"/>
            <a:ext cx="352425" cy="7620"/>
          </a:xfrm>
          <a:custGeom>
            <a:avLst/>
            <a:gdLst/>
            <a:ahLst/>
            <a:cxnLst/>
            <a:rect l="l" t="t" r="r" b="b"/>
            <a:pathLst>
              <a:path w="352425" h="7620">
                <a:moveTo>
                  <a:pt x="352044" y="0"/>
                </a:moveTo>
                <a:lnTo>
                  <a:pt x="0" y="0"/>
                </a:lnTo>
                <a:lnTo>
                  <a:pt x="0" y="7620"/>
                </a:lnTo>
                <a:lnTo>
                  <a:pt x="352044" y="7620"/>
                </a:lnTo>
                <a:lnTo>
                  <a:pt x="3520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014598" y="5655945"/>
            <a:ext cx="2451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mbria Math"/>
                <a:cs typeface="Cambria Math"/>
              </a:rPr>
              <a:t>476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18614" y="5489828"/>
            <a:ext cx="34410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987425" algn="l"/>
                <a:tab pos="1212850" algn="l"/>
              </a:tabLst>
            </a:pP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1000</a:t>
            </a:r>
            <a:r>
              <a:rPr dirty="0" sz="1600" spc="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u="sng" baseline="19097" sz="2400" spc="-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8194" sz="1200" spc="5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4	</a:t>
            </a:r>
            <a:r>
              <a:rPr dirty="0" sz="1400">
                <a:latin typeface="Cambria Math"/>
                <a:cs typeface="Cambria Math"/>
              </a:rPr>
              <a:t>∗</a:t>
            </a:r>
            <a:r>
              <a:rPr dirty="0" sz="1400" spc="-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1000</a:t>
            </a:r>
            <a:r>
              <a:rPr dirty="0" sz="1400" spc="3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164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say</a:t>
            </a:r>
            <a:r>
              <a:rPr dirty="0" sz="1600" spc="3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160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6627" y="6652640"/>
            <a:ext cx="6140450" cy="1642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8.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Base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slab Design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(Floor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slab):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Calibri"/>
              <a:cs typeface="Calibri"/>
            </a:endParaRPr>
          </a:p>
          <a:p>
            <a:pPr algn="just" marL="12700" marR="5080" indent="251460">
              <a:lnSpc>
                <a:spcPct val="152900"/>
              </a:lnSpc>
            </a:pPr>
            <a:r>
              <a:rPr dirty="0" sz="1600" spc="-5">
                <a:latin typeface="Calibri"/>
                <a:cs typeface="Calibri"/>
              </a:rPr>
              <a:t>Base slab is continuously supported on ground, therefore provide a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minimum thickness of </a:t>
            </a:r>
            <a:r>
              <a:rPr dirty="0" sz="1600" spc="-10">
                <a:latin typeface="Calibri"/>
                <a:cs typeface="Calibri"/>
              </a:rPr>
              <a:t>150 </a:t>
            </a:r>
            <a:r>
              <a:rPr dirty="0" sz="1600" spc="-5">
                <a:latin typeface="Calibri"/>
                <a:cs typeface="Calibri"/>
              </a:rPr>
              <a:t>mm and reinforcement of </a:t>
            </a:r>
            <a:r>
              <a:rPr dirty="0" sz="1600">
                <a:latin typeface="Calibri"/>
                <a:cs typeface="Calibri"/>
              </a:rPr>
              <a:t>0.3 </a:t>
            </a:r>
            <a:r>
              <a:rPr dirty="0" sz="1600" spc="-5">
                <a:latin typeface="Calibri"/>
                <a:cs typeface="Calibri"/>
              </a:rPr>
              <a:t>% of steel in </a:t>
            </a:r>
            <a:r>
              <a:rPr dirty="0" sz="1600" spc="-10">
                <a:latin typeface="Calibri"/>
                <a:cs typeface="Calibri"/>
              </a:rPr>
              <a:t>the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form of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mesh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@ </a:t>
            </a:r>
            <a:r>
              <a:rPr dirty="0" sz="1600">
                <a:latin typeface="Calibri"/>
                <a:cs typeface="Calibri"/>
              </a:rPr>
              <a:t>top</a:t>
            </a:r>
            <a:r>
              <a:rPr dirty="0" sz="1600" spc="-5">
                <a:latin typeface="Calibri"/>
                <a:cs typeface="Calibri"/>
              </a:rPr>
              <a:t> and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bottom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8392" y="8288273"/>
            <a:ext cx="1382395" cy="107124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00">
                <a:latin typeface="Symbol"/>
                <a:cs typeface="Symbol"/>
              </a:rPr>
              <a:t>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Calibri"/>
                <a:cs typeface="Calibri"/>
              </a:rPr>
              <a:t>Area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of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steel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=</a:t>
            </a:r>
            <a:endParaRPr sz="1500">
              <a:latin typeface="Calibri"/>
              <a:cs typeface="Calibri"/>
            </a:endParaRPr>
          </a:p>
          <a:p>
            <a:pPr marL="1274445">
              <a:lnSpc>
                <a:spcPct val="100000"/>
              </a:lnSpc>
              <a:spcBef>
                <a:spcPts val="950"/>
              </a:spcBef>
            </a:pPr>
            <a:r>
              <a:rPr dirty="0" sz="1500">
                <a:latin typeface="Calibri"/>
                <a:cs typeface="Calibri"/>
              </a:rPr>
              <a:t>=</a:t>
            </a:r>
            <a:endParaRPr sz="1500">
              <a:latin typeface="Calibri"/>
              <a:cs typeface="Calibri"/>
            </a:endParaRPr>
          </a:p>
          <a:p>
            <a:pPr marL="1274445">
              <a:lnSpc>
                <a:spcPct val="100000"/>
              </a:lnSpc>
              <a:spcBef>
                <a:spcPts val="935"/>
              </a:spcBef>
            </a:pPr>
            <a:r>
              <a:rPr dirty="0" sz="1500">
                <a:latin typeface="Calibri"/>
                <a:cs typeface="Calibri"/>
              </a:rPr>
              <a:t>=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46654" y="8288273"/>
            <a:ext cx="1703070" cy="107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52700"/>
              </a:lnSpc>
              <a:spcBef>
                <a:spcPts val="100"/>
              </a:spcBef>
            </a:pPr>
            <a:r>
              <a:rPr dirty="0" sz="1500" spc="-5">
                <a:latin typeface="Calibri"/>
                <a:cs typeface="Calibri"/>
              </a:rPr>
              <a:t>0.3%</a:t>
            </a:r>
            <a:r>
              <a:rPr dirty="0" sz="1500" spc="3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of</a:t>
            </a:r>
            <a:r>
              <a:rPr dirty="0" sz="1500" spc="33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Area 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0.3/100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*(1000*150)</a:t>
            </a:r>
            <a:endParaRPr sz="15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935"/>
              </a:spcBef>
            </a:pPr>
            <a:r>
              <a:rPr dirty="0" sz="1500" spc="-5">
                <a:latin typeface="Calibri"/>
                <a:cs typeface="Calibri"/>
              </a:rPr>
              <a:t>450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mm</a:t>
            </a:r>
            <a:r>
              <a:rPr dirty="0" baseline="32163" sz="1425" spc="-7">
                <a:latin typeface="Calibri"/>
                <a:cs typeface="Calibri"/>
              </a:rPr>
              <a:t>2</a:t>
            </a:r>
            <a:endParaRPr baseline="32163" sz="1425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6627" y="9454082"/>
            <a:ext cx="180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Using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10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bars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03477"/>
            <a:ext cx="5742940" cy="34836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just" marL="240665" marR="5080" indent="-228600">
              <a:lnSpc>
                <a:spcPct val="101600"/>
              </a:lnSpc>
              <a:spcBef>
                <a:spcPts val="40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main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purpose of using </a:t>
            </a:r>
            <a:r>
              <a:rPr dirty="0" sz="2800" spc="-20" b="1">
                <a:solidFill>
                  <a:srgbClr val="C00000"/>
                </a:solidFill>
                <a:latin typeface="Calibri"/>
                <a:cs typeface="Calibri"/>
              </a:rPr>
              <a:t>combined </a:t>
            </a:r>
            <a:r>
              <a:rPr dirty="0" sz="28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Calibri"/>
                <a:cs typeface="Calibri"/>
              </a:rPr>
              <a:t>footing</a:t>
            </a:r>
            <a:r>
              <a:rPr dirty="0" sz="28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800" spc="-20">
                <a:solidFill>
                  <a:srgbClr val="C00000"/>
                </a:solidFill>
                <a:latin typeface="Calibri"/>
                <a:cs typeface="Calibri"/>
              </a:rPr>
              <a:t> distribute</a:t>
            </a:r>
            <a:r>
              <a:rPr dirty="0" sz="2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Calibri"/>
                <a:cs typeface="Calibri"/>
              </a:rPr>
              <a:t>uniform </a:t>
            </a:r>
            <a:r>
              <a:rPr dirty="0" sz="2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C00000"/>
                </a:solidFill>
                <a:latin typeface="Calibri"/>
                <a:cs typeface="Calibri"/>
              </a:rPr>
              <a:t>pressure</a:t>
            </a:r>
            <a:r>
              <a:rPr dirty="0" sz="2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under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Calibri"/>
                <a:cs typeface="Calibri"/>
              </a:rPr>
              <a:t>footing</a:t>
            </a:r>
            <a:r>
              <a:rPr dirty="0" sz="2800" spc="-2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2750">
              <a:latin typeface="Calibri"/>
              <a:cs typeface="Calibri"/>
            </a:endParaRPr>
          </a:p>
          <a:p>
            <a:pPr marL="240665" marR="5080" indent="-228600">
              <a:lnSpc>
                <a:spcPct val="101699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  <a:tab pos="1924050" algn="l"/>
                <a:tab pos="4370705" algn="l"/>
                <a:tab pos="5175250" algn="l"/>
              </a:tabLst>
            </a:pPr>
            <a:r>
              <a:rPr dirty="0" sz="2800" spc="-12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 achieve	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this ,</a:t>
            </a:r>
            <a:r>
              <a:rPr dirty="0" sz="2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dirty="0" sz="2800" spc="-15">
                <a:solidFill>
                  <a:srgbClr val="C00000"/>
                </a:solidFill>
                <a:latin typeface="Calibri"/>
                <a:cs typeface="Calibri"/>
              </a:rPr>
              <a:t>center	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Calibri"/>
                <a:cs typeface="Calibri"/>
              </a:rPr>
              <a:t>gravity </a:t>
            </a:r>
            <a:r>
              <a:rPr dirty="0" sz="2800" spc="-6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8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Calibri"/>
                <a:cs typeface="Calibri"/>
              </a:rPr>
              <a:t>footing</a:t>
            </a:r>
            <a:r>
              <a:rPr dirty="0" sz="2800" spc="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Calibri"/>
                <a:cs typeface="Calibri"/>
              </a:rPr>
              <a:t>area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should	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coincide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ce</a:t>
            </a:r>
            <a:r>
              <a:rPr dirty="0" sz="2800" spc="-45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dirty="0" sz="2800" spc="-55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2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dirty="0" sz="2800" spc="-7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2800" spc="-65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2800" spc="-25">
                <a:solidFill>
                  <a:srgbClr val="C00000"/>
                </a:solidFill>
                <a:latin typeface="Calibri"/>
                <a:cs typeface="Calibri"/>
              </a:rPr>
              <a:t>vi</a:t>
            </a:r>
            <a:r>
              <a:rPr dirty="0" sz="2800" spc="-2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dirty="0" sz="2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800" spc="-2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dirty="0" sz="2800" spc="-4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o 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columns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loads.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719" y="4737100"/>
            <a:ext cx="6248400" cy="4343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8495" y="1360550"/>
            <a:ext cx="2943225" cy="413384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425"/>
              </a:spcBef>
            </a:pPr>
            <a:r>
              <a:rPr dirty="0" sz="1500">
                <a:latin typeface="Symbol"/>
                <a:cs typeface="Symbol"/>
              </a:rPr>
              <a:t>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Provide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#10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@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170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c/c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8392" y="836167"/>
            <a:ext cx="8045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Spacing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8357" y="772160"/>
            <a:ext cx="2514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00">
                <a:latin typeface="Cambria Math"/>
                <a:cs typeface="Cambria Math"/>
              </a:rPr>
              <a:t>𝑎</a:t>
            </a:r>
            <a:r>
              <a:rPr dirty="0" sz="1150" spc="90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0070" y="994917"/>
            <a:ext cx="2578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Cambria Math"/>
                <a:cs typeface="Cambria Math"/>
              </a:rPr>
              <a:t>𝐴</a:t>
            </a:r>
            <a:r>
              <a:rPr dirty="0" sz="1150" spc="45">
                <a:latin typeface="Cambria Math"/>
                <a:cs typeface="Cambria Math"/>
              </a:rPr>
              <a:t>𝑠</a:t>
            </a:r>
            <a:r>
              <a:rPr dirty="0" sz="1150" spc="135">
                <a:latin typeface="Cambria Math"/>
                <a:cs typeface="Cambria Math"/>
              </a:rPr>
              <a:t>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2770" y="987551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69">
                <a:moveTo>
                  <a:pt x="268224" y="0"/>
                </a:moveTo>
                <a:lnTo>
                  <a:pt x="0" y="0"/>
                </a:lnTo>
                <a:lnTo>
                  <a:pt x="0" y="13716"/>
                </a:lnTo>
                <a:lnTo>
                  <a:pt x="268224" y="13716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23667" y="729487"/>
            <a:ext cx="4025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45">
                <a:latin typeface="Cambria Math"/>
                <a:cs typeface="Cambria Math"/>
              </a:rPr>
              <a:t>𝜋∗</a:t>
            </a:r>
            <a:r>
              <a:rPr dirty="0" sz="800" spc="-45">
                <a:latin typeface="Cambria Math"/>
                <a:cs typeface="Cambria Math"/>
              </a:rPr>
              <a:t> </a:t>
            </a:r>
            <a:r>
              <a:rPr dirty="0" sz="800" spc="30">
                <a:latin typeface="Cambria Math"/>
                <a:cs typeface="Cambria Math"/>
              </a:rPr>
              <a:t>10</a:t>
            </a:r>
            <a:r>
              <a:rPr dirty="0" baseline="20833" sz="1200" spc="44">
                <a:latin typeface="Cambria Math"/>
                <a:cs typeface="Cambria Math"/>
              </a:rPr>
              <a:t>2</a:t>
            </a:r>
            <a:endParaRPr baseline="20833" sz="12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61767" y="879347"/>
            <a:ext cx="352425" cy="7620"/>
          </a:xfrm>
          <a:custGeom>
            <a:avLst/>
            <a:gdLst/>
            <a:ahLst/>
            <a:cxnLst/>
            <a:rect l="l" t="t" r="r" b="b"/>
            <a:pathLst>
              <a:path w="352425" h="7619">
                <a:moveTo>
                  <a:pt x="352044" y="0"/>
                </a:moveTo>
                <a:lnTo>
                  <a:pt x="0" y="0"/>
                </a:lnTo>
                <a:lnTo>
                  <a:pt x="0" y="7620"/>
                </a:lnTo>
                <a:lnTo>
                  <a:pt x="352044" y="7620"/>
                </a:lnTo>
                <a:lnTo>
                  <a:pt x="3520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14598" y="1002537"/>
            <a:ext cx="2451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mbria Math"/>
                <a:cs typeface="Cambria Math"/>
              </a:rPr>
              <a:t>450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8614" y="836167"/>
            <a:ext cx="37445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987425" algn="l"/>
                <a:tab pos="1212850" algn="l"/>
              </a:tabLst>
            </a:pP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1000</a:t>
            </a:r>
            <a:r>
              <a:rPr dirty="0" sz="1600" spc="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u="sng" baseline="19097" sz="2400" spc="-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8194" sz="1200" spc="5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4	</a:t>
            </a:r>
            <a:r>
              <a:rPr dirty="0" sz="1400">
                <a:latin typeface="Cambria Math"/>
                <a:cs typeface="Cambria Math"/>
              </a:rPr>
              <a:t>∗</a:t>
            </a:r>
            <a:r>
              <a:rPr dirty="0" sz="1400" spc="-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1000</a:t>
            </a:r>
            <a:r>
              <a:rPr dirty="0" sz="1400" spc="3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174.53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say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170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300" y="2307757"/>
            <a:ext cx="5398770" cy="671298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612" y="1797742"/>
            <a:ext cx="6102702" cy="66343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889762"/>
            <a:ext cx="6223635" cy="3496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45745">
              <a:lnSpc>
                <a:spcPct val="100000"/>
              </a:lnSpc>
              <a:spcBef>
                <a:spcPts val="95"/>
              </a:spcBef>
            </a:pPr>
            <a:r>
              <a:rPr dirty="0" u="heavy" sz="22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2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2200" spc="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Circular</a:t>
            </a:r>
            <a:r>
              <a:rPr dirty="0" u="heavy" sz="2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Water</a:t>
            </a:r>
            <a:r>
              <a:rPr dirty="0" u="heavy" sz="2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Tank</a:t>
            </a:r>
            <a:r>
              <a:rPr dirty="0" u="heavy" sz="2200" spc="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with</a:t>
            </a: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RIGID</a:t>
            </a:r>
            <a:r>
              <a:rPr dirty="0" u="heavy" sz="22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BASE</a:t>
            </a:r>
            <a:endParaRPr sz="2200">
              <a:latin typeface="Calibri"/>
              <a:cs typeface="Calibri"/>
            </a:endParaRPr>
          </a:p>
          <a:p>
            <a:pPr algn="ctr" marL="245745">
              <a:lnSpc>
                <a:spcPct val="100000"/>
              </a:lnSpc>
              <a:spcBef>
                <a:spcPts val="50"/>
              </a:spcBef>
            </a:pP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(Fixed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r>
              <a:rPr dirty="0" sz="22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rigid</a:t>
            </a:r>
            <a:r>
              <a:rPr dirty="0" sz="22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D75B6"/>
                </a:solidFill>
                <a:latin typeface="Calibri"/>
                <a:cs typeface="Calibri"/>
              </a:rPr>
              <a:t>base</a:t>
            </a:r>
            <a:r>
              <a:rPr dirty="0" sz="22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r>
              <a:rPr dirty="0" sz="220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restrained at</a:t>
            </a:r>
            <a:r>
              <a:rPr dirty="0" sz="2200" spc="1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dirty="0" sz="2200" spc="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2D75B6"/>
                </a:solidFill>
                <a:latin typeface="Calibri"/>
                <a:cs typeface="Calibri"/>
              </a:rPr>
              <a:t>base)</a:t>
            </a:r>
            <a:endParaRPr sz="2200">
              <a:latin typeface="Calibri"/>
              <a:cs typeface="Calibri"/>
            </a:endParaRPr>
          </a:p>
          <a:p>
            <a:pPr algn="just" marL="264160" marR="5080" indent="-252095">
              <a:lnSpc>
                <a:spcPct val="101699"/>
              </a:lnSpc>
              <a:spcBef>
                <a:spcPts val="25"/>
              </a:spcBef>
              <a:buAutoNum type="arabicPeriod"/>
              <a:tabLst>
                <a:tab pos="264795" algn="l"/>
              </a:tabLst>
            </a:pPr>
            <a:r>
              <a:rPr dirty="0" sz="1800" spc="-5">
                <a:latin typeface="Calibri"/>
                <a:cs typeface="Calibri"/>
              </a:rPr>
              <a:t>Design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circular </a:t>
            </a:r>
            <a:r>
              <a:rPr dirty="0" sz="1800">
                <a:latin typeface="Calibri"/>
                <a:cs typeface="Calibri"/>
              </a:rPr>
              <a:t>water tank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5">
                <a:latin typeface="Calibri"/>
                <a:cs typeface="Calibri"/>
              </a:rPr>
              <a:t>an </a:t>
            </a:r>
            <a:r>
              <a:rPr dirty="0" sz="1800" spc="-5">
                <a:latin typeface="Calibri"/>
                <a:cs typeface="Calibri"/>
              </a:rPr>
              <a:t>internal dia </a:t>
            </a:r>
            <a:r>
              <a:rPr dirty="0" sz="1800">
                <a:latin typeface="Calibri"/>
                <a:cs typeface="Calibri"/>
              </a:rPr>
              <a:t>10 m and </a:t>
            </a:r>
            <a:r>
              <a:rPr dirty="0" sz="1800" spc="-5">
                <a:latin typeface="Calibri"/>
                <a:cs typeface="Calibri"/>
              </a:rPr>
              <a:t>height </a:t>
            </a:r>
            <a:r>
              <a:rPr dirty="0" sz="1800">
                <a:latin typeface="Calibri"/>
                <a:cs typeface="Calibri"/>
              </a:rPr>
              <a:t> 4m, the walls are </a:t>
            </a:r>
            <a:r>
              <a:rPr dirty="0" sz="1800" spc="-5">
                <a:latin typeface="Calibri"/>
                <a:cs typeface="Calibri"/>
              </a:rPr>
              <a:t>restrained </a:t>
            </a:r>
            <a:r>
              <a:rPr dirty="0" sz="1800">
                <a:latin typeface="Calibri"/>
                <a:cs typeface="Calibri"/>
              </a:rPr>
              <a:t>at the </a:t>
            </a:r>
            <a:r>
              <a:rPr dirty="0" sz="1800" spc="-5">
                <a:latin typeface="Calibri"/>
                <a:cs typeface="Calibri"/>
              </a:rPr>
              <a:t>base. </a:t>
            </a:r>
            <a:r>
              <a:rPr dirty="0" sz="1800">
                <a:latin typeface="Calibri"/>
                <a:cs typeface="Calibri"/>
              </a:rPr>
              <a:t>Use IS </a:t>
            </a:r>
            <a:r>
              <a:rPr dirty="0" sz="1800" spc="-5">
                <a:latin typeface="Calibri"/>
                <a:cs typeface="Calibri"/>
              </a:rPr>
              <a:t>code </a:t>
            </a:r>
            <a:r>
              <a:rPr dirty="0" sz="1800">
                <a:latin typeface="Calibri"/>
                <a:cs typeface="Calibri"/>
              </a:rPr>
              <a:t>method.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Design </a:t>
            </a:r>
            <a:r>
              <a:rPr dirty="0" sz="1800">
                <a:latin typeface="Calibri"/>
                <a:cs typeface="Calibri"/>
              </a:rPr>
              <a:t>the tank </a:t>
            </a:r>
            <a:r>
              <a:rPr dirty="0" sz="1800" spc="-5">
                <a:latin typeface="Calibri"/>
                <a:cs typeface="Calibri"/>
              </a:rPr>
              <a:t>for </a:t>
            </a:r>
            <a:r>
              <a:rPr dirty="0" sz="1800">
                <a:latin typeface="Calibri"/>
                <a:cs typeface="Calibri"/>
              </a:rPr>
              <a:t>M25 and </a:t>
            </a:r>
            <a:r>
              <a:rPr dirty="0" sz="1800" spc="-5">
                <a:latin typeface="Calibri"/>
                <a:cs typeface="Calibri"/>
              </a:rPr>
              <a:t>Fe415. Draw sketches showing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reinforcements</a:t>
            </a:r>
            <a:endParaRPr sz="1800">
              <a:latin typeface="Calibri"/>
              <a:cs typeface="Calibri"/>
            </a:endParaRPr>
          </a:p>
          <a:p>
            <a:pPr lvl="1" marL="995680" indent="-366395">
              <a:lnSpc>
                <a:spcPct val="100000"/>
              </a:lnSpc>
              <a:spcBef>
                <a:spcPts val="35"/>
              </a:spcBef>
              <a:buAutoNum type="alphaLcPeriod"/>
              <a:tabLst>
                <a:tab pos="995680" algn="l"/>
                <a:tab pos="996315" algn="l"/>
              </a:tabLst>
            </a:pPr>
            <a:r>
              <a:rPr dirty="0" sz="1800" spc="-5">
                <a:latin typeface="Calibri"/>
                <a:cs typeface="Calibri"/>
              </a:rPr>
              <a:t>Cross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section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water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tank.</a:t>
            </a:r>
            <a:endParaRPr sz="1800">
              <a:latin typeface="Calibri"/>
              <a:cs typeface="Calibri"/>
            </a:endParaRPr>
          </a:p>
          <a:p>
            <a:pPr lvl="1" marL="995680" indent="-366395">
              <a:lnSpc>
                <a:spcPct val="100000"/>
              </a:lnSpc>
              <a:spcBef>
                <a:spcPts val="40"/>
              </a:spcBef>
              <a:buAutoNum type="alphaLcPeriod"/>
              <a:tabLst>
                <a:tab pos="995680" algn="l"/>
                <a:tab pos="996315" algn="l"/>
              </a:tabLst>
            </a:pPr>
            <a:r>
              <a:rPr dirty="0" sz="1800" spc="-5">
                <a:latin typeface="Calibri"/>
                <a:cs typeface="Calibri"/>
              </a:rPr>
              <a:t>Draw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half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plan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through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wall.</a:t>
            </a:r>
            <a:endParaRPr sz="1800">
              <a:latin typeface="Calibri"/>
              <a:cs typeface="Calibri"/>
            </a:endParaRPr>
          </a:p>
          <a:p>
            <a:pPr lvl="1" marL="995680" indent="-366395">
              <a:lnSpc>
                <a:spcPct val="100000"/>
              </a:lnSpc>
              <a:spcBef>
                <a:spcPts val="35"/>
              </a:spcBef>
              <a:buAutoNum type="alphaLcPeriod"/>
              <a:tabLst>
                <a:tab pos="995680" algn="l"/>
                <a:tab pos="996315" algn="l"/>
              </a:tabLst>
            </a:pPr>
            <a:r>
              <a:rPr dirty="0" sz="1800" spc="-5">
                <a:latin typeface="Calibri"/>
                <a:cs typeface="Calibri"/>
              </a:rPr>
              <a:t>Draw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half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through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base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slab.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Given</a:t>
            </a:r>
            <a:r>
              <a:rPr dirty="0" u="heavy" sz="1800" spc="-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Data: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800" spc="-5">
                <a:latin typeface="Calibri"/>
                <a:cs typeface="Calibri"/>
              </a:rPr>
              <a:t>Diameter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10m,</a:t>
            </a:r>
            <a:r>
              <a:rPr dirty="0" sz="1800" spc="-5">
                <a:latin typeface="Calibri"/>
                <a:cs typeface="Calibri"/>
              </a:rPr>
              <a:t> height</a:t>
            </a:r>
            <a:r>
              <a:rPr dirty="0" sz="1800">
                <a:latin typeface="Calibri"/>
                <a:cs typeface="Calibri"/>
              </a:rPr>
              <a:t> 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4m, </a:t>
            </a:r>
            <a:r>
              <a:rPr dirty="0" sz="1800" spc="-5">
                <a:latin typeface="Calibri"/>
                <a:cs typeface="Calibri"/>
              </a:rPr>
              <a:t>Assume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free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board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 0.2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840" y="6596253"/>
            <a:ext cx="4630420" cy="639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1.</a:t>
            </a:r>
            <a:r>
              <a:rPr dirty="0" u="heavy" sz="1800" spc="-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Constants:</a:t>
            </a:r>
            <a:endParaRPr sz="180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30"/>
              </a:spcBef>
              <a:tabLst>
                <a:tab pos="1284605" algn="l"/>
                <a:tab pos="2345690" algn="l"/>
              </a:tabLst>
            </a:pPr>
            <a:r>
              <a:rPr dirty="0" sz="1800" spc="-5">
                <a:latin typeface="Calibri"/>
                <a:cs typeface="Calibri"/>
              </a:rPr>
              <a:t>For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M25,	</a:t>
            </a:r>
            <a:r>
              <a:rPr dirty="0" sz="2200" spc="-5">
                <a:latin typeface="Calibri"/>
                <a:cs typeface="Calibri"/>
              </a:rPr>
              <a:t>σ</a:t>
            </a:r>
            <a:r>
              <a:rPr dirty="0" baseline="-7662" sz="2175" spc="-7">
                <a:latin typeface="Calibri"/>
                <a:cs typeface="Calibri"/>
              </a:rPr>
              <a:t>cbc</a:t>
            </a:r>
            <a:r>
              <a:rPr dirty="0" baseline="-7662" sz="2175" spc="262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=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8.5	</a:t>
            </a:r>
            <a:r>
              <a:rPr dirty="0" sz="1600" spc="-5">
                <a:latin typeface="Calibri"/>
                <a:cs typeface="Calibri"/>
              </a:rPr>
              <a:t>N/mm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r>
              <a:rPr dirty="0" baseline="26455" sz="1575" spc="179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σ</a:t>
            </a:r>
            <a:r>
              <a:rPr dirty="0" baseline="-7662" sz="2175">
                <a:latin typeface="Calibri"/>
                <a:cs typeface="Calibri"/>
              </a:rPr>
              <a:t>ct</a:t>
            </a:r>
            <a:r>
              <a:rPr dirty="0" baseline="-7662" sz="2175" spc="-7">
                <a:latin typeface="Calibri"/>
                <a:cs typeface="Calibri"/>
              </a:rPr>
              <a:t> </a:t>
            </a:r>
            <a:r>
              <a:rPr dirty="0" baseline="-7662" sz="2175">
                <a:latin typeface="Calibri"/>
                <a:cs typeface="Calibri"/>
              </a:rPr>
              <a:t>=</a:t>
            </a:r>
            <a:r>
              <a:rPr dirty="0" baseline="-7662" sz="2175" spc="-22">
                <a:latin typeface="Calibri"/>
                <a:cs typeface="Calibri"/>
              </a:rPr>
              <a:t> </a:t>
            </a:r>
            <a:r>
              <a:rPr dirty="0" baseline="-7662" sz="2175">
                <a:latin typeface="Calibri"/>
                <a:cs typeface="Calibri"/>
              </a:rPr>
              <a:t>1.31</a:t>
            </a:r>
            <a:r>
              <a:rPr dirty="0" baseline="-7662" sz="2175" spc="54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N/mm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343393"/>
            <a:ext cx="94106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For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415,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1161" y="7293102"/>
            <a:ext cx="145732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5050" sz="3300" spc="-7">
                <a:latin typeface="Calibri"/>
                <a:cs typeface="Calibri"/>
              </a:rPr>
              <a:t>σ</a:t>
            </a:r>
            <a:r>
              <a:rPr dirty="0" sz="1450" spc="-5">
                <a:latin typeface="Calibri"/>
                <a:cs typeface="Calibri"/>
              </a:rPr>
              <a:t>st</a:t>
            </a:r>
            <a:r>
              <a:rPr dirty="0" sz="1450" spc="-2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=</a:t>
            </a:r>
            <a:r>
              <a:rPr dirty="0" sz="1450" spc="-15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150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baseline="6944" sz="2400" spc="-7">
                <a:latin typeface="Calibri"/>
                <a:cs typeface="Calibri"/>
              </a:rPr>
              <a:t>N/mm</a:t>
            </a:r>
            <a:r>
              <a:rPr dirty="0" baseline="37037" sz="1575" spc="-7">
                <a:latin typeface="Calibri"/>
                <a:cs typeface="Calibri"/>
              </a:rPr>
              <a:t>2</a:t>
            </a:r>
            <a:endParaRPr baseline="37037" sz="157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7713" y="7710678"/>
            <a:ext cx="3803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2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6089" y="7899654"/>
            <a:ext cx="464184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2077" sz="1725" spc="97">
                <a:latin typeface="Cambria Math"/>
                <a:cs typeface="Cambria Math"/>
              </a:rPr>
              <a:t>3𝜎</a:t>
            </a:r>
            <a:r>
              <a:rPr dirty="0" sz="950" spc="65">
                <a:latin typeface="Cambria Math"/>
                <a:cs typeface="Cambria Math"/>
              </a:rPr>
              <a:t>𝑐𝑏𝑐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1594" y="7646669"/>
            <a:ext cx="8915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300" algn="l"/>
              </a:tabLst>
            </a:pPr>
            <a:r>
              <a:rPr dirty="0" sz="1150" spc="25">
                <a:latin typeface="Cambria Math"/>
                <a:cs typeface="Cambria Math"/>
              </a:rPr>
              <a:t>2</a:t>
            </a:r>
            <a:r>
              <a:rPr dirty="0" sz="1150" spc="15">
                <a:latin typeface="Cambria Math"/>
                <a:cs typeface="Cambria Math"/>
              </a:rPr>
              <a:t>8</a:t>
            </a:r>
            <a:r>
              <a:rPr dirty="0" sz="1150" spc="25">
                <a:latin typeface="Cambria Math"/>
                <a:cs typeface="Cambria Math"/>
              </a:rPr>
              <a:t>0</a:t>
            </a:r>
            <a:r>
              <a:rPr dirty="0" sz="1150">
                <a:latin typeface="Cambria Math"/>
                <a:cs typeface="Cambria Math"/>
              </a:rPr>
              <a:t>	</a:t>
            </a:r>
            <a:r>
              <a:rPr dirty="0" sz="1150" spc="30">
                <a:latin typeface="Cambria Math"/>
                <a:cs typeface="Cambria Math"/>
              </a:rPr>
              <a:t>280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74189" y="7862061"/>
            <a:ext cx="393700" cy="13970"/>
          </a:xfrm>
          <a:custGeom>
            <a:avLst/>
            <a:gdLst/>
            <a:ahLst/>
            <a:cxnLst/>
            <a:rect l="l" t="t" r="r" b="b"/>
            <a:pathLst>
              <a:path w="393700" h="13970">
                <a:moveTo>
                  <a:pt x="393192" y="0"/>
                </a:moveTo>
                <a:lnTo>
                  <a:pt x="0" y="0"/>
                </a:lnTo>
                <a:lnTo>
                  <a:pt x="0" y="13716"/>
                </a:lnTo>
                <a:lnTo>
                  <a:pt x="393192" y="13716"/>
                </a:lnTo>
                <a:lnTo>
                  <a:pt x="3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90901" y="7869173"/>
            <a:ext cx="3822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3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30">
                <a:latin typeface="Cambria Math"/>
                <a:cs typeface="Cambria Math"/>
              </a:rPr>
              <a:t>8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25">
                <a:latin typeface="Cambria Math"/>
                <a:cs typeface="Cambria Math"/>
              </a:rPr>
              <a:t>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3601" y="7862061"/>
            <a:ext cx="354330" cy="13970"/>
          </a:xfrm>
          <a:custGeom>
            <a:avLst/>
            <a:gdLst/>
            <a:ahLst/>
            <a:cxnLst/>
            <a:rect l="l" t="t" r="r" b="b"/>
            <a:pathLst>
              <a:path w="354330" h="13970">
                <a:moveTo>
                  <a:pt x="353872" y="0"/>
                </a:moveTo>
                <a:lnTo>
                  <a:pt x="0" y="0"/>
                </a:lnTo>
                <a:lnTo>
                  <a:pt x="0" y="13716"/>
                </a:lnTo>
                <a:lnTo>
                  <a:pt x="353872" y="13716"/>
                </a:lnTo>
                <a:lnTo>
                  <a:pt x="353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244598" y="7710678"/>
            <a:ext cx="1078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8165" algn="l"/>
              </a:tabLst>
            </a:pPr>
            <a:r>
              <a:rPr dirty="0" sz="1600" spc="-5">
                <a:latin typeface="Calibri"/>
                <a:cs typeface="Calibri"/>
              </a:rPr>
              <a:t>=	=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10.9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7713" y="8126730"/>
            <a:ext cx="2641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k</a:t>
            </a:r>
            <a:r>
              <a:rPr dirty="0" sz="1600" spc="-8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5985" y="7985302"/>
            <a:ext cx="902969" cy="53149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10"/>
              </a:spcBef>
              <a:tabLst>
                <a:tab pos="210185" algn="l"/>
                <a:tab pos="864235" algn="l"/>
              </a:tabLst>
            </a:pPr>
            <a:r>
              <a:rPr dirty="0" u="heavy" sz="1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1150" spc="1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𝑚</a:t>
            </a:r>
            <a:r>
              <a:rPr dirty="0" u="heavy" sz="1150" spc="-6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heavy" sz="1150" spc="7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𝜎</a:t>
            </a:r>
            <a:r>
              <a:rPr dirty="0" u="heavy" baseline="-14619" sz="1425" spc="11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𝑐𝑏𝑐	</a:t>
            </a:r>
            <a:endParaRPr baseline="-14619" sz="1425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610"/>
              </a:spcBef>
            </a:pPr>
            <a:r>
              <a:rPr dirty="0" baseline="12077" sz="1725" spc="165">
                <a:latin typeface="Cambria Math"/>
                <a:cs typeface="Cambria Math"/>
              </a:rPr>
              <a:t>𝑚</a:t>
            </a:r>
            <a:r>
              <a:rPr dirty="0" baseline="12077" sz="1725" spc="-44">
                <a:latin typeface="Cambria Math"/>
                <a:cs typeface="Cambria Math"/>
              </a:rPr>
              <a:t> </a:t>
            </a:r>
            <a:r>
              <a:rPr dirty="0" baseline="12077" sz="1725" spc="97">
                <a:latin typeface="Cambria Math"/>
                <a:cs typeface="Cambria Math"/>
              </a:rPr>
              <a:t>𝜎</a:t>
            </a:r>
            <a:r>
              <a:rPr dirty="0" sz="950" spc="65">
                <a:latin typeface="Cambria Math"/>
                <a:cs typeface="Cambria Math"/>
              </a:rPr>
              <a:t>𝑐𝑏𝑐</a:t>
            </a:r>
            <a:r>
              <a:rPr dirty="0" baseline="12077" sz="1725" spc="97">
                <a:latin typeface="Cambria Math"/>
                <a:cs typeface="Cambria Math"/>
              </a:rPr>
              <a:t>+</a:t>
            </a:r>
            <a:r>
              <a:rPr dirty="0" baseline="12077" sz="1725" spc="-52">
                <a:latin typeface="Cambria Math"/>
                <a:cs typeface="Cambria Math"/>
              </a:rPr>
              <a:t> </a:t>
            </a:r>
            <a:r>
              <a:rPr dirty="0" baseline="12077" sz="1725" spc="44">
                <a:latin typeface="Cambria Math"/>
                <a:cs typeface="Cambria Math"/>
              </a:rPr>
              <a:t>𝜎</a:t>
            </a:r>
            <a:r>
              <a:rPr dirty="0" sz="950" spc="30">
                <a:latin typeface="Cambria Math"/>
                <a:cs typeface="Cambria Math"/>
              </a:rPr>
              <a:t>𝑠𝑡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54935" y="8126730"/>
            <a:ext cx="1263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02991" y="8062721"/>
            <a:ext cx="69405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0">
                <a:latin typeface="Cambria Math"/>
                <a:cs typeface="Cambria Math"/>
              </a:rPr>
              <a:t>10.98∗</a:t>
            </a:r>
            <a:r>
              <a:rPr dirty="0" sz="1150" spc="-55">
                <a:latin typeface="Cambria Math"/>
                <a:cs typeface="Cambria Math"/>
              </a:rPr>
              <a:t> </a:t>
            </a:r>
            <a:r>
              <a:rPr dirty="0" sz="1150" spc="20">
                <a:latin typeface="Cambria Math"/>
                <a:cs typeface="Cambria Math"/>
              </a:rPr>
              <a:t>8.5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1154" y="8285226"/>
            <a:ext cx="11176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5">
                <a:latin typeface="Cambria Math"/>
                <a:cs typeface="Cambria Math"/>
              </a:rPr>
              <a:t>10.98∗8.5</a:t>
            </a:r>
            <a:r>
              <a:rPr dirty="0" sz="1150" spc="200">
                <a:latin typeface="Cambria Math"/>
                <a:cs typeface="Cambria Math"/>
              </a:rPr>
              <a:t> </a:t>
            </a:r>
            <a:r>
              <a:rPr dirty="0" sz="1150" spc="-25">
                <a:latin typeface="Cambria Math"/>
                <a:cs typeface="Cambria Math"/>
              </a:rPr>
              <a:t>+ </a:t>
            </a:r>
            <a:r>
              <a:rPr dirty="0" sz="1150" spc="25">
                <a:latin typeface="Cambria Math"/>
                <a:cs typeface="Cambria Math"/>
              </a:rPr>
              <a:t>150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3854" y="8278114"/>
            <a:ext cx="1089660" cy="13970"/>
          </a:xfrm>
          <a:custGeom>
            <a:avLst/>
            <a:gdLst/>
            <a:ahLst/>
            <a:cxnLst/>
            <a:rect l="l" t="t" r="r" b="b"/>
            <a:pathLst>
              <a:path w="1089660" h="13970">
                <a:moveTo>
                  <a:pt x="1089659" y="0"/>
                </a:moveTo>
                <a:lnTo>
                  <a:pt x="0" y="0"/>
                </a:lnTo>
                <a:lnTo>
                  <a:pt x="0" y="13716"/>
                </a:lnTo>
                <a:lnTo>
                  <a:pt x="1089659" y="13716"/>
                </a:lnTo>
                <a:lnTo>
                  <a:pt x="1089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072509" y="8126730"/>
            <a:ext cx="8185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1630" algn="l"/>
              </a:tabLst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5">
                <a:latin typeface="Calibri"/>
                <a:cs typeface="Calibri"/>
              </a:rPr>
              <a:t>	</a:t>
            </a:r>
            <a:r>
              <a:rPr dirty="0" sz="1600" spc="-1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10">
                <a:latin typeface="Calibri"/>
                <a:cs typeface="Calibri"/>
              </a:rPr>
              <a:t>3</a:t>
            </a:r>
            <a:r>
              <a:rPr dirty="0" sz="1600">
                <a:latin typeface="Calibri"/>
                <a:cs typeface="Calibri"/>
              </a:rPr>
              <a:t>8</a:t>
            </a:r>
            <a:r>
              <a:rPr dirty="0" sz="1600" spc="-5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7713" y="8538209"/>
            <a:ext cx="5695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4805" algn="l"/>
              </a:tabLst>
            </a:pPr>
            <a:r>
              <a:rPr dirty="0" sz="1600" spc="-5">
                <a:latin typeface="Calibri"/>
                <a:cs typeface="Calibri"/>
              </a:rPr>
              <a:t>j =	1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04745" y="8474202"/>
            <a:ext cx="3949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0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15">
                <a:latin typeface="Cambria Math"/>
                <a:cs typeface="Cambria Math"/>
              </a:rPr>
              <a:t>3</a:t>
            </a:r>
            <a:r>
              <a:rPr dirty="0" sz="1150" spc="25">
                <a:latin typeface="Cambria Math"/>
                <a:cs typeface="Cambria Math"/>
              </a:rPr>
              <a:t>83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46477" y="8696655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3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17445" y="8689593"/>
            <a:ext cx="367665" cy="13970"/>
          </a:xfrm>
          <a:custGeom>
            <a:avLst/>
            <a:gdLst/>
            <a:ahLst/>
            <a:cxnLst/>
            <a:rect l="l" t="t" r="r" b="b"/>
            <a:pathLst>
              <a:path w="367664" h="13970">
                <a:moveTo>
                  <a:pt x="367283" y="0"/>
                </a:moveTo>
                <a:lnTo>
                  <a:pt x="0" y="0"/>
                </a:lnTo>
                <a:lnTo>
                  <a:pt x="0" y="13715"/>
                </a:lnTo>
                <a:lnTo>
                  <a:pt x="367283" y="13715"/>
                </a:lnTo>
                <a:lnTo>
                  <a:pt x="3672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363470" y="8538209"/>
            <a:ext cx="6356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0.872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028" y="4561966"/>
            <a:ext cx="5800495" cy="195897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751066" y="9275774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713" y="944626"/>
            <a:ext cx="3092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Q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897" y="880617"/>
            <a:ext cx="11042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5">
                <a:latin typeface="Cambria Math"/>
                <a:cs typeface="Cambria Math"/>
              </a:rPr>
              <a:t>8.5∗0.383∗0.872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2198" y="1103122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9597" y="1096010"/>
            <a:ext cx="1076325" cy="13970"/>
          </a:xfrm>
          <a:custGeom>
            <a:avLst/>
            <a:gdLst/>
            <a:ahLst/>
            <a:cxnLst/>
            <a:rect l="l" t="t" r="r" b="b"/>
            <a:pathLst>
              <a:path w="1076325" h="13969">
                <a:moveTo>
                  <a:pt x="1076248" y="0"/>
                </a:moveTo>
                <a:lnTo>
                  <a:pt x="0" y="0"/>
                </a:lnTo>
                <a:lnTo>
                  <a:pt x="0" y="13716"/>
                </a:lnTo>
                <a:lnTo>
                  <a:pt x="1076248" y="13716"/>
                </a:lnTo>
                <a:lnTo>
                  <a:pt x="1076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18942" y="944626"/>
            <a:ext cx="5340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1.42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1503325"/>
            <a:ext cx="5103495" cy="262890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77825" indent="-365760">
              <a:lnSpc>
                <a:spcPct val="100000"/>
              </a:lnSpc>
              <a:spcBef>
                <a:spcPts val="1105"/>
              </a:spcBef>
              <a:buClr>
                <a:srgbClr val="000000"/>
              </a:buClr>
              <a:buAutoNum type="arabicPeriod" startAt="2"/>
              <a:tabLst>
                <a:tab pos="377825" algn="l"/>
                <a:tab pos="378460" algn="l"/>
              </a:tabLst>
            </a:pP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Thickness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of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Wall:</a:t>
            </a:r>
            <a:endParaRPr sz="1600">
              <a:latin typeface="Calibri"/>
              <a:cs typeface="Calibri"/>
            </a:endParaRPr>
          </a:p>
          <a:p>
            <a:pPr marL="743585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30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50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 = 30*4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+50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170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marL="743585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Using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50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Effective </a:t>
            </a:r>
            <a:r>
              <a:rPr dirty="0" sz="1600" spc="-10">
                <a:latin typeface="Calibri"/>
                <a:cs typeface="Calibri"/>
              </a:rPr>
              <a:t>Cover,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 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170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 </a:t>
            </a:r>
            <a:r>
              <a:rPr dirty="0" sz="1600">
                <a:latin typeface="Calibri"/>
                <a:cs typeface="Calibri"/>
              </a:rPr>
              <a:t>50</a:t>
            </a:r>
            <a:r>
              <a:rPr dirty="0" sz="1600" spc="-5">
                <a:latin typeface="Calibri"/>
                <a:cs typeface="Calibri"/>
              </a:rPr>
              <a:t> 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marL="377825" marR="459105" indent="-365760">
              <a:lnSpc>
                <a:spcPts val="2930"/>
              </a:lnSpc>
              <a:spcBef>
                <a:spcPts val="260"/>
              </a:spcBef>
              <a:buClr>
                <a:srgbClr val="000000"/>
              </a:buClr>
              <a:buAutoNum type="arabicPeriod" startAt="3"/>
              <a:tabLst>
                <a:tab pos="377825" algn="l"/>
                <a:tab pos="378460" algn="l"/>
              </a:tabLst>
            </a:pP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Hoop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Tension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Bending Moment 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(Ring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Tension): </a:t>
            </a:r>
            <a:r>
              <a:rPr dirty="0" sz="1600" spc="-3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Hoop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Tension:</a:t>
            </a:r>
            <a:endParaRPr sz="16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745"/>
              </a:spcBef>
            </a:pPr>
            <a:r>
              <a:rPr dirty="0" sz="1600" spc="-5">
                <a:latin typeface="Calibri"/>
                <a:cs typeface="Calibri"/>
              </a:rPr>
              <a:t>From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 3370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(Part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IV)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Table-9,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Page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35</a:t>
            </a:r>
            <a:endParaRPr sz="1600">
              <a:latin typeface="Calibri"/>
              <a:cs typeface="Calibri"/>
            </a:endParaRPr>
          </a:p>
          <a:p>
            <a:pPr marL="743585">
              <a:lnSpc>
                <a:spcPct val="100000"/>
              </a:lnSpc>
              <a:spcBef>
                <a:spcPts val="1010"/>
              </a:spcBef>
            </a:pPr>
            <a:r>
              <a:rPr dirty="0" sz="1600" spc="-10">
                <a:latin typeface="Calibri"/>
                <a:cs typeface="Calibri"/>
              </a:rPr>
              <a:t>Hoop</a:t>
            </a:r>
            <a:r>
              <a:rPr dirty="0" sz="1600" spc="-5">
                <a:latin typeface="Calibri"/>
                <a:cs typeface="Calibri"/>
              </a:rPr>
              <a:t> Tension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Coefficient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 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mbria Math"/>
                <a:cs typeface="Cambria Math"/>
              </a:rPr>
              <a:t>𝐷/2</a:t>
            </a:r>
            <a:r>
              <a:rPr dirty="0" sz="1600" spc="-5">
                <a:latin typeface="Cambria Math"/>
                <a:cs typeface="Cambria Math"/>
              </a:rPr>
              <a:t> </a:t>
            </a:r>
            <a:r>
              <a:rPr dirty="0" sz="1600" spc="-10">
                <a:latin typeface="Calibri"/>
                <a:cs typeface="Calibri"/>
              </a:rPr>
              <a:t>*W</a:t>
            </a:r>
            <a:r>
              <a:rPr dirty="0" sz="1600" spc="-5">
                <a:latin typeface="Calibri"/>
                <a:cs typeface="Calibri"/>
              </a:rPr>
              <a:t> (Kg/m)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9489" y="4470527"/>
            <a:ext cx="198755" cy="13970"/>
          </a:xfrm>
          <a:custGeom>
            <a:avLst/>
            <a:gdLst/>
            <a:ahLst/>
            <a:cxnLst/>
            <a:rect l="l" t="t" r="r" b="b"/>
            <a:pathLst>
              <a:path w="198755" h="13970">
                <a:moveTo>
                  <a:pt x="198424" y="0"/>
                </a:moveTo>
                <a:lnTo>
                  <a:pt x="0" y="0"/>
                </a:lnTo>
                <a:lnTo>
                  <a:pt x="0" y="13715"/>
                </a:lnTo>
                <a:lnTo>
                  <a:pt x="198424" y="13715"/>
                </a:lnTo>
                <a:lnTo>
                  <a:pt x="1984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33473" y="4319142"/>
            <a:ext cx="994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0110" algn="l"/>
              </a:tabLst>
            </a:pPr>
            <a:r>
              <a:rPr dirty="0" sz="1600" spc="-5">
                <a:latin typeface="Calibri"/>
                <a:cs typeface="Calibri"/>
              </a:rPr>
              <a:t>Ratio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0214" y="4201795"/>
            <a:ext cx="81089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07060" algn="l"/>
              </a:tabLst>
            </a:pPr>
            <a:r>
              <a:rPr dirty="0" baseline="-19323" sz="1725" spc="89">
                <a:latin typeface="Cambria Math"/>
                <a:cs typeface="Cambria Math"/>
              </a:rPr>
              <a:t>𝐻</a:t>
            </a:r>
            <a:r>
              <a:rPr dirty="0" sz="950" spc="60">
                <a:latin typeface="Cambria Math"/>
                <a:cs typeface="Cambria Math"/>
              </a:rPr>
              <a:t>2	</a:t>
            </a:r>
            <a:r>
              <a:rPr dirty="0" baseline="-19323" sz="1725" spc="22">
                <a:latin typeface="Cambria Math"/>
                <a:cs typeface="Cambria Math"/>
              </a:rPr>
              <a:t>4</a:t>
            </a:r>
            <a:r>
              <a:rPr dirty="0" sz="950" spc="1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6789" y="4477639"/>
            <a:ext cx="9112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2590" algn="l"/>
              </a:tabLst>
            </a:pPr>
            <a:r>
              <a:rPr dirty="0" sz="1150" spc="40">
                <a:latin typeface="Cambria Math"/>
                <a:cs typeface="Cambria Math"/>
              </a:rPr>
              <a:t>𝐷</a:t>
            </a:r>
            <a:r>
              <a:rPr dirty="0" sz="1150" spc="35">
                <a:latin typeface="Cambria Math"/>
                <a:cs typeface="Cambria Math"/>
              </a:rPr>
              <a:t>𝑇</a:t>
            </a:r>
            <a:r>
              <a:rPr dirty="0" sz="1150" spc="35">
                <a:latin typeface="Cambria Math"/>
                <a:cs typeface="Cambria Math"/>
              </a:rPr>
              <a:t>	</a:t>
            </a:r>
            <a:r>
              <a:rPr dirty="0" sz="1150" spc="30">
                <a:latin typeface="Cambria Math"/>
                <a:cs typeface="Cambria Math"/>
              </a:rPr>
              <a:t>1</a:t>
            </a:r>
            <a:r>
              <a:rPr dirty="0" sz="1150" spc="15">
                <a:latin typeface="Cambria Math"/>
                <a:cs typeface="Cambria Math"/>
              </a:rPr>
              <a:t>0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30">
                <a:latin typeface="Cambria Math"/>
                <a:cs typeface="Cambria Math"/>
              </a:rPr>
              <a:t>170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60014" y="4470527"/>
            <a:ext cx="494030" cy="13970"/>
          </a:xfrm>
          <a:custGeom>
            <a:avLst/>
            <a:gdLst/>
            <a:ahLst/>
            <a:cxnLst/>
            <a:rect l="l" t="t" r="r" b="b"/>
            <a:pathLst>
              <a:path w="494030" h="13970">
                <a:moveTo>
                  <a:pt x="493775" y="0"/>
                </a:moveTo>
                <a:lnTo>
                  <a:pt x="0" y="0"/>
                </a:lnTo>
                <a:lnTo>
                  <a:pt x="0" y="13715"/>
                </a:lnTo>
                <a:lnTo>
                  <a:pt x="493775" y="13715"/>
                </a:lnTo>
                <a:lnTo>
                  <a:pt x="493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186810" y="4319142"/>
            <a:ext cx="5321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9.41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6913" y="4621555"/>
            <a:ext cx="5492115" cy="298323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965"/>
              </a:spcBef>
            </a:pP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Search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for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the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maximum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values,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it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coincides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at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0.6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H</a:t>
            </a:r>
            <a:endParaRPr sz="1600">
              <a:latin typeface="Georgia"/>
              <a:cs typeface="Georgia"/>
            </a:endParaRPr>
          </a:p>
          <a:p>
            <a:pPr algn="r" marR="2058035">
              <a:lnSpc>
                <a:spcPct val="100000"/>
              </a:lnSpc>
              <a:spcBef>
                <a:spcPts val="865"/>
              </a:spcBef>
              <a:tabLst>
                <a:tab pos="408305" algn="l"/>
              </a:tabLst>
            </a:pPr>
            <a:r>
              <a:rPr dirty="0" sz="1600" spc="-10">
                <a:latin typeface="Calibri"/>
                <a:cs typeface="Calibri"/>
              </a:rPr>
              <a:t>For	</a:t>
            </a:r>
            <a:r>
              <a:rPr dirty="0" sz="1600" spc="-5">
                <a:latin typeface="Calibri"/>
                <a:cs typeface="Calibri"/>
              </a:rPr>
              <a:t>8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0.578</a:t>
            </a:r>
            <a:endParaRPr sz="1600">
              <a:latin typeface="Calibri"/>
              <a:cs typeface="Calibri"/>
            </a:endParaRPr>
          </a:p>
          <a:p>
            <a:pPr algn="r" marR="1998345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0.602</a:t>
            </a:r>
            <a:endParaRPr sz="1600">
              <a:latin typeface="Calibri"/>
              <a:cs typeface="Calibri"/>
            </a:endParaRPr>
          </a:p>
          <a:p>
            <a:pPr marL="657860">
              <a:lnSpc>
                <a:spcPct val="100000"/>
              </a:lnSpc>
              <a:spcBef>
                <a:spcPts val="1005"/>
              </a:spcBef>
              <a:tabLst>
                <a:tab pos="2623820" algn="l"/>
                <a:tab pos="3314700" algn="l"/>
              </a:tabLst>
            </a:pP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interpolating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	9.41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	0.598</a:t>
            </a:r>
            <a:r>
              <a:rPr dirty="0" sz="1600" spc="325"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≈</a:t>
            </a:r>
            <a:r>
              <a:rPr dirty="0" sz="1600" spc="-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0.6</a:t>
            </a:r>
            <a:endParaRPr sz="1600">
              <a:latin typeface="Georgia"/>
              <a:cs typeface="Georgia"/>
            </a:endParaRPr>
          </a:p>
          <a:p>
            <a:pPr marL="63500" marR="55880" indent="731520">
              <a:lnSpc>
                <a:spcPct val="145600"/>
              </a:lnSpc>
              <a:spcBef>
                <a:spcPts val="220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36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Hoop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Tension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 0.6 *4 *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10/2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*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9.81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117.72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KN </a:t>
            </a:r>
            <a:r>
              <a:rPr dirty="0" sz="1600" spc="-37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Bending</a:t>
            </a:r>
            <a:r>
              <a:rPr dirty="0" u="sng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Moment:</a:t>
            </a:r>
            <a:endParaRPr sz="1600">
              <a:latin typeface="Georgia"/>
              <a:cs typeface="Georgia"/>
            </a:endParaRPr>
          </a:p>
          <a:p>
            <a:pPr marL="63500">
              <a:lnSpc>
                <a:spcPct val="100000"/>
              </a:lnSpc>
              <a:spcBef>
                <a:spcPts val="815"/>
              </a:spcBef>
            </a:pPr>
            <a:r>
              <a:rPr dirty="0" sz="1600" spc="-5">
                <a:latin typeface="Georgia"/>
                <a:cs typeface="Georgia"/>
              </a:rPr>
              <a:t>From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IS  3370,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Table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10, page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36</a:t>
            </a:r>
            <a:endParaRPr sz="1600">
              <a:latin typeface="Georgia"/>
              <a:cs typeface="Georgia"/>
            </a:endParaRPr>
          </a:p>
          <a:p>
            <a:pPr marL="429259">
              <a:lnSpc>
                <a:spcPct val="100000"/>
              </a:lnSpc>
              <a:spcBef>
                <a:spcPts val="1395"/>
              </a:spcBef>
            </a:pPr>
            <a:r>
              <a:rPr dirty="0" sz="1600" spc="-10">
                <a:latin typeface="Georgia"/>
                <a:cs typeface="Georgia"/>
              </a:rPr>
              <a:t>Moment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Coefficient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W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*H</a:t>
            </a:r>
            <a:r>
              <a:rPr dirty="0" baseline="28735" sz="2175">
                <a:latin typeface="Times New Roman"/>
                <a:cs typeface="Times New Roman"/>
              </a:rPr>
              <a:t>3</a:t>
            </a:r>
            <a:endParaRPr baseline="28735" sz="217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69489" y="7983981"/>
            <a:ext cx="198755" cy="13970"/>
          </a:xfrm>
          <a:custGeom>
            <a:avLst/>
            <a:gdLst/>
            <a:ahLst/>
            <a:cxnLst/>
            <a:rect l="l" t="t" r="r" b="b"/>
            <a:pathLst>
              <a:path w="198755" h="13970">
                <a:moveTo>
                  <a:pt x="198424" y="0"/>
                </a:moveTo>
                <a:lnTo>
                  <a:pt x="0" y="0"/>
                </a:lnTo>
                <a:lnTo>
                  <a:pt x="0" y="13716"/>
                </a:lnTo>
                <a:lnTo>
                  <a:pt x="198424" y="13716"/>
                </a:lnTo>
                <a:lnTo>
                  <a:pt x="1984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633473" y="7832597"/>
            <a:ext cx="994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0110" algn="l"/>
              </a:tabLst>
            </a:pPr>
            <a:r>
              <a:rPr dirty="0" sz="1600" spc="-5">
                <a:latin typeface="Calibri"/>
                <a:cs typeface="Calibri"/>
              </a:rPr>
              <a:t>Ratio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20214" y="7715250"/>
            <a:ext cx="81089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07060" algn="l"/>
              </a:tabLst>
            </a:pPr>
            <a:r>
              <a:rPr dirty="0" baseline="-19323" sz="1725" spc="89">
                <a:latin typeface="Cambria Math"/>
                <a:cs typeface="Cambria Math"/>
              </a:rPr>
              <a:t>𝐻</a:t>
            </a:r>
            <a:r>
              <a:rPr dirty="0" sz="950" spc="60">
                <a:latin typeface="Cambria Math"/>
                <a:cs typeface="Cambria Math"/>
              </a:rPr>
              <a:t>2	</a:t>
            </a:r>
            <a:r>
              <a:rPr dirty="0" baseline="-19323" sz="1725" spc="22">
                <a:latin typeface="Cambria Math"/>
                <a:cs typeface="Cambria Math"/>
              </a:rPr>
              <a:t>4</a:t>
            </a:r>
            <a:r>
              <a:rPr dirty="0" sz="950" spc="1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56789" y="7991094"/>
            <a:ext cx="9112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2590" algn="l"/>
              </a:tabLst>
            </a:pPr>
            <a:r>
              <a:rPr dirty="0" sz="1150" spc="40">
                <a:latin typeface="Cambria Math"/>
                <a:cs typeface="Cambria Math"/>
              </a:rPr>
              <a:t>𝐷</a:t>
            </a:r>
            <a:r>
              <a:rPr dirty="0" sz="1150" spc="35">
                <a:latin typeface="Cambria Math"/>
                <a:cs typeface="Cambria Math"/>
              </a:rPr>
              <a:t>𝑇</a:t>
            </a:r>
            <a:r>
              <a:rPr dirty="0" sz="1150" spc="35">
                <a:latin typeface="Cambria Math"/>
                <a:cs typeface="Cambria Math"/>
              </a:rPr>
              <a:t>	</a:t>
            </a:r>
            <a:r>
              <a:rPr dirty="0" sz="1150" spc="30">
                <a:latin typeface="Cambria Math"/>
                <a:cs typeface="Cambria Math"/>
              </a:rPr>
              <a:t>1</a:t>
            </a:r>
            <a:r>
              <a:rPr dirty="0" sz="1150" spc="15">
                <a:latin typeface="Cambria Math"/>
                <a:cs typeface="Cambria Math"/>
              </a:rPr>
              <a:t>0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30">
                <a:latin typeface="Cambria Math"/>
                <a:cs typeface="Cambria Math"/>
              </a:rPr>
              <a:t>170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60014" y="7983981"/>
            <a:ext cx="494030" cy="13970"/>
          </a:xfrm>
          <a:custGeom>
            <a:avLst/>
            <a:gdLst/>
            <a:ahLst/>
            <a:cxnLst/>
            <a:rect l="l" t="t" r="r" b="b"/>
            <a:pathLst>
              <a:path w="494030" h="13970">
                <a:moveTo>
                  <a:pt x="493775" y="0"/>
                </a:moveTo>
                <a:lnTo>
                  <a:pt x="0" y="0"/>
                </a:lnTo>
                <a:lnTo>
                  <a:pt x="0" y="13716"/>
                </a:lnTo>
                <a:lnTo>
                  <a:pt x="493775" y="13716"/>
                </a:lnTo>
                <a:lnTo>
                  <a:pt x="493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186810" y="7832597"/>
            <a:ext cx="5321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9.41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51066" y="9275774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7713" y="8245602"/>
            <a:ext cx="47790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Search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for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the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maximum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values,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it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coincides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at</a:t>
            </a:r>
            <a:r>
              <a:rPr dirty="0" sz="1600" spc="4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1.0</a:t>
            </a:r>
            <a:r>
              <a:rPr dirty="0" sz="1600" spc="2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H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2654" y="892810"/>
            <a:ext cx="12960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0370" algn="l"/>
              </a:tabLst>
            </a:pPr>
            <a:r>
              <a:rPr dirty="0" sz="1600" spc="-10">
                <a:latin typeface="Calibri"/>
                <a:cs typeface="Calibri"/>
              </a:rPr>
              <a:t>For	</a:t>
            </a:r>
            <a:r>
              <a:rPr dirty="0" sz="1600" spc="-5">
                <a:latin typeface="Calibri"/>
                <a:cs typeface="Calibri"/>
              </a:rPr>
              <a:t>8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0.0146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3473" y="1636522"/>
            <a:ext cx="1341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By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interpolating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3595" y="1136039"/>
            <a:ext cx="1615440" cy="76962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476884">
              <a:lnSpc>
                <a:spcPct val="100000"/>
              </a:lnSpc>
              <a:spcBef>
                <a:spcPts val="1105"/>
              </a:spcBef>
            </a:pP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0.0122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1036955" algn="l"/>
              </a:tabLst>
            </a:pP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  </a:t>
            </a:r>
            <a:r>
              <a:rPr dirty="0" sz="1600" spc="-10">
                <a:latin typeface="Calibri"/>
                <a:cs typeface="Calibri"/>
              </a:rPr>
              <a:t>9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>
                <a:latin typeface="Calibri"/>
                <a:cs typeface="Calibri"/>
              </a:rPr>
              <a:t>4</a:t>
            </a:r>
            <a:r>
              <a:rPr dirty="0" sz="1600" spc="-5">
                <a:latin typeface="Calibri"/>
                <a:cs typeface="Calibri"/>
              </a:rPr>
              <a:t>1</a:t>
            </a:r>
            <a:r>
              <a:rPr dirty="0" sz="1600">
                <a:latin typeface="Calibri"/>
                <a:cs typeface="Calibri"/>
              </a:rPr>
              <a:t>  </a:t>
            </a:r>
            <a:r>
              <a:rPr dirty="0" sz="1600" spc="-5">
                <a:latin typeface="Calibri"/>
                <a:cs typeface="Calibri"/>
              </a:rPr>
              <a:t>–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10">
                <a:latin typeface="Calibri"/>
                <a:cs typeface="Calibri"/>
              </a:rPr>
              <a:t>0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>
                <a:latin typeface="Calibri"/>
                <a:cs typeface="Calibri"/>
              </a:rPr>
              <a:t>0</a:t>
            </a:r>
            <a:r>
              <a:rPr dirty="0" sz="1600" spc="-10">
                <a:latin typeface="Calibri"/>
                <a:cs typeface="Calibri"/>
              </a:rPr>
              <a:t>1</a:t>
            </a:r>
            <a:r>
              <a:rPr dirty="0" sz="1600">
                <a:latin typeface="Calibri"/>
                <a:cs typeface="Calibri"/>
              </a:rPr>
              <a:t>2</a:t>
            </a:r>
            <a:r>
              <a:rPr dirty="0" sz="1600" spc="-5"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68905" y="3681095"/>
            <a:ext cx="977265" cy="13970"/>
          </a:xfrm>
          <a:custGeom>
            <a:avLst/>
            <a:gdLst/>
            <a:ahLst/>
            <a:cxnLst/>
            <a:rect l="l" t="t" r="r" b="b"/>
            <a:pathLst>
              <a:path w="977264" h="13970">
                <a:moveTo>
                  <a:pt x="977188" y="0"/>
                </a:moveTo>
                <a:lnTo>
                  <a:pt x="0" y="0"/>
                </a:lnTo>
                <a:lnTo>
                  <a:pt x="0" y="13715"/>
                </a:lnTo>
                <a:lnTo>
                  <a:pt x="977188" y="13715"/>
                </a:lnTo>
                <a:lnTo>
                  <a:pt x="977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74771" y="3681095"/>
            <a:ext cx="571500" cy="13970"/>
          </a:xfrm>
          <a:custGeom>
            <a:avLst/>
            <a:gdLst/>
            <a:ahLst/>
            <a:cxnLst/>
            <a:rect l="l" t="t" r="r" b="b"/>
            <a:pathLst>
              <a:path w="571500" h="13970">
                <a:moveTo>
                  <a:pt x="571500" y="0"/>
                </a:moveTo>
                <a:lnTo>
                  <a:pt x="0" y="0"/>
                </a:lnTo>
                <a:lnTo>
                  <a:pt x="0" y="13715"/>
                </a:lnTo>
                <a:lnTo>
                  <a:pt x="571500" y="13715"/>
                </a:lnTo>
                <a:lnTo>
                  <a:pt x="571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49575" y="4525390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70">
                <a:moveTo>
                  <a:pt x="268224" y="0"/>
                </a:moveTo>
                <a:lnTo>
                  <a:pt x="0" y="0"/>
                </a:lnTo>
                <a:lnTo>
                  <a:pt x="0" y="13715"/>
                </a:lnTo>
                <a:lnTo>
                  <a:pt x="268224" y="13715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00448" y="4525390"/>
            <a:ext cx="605155" cy="13970"/>
          </a:xfrm>
          <a:custGeom>
            <a:avLst/>
            <a:gdLst/>
            <a:ahLst/>
            <a:cxnLst/>
            <a:rect l="l" t="t" r="r" b="b"/>
            <a:pathLst>
              <a:path w="605154" h="13970">
                <a:moveTo>
                  <a:pt x="605027" y="0"/>
                </a:moveTo>
                <a:lnTo>
                  <a:pt x="0" y="0"/>
                </a:lnTo>
                <a:lnTo>
                  <a:pt x="0" y="13715"/>
                </a:lnTo>
                <a:lnTo>
                  <a:pt x="605027" y="13715"/>
                </a:lnTo>
                <a:lnTo>
                  <a:pt x="605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33473" y="6489573"/>
            <a:ext cx="49910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Ast</a:t>
            </a:r>
            <a:r>
              <a:rPr dirty="0" sz="1600" spc="-7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68905" y="6640956"/>
            <a:ext cx="548005" cy="13970"/>
          </a:xfrm>
          <a:custGeom>
            <a:avLst/>
            <a:gdLst/>
            <a:ahLst/>
            <a:cxnLst/>
            <a:rect l="l" t="t" r="r" b="b"/>
            <a:pathLst>
              <a:path w="548005" h="13970">
                <a:moveTo>
                  <a:pt x="547420" y="0"/>
                </a:moveTo>
                <a:lnTo>
                  <a:pt x="0" y="0"/>
                </a:lnTo>
                <a:lnTo>
                  <a:pt x="0" y="13715"/>
                </a:lnTo>
                <a:lnTo>
                  <a:pt x="547420" y="13715"/>
                </a:lnTo>
                <a:lnTo>
                  <a:pt x="547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38070" y="6425565"/>
            <a:ext cx="14928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81685" algn="l"/>
              </a:tabLst>
            </a:pPr>
            <a:r>
              <a:rPr dirty="0" sz="1150" spc="30">
                <a:latin typeface="Cambria Math"/>
                <a:cs typeface="Cambria Math"/>
              </a:rPr>
              <a:t>𝑀	</a:t>
            </a:r>
            <a:r>
              <a:rPr dirty="0" sz="1150" spc="20">
                <a:latin typeface="Cambria Math"/>
                <a:cs typeface="Cambria Math"/>
              </a:rPr>
              <a:t>8.10</a:t>
            </a:r>
            <a:r>
              <a:rPr dirty="0" sz="1150" spc="-35">
                <a:latin typeface="Cambria Math"/>
                <a:cs typeface="Cambria Math"/>
              </a:rPr>
              <a:t> </a:t>
            </a:r>
            <a:r>
              <a:rPr dirty="0" sz="1150">
                <a:latin typeface="Cambria Math"/>
                <a:cs typeface="Cambria Math"/>
              </a:rPr>
              <a:t>∗</a:t>
            </a:r>
            <a:r>
              <a:rPr dirty="0" sz="1150" spc="-30">
                <a:latin typeface="Cambria Math"/>
                <a:cs typeface="Cambria Math"/>
              </a:rPr>
              <a:t> </a:t>
            </a:r>
            <a:r>
              <a:rPr dirty="0" sz="1150" spc="30">
                <a:latin typeface="Cambria Math"/>
                <a:cs typeface="Cambria Math"/>
              </a:rPr>
              <a:t>10</a:t>
            </a:r>
            <a:r>
              <a:rPr dirty="0" baseline="23391" sz="1425" spc="44">
                <a:latin typeface="Cambria Math"/>
                <a:cs typeface="Cambria Math"/>
              </a:rPr>
              <a:t>6</a:t>
            </a:r>
            <a:endParaRPr baseline="23391" sz="1425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6205" y="6648068"/>
            <a:ext cx="181927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8670" algn="l"/>
              </a:tabLst>
            </a:pPr>
            <a:r>
              <a:rPr dirty="0" sz="1150" spc="130">
                <a:latin typeface="Cambria Math"/>
                <a:cs typeface="Cambria Math"/>
              </a:rPr>
              <a:t>𝜎</a:t>
            </a:r>
            <a:r>
              <a:rPr dirty="0" sz="1150" spc="45">
                <a:latin typeface="Cambria Math"/>
                <a:cs typeface="Cambria Math"/>
              </a:rPr>
              <a:t>𝑠</a:t>
            </a:r>
            <a:r>
              <a:rPr dirty="0" sz="1150" spc="165">
                <a:latin typeface="Cambria Math"/>
                <a:cs typeface="Cambria Math"/>
              </a:rPr>
              <a:t>𝑡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385">
                <a:latin typeface="Cambria Math"/>
                <a:cs typeface="Cambria Math"/>
              </a:rPr>
              <a:t>𝑗</a:t>
            </a:r>
            <a:r>
              <a:rPr dirty="0" sz="1150" spc="5">
                <a:latin typeface="Cambria Math"/>
                <a:cs typeface="Cambria Math"/>
              </a:rPr>
              <a:t>∗</a:t>
            </a:r>
            <a:r>
              <a:rPr dirty="0" sz="1150" spc="120">
                <a:latin typeface="Cambria Math"/>
                <a:cs typeface="Cambria Math"/>
              </a:rPr>
              <a:t>𝑑</a:t>
            </a:r>
            <a:r>
              <a:rPr dirty="0" sz="1150">
                <a:latin typeface="Cambria Math"/>
                <a:cs typeface="Cambria Math"/>
              </a:rPr>
              <a:t>	</a:t>
            </a:r>
            <a:r>
              <a:rPr dirty="0" sz="1150" spc="30">
                <a:latin typeface="Cambria Math"/>
                <a:cs typeface="Cambria Math"/>
              </a:rPr>
              <a:t>15</a:t>
            </a:r>
            <a:r>
              <a:rPr dirty="0" sz="1150" spc="15">
                <a:latin typeface="Cambria Math"/>
                <a:cs typeface="Cambria Math"/>
              </a:rPr>
              <a:t>0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30">
                <a:latin typeface="Cambria Math"/>
                <a:cs typeface="Cambria Math"/>
              </a:rPr>
              <a:t>0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15">
                <a:latin typeface="Cambria Math"/>
                <a:cs typeface="Cambria Math"/>
              </a:rPr>
              <a:t>8</a:t>
            </a:r>
            <a:r>
              <a:rPr dirty="0" sz="1150" spc="25">
                <a:latin typeface="Cambria Math"/>
                <a:cs typeface="Cambria Math"/>
              </a:rPr>
              <a:t>7</a:t>
            </a:r>
            <a:r>
              <a:rPr dirty="0" sz="1150" spc="15">
                <a:latin typeface="Cambria Math"/>
                <a:cs typeface="Cambria Math"/>
              </a:rPr>
              <a:t>2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25">
                <a:latin typeface="Cambria Math"/>
                <a:cs typeface="Cambria Math"/>
              </a:rPr>
              <a:t>1</a:t>
            </a:r>
            <a:r>
              <a:rPr dirty="0" sz="1150" spc="15">
                <a:latin typeface="Cambria Math"/>
                <a:cs typeface="Cambria Math"/>
              </a:rPr>
              <a:t>3</a:t>
            </a:r>
            <a:r>
              <a:rPr dirty="0" sz="1150" spc="25">
                <a:latin typeface="Cambria Math"/>
                <a:cs typeface="Cambria Math"/>
              </a:rPr>
              <a:t>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45002" y="6640956"/>
            <a:ext cx="1016635" cy="13970"/>
          </a:xfrm>
          <a:custGeom>
            <a:avLst/>
            <a:gdLst/>
            <a:ahLst/>
            <a:cxnLst/>
            <a:rect l="l" t="t" r="r" b="b"/>
            <a:pathLst>
              <a:path w="1016635" h="13970">
                <a:moveTo>
                  <a:pt x="1016508" y="0"/>
                </a:moveTo>
                <a:lnTo>
                  <a:pt x="0" y="0"/>
                </a:lnTo>
                <a:lnTo>
                  <a:pt x="0" y="13715"/>
                </a:lnTo>
                <a:lnTo>
                  <a:pt x="1016508" y="13715"/>
                </a:lnTo>
                <a:lnTo>
                  <a:pt x="1016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727070" y="6489573"/>
            <a:ext cx="23774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327150" algn="l"/>
              </a:tabLst>
            </a:pPr>
            <a:r>
              <a:rPr dirty="0" sz="1600" spc="-5">
                <a:latin typeface="Georgia"/>
                <a:cs typeface="Georgia"/>
              </a:rPr>
              <a:t>=	=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459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r>
              <a:rPr dirty="0" baseline="21164" sz="1575" spc="-7">
                <a:latin typeface="Georgia"/>
                <a:cs typeface="Georgia"/>
              </a:rPr>
              <a:t>2</a:t>
            </a:r>
            <a:endParaRPr baseline="21164" sz="1575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7713" y="6820813"/>
            <a:ext cx="5572125" cy="2103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3585" marR="5080">
              <a:lnSpc>
                <a:spcPct val="142000"/>
              </a:lnSpc>
              <a:spcBef>
                <a:spcPts val="100"/>
              </a:spcBef>
            </a:pPr>
            <a:r>
              <a:rPr dirty="0" sz="1600" spc="-5">
                <a:latin typeface="Georgia"/>
                <a:cs typeface="Georgia"/>
              </a:rPr>
              <a:t>T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 170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mm, Using 10 mm bar </a:t>
            </a:r>
            <a:r>
              <a:rPr dirty="0" sz="1600">
                <a:latin typeface="Georgia"/>
                <a:cs typeface="Georgia"/>
              </a:rPr>
              <a:t>and</a:t>
            </a:r>
            <a:r>
              <a:rPr dirty="0" sz="1600" spc="-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30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clear cover </a:t>
            </a:r>
            <a:r>
              <a:rPr dirty="0" sz="1600" spc="-37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d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 170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–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30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–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10/2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135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600" spc="-10">
                <a:latin typeface="Georgia"/>
                <a:cs typeface="Georgia"/>
              </a:rPr>
              <a:t>Check for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minimum</a:t>
            </a:r>
            <a:r>
              <a:rPr dirty="0" sz="1600" spc="-10">
                <a:latin typeface="Georgia"/>
                <a:cs typeface="Georgia"/>
              </a:rPr>
              <a:t> Steel</a:t>
            </a:r>
            <a:endParaRPr sz="1600">
              <a:latin typeface="Georgia"/>
              <a:cs typeface="Georgia"/>
            </a:endParaRPr>
          </a:p>
          <a:p>
            <a:pPr marL="743585">
              <a:lnSpc>
                <a:spcPct val="100000"/>
              </a:lnSpc>
              <a:spcBef>
                <a:spcPts val="815"/>
              </a:spcBef>
              <a:tabLst>
                <a:tab pos="1841500" algn="l"/>
                <a:tab pos="2673350" algn="l"/>
                <a:tab pos="4149090" algn="l"/>
              </a:tabLst>
            </a:pPr>
            <a:r>
              <a:rPr dirty="0" sz="1600" spc="-10">
                <a:latin typeface="Georgia"/>
                <a:cs typeface="Georgia"/>
              </a:rPr>
              <a:t>Min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Steel	=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0.3 %	of</a:t>
            </a:r>
            <a:r>
              <a:rPr dirty="0" sz="1600" spc="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Gross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area,	for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100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marL="12700" marR="95250" indent="1828800">
              <a:lnSpc>
                <a:spcPct val="141900"/>
              </a:lnSpc>
              <a:tabLst>
                <a:tab pos="474345" algn="l"/>
                <a:tab pos="2675255" algn="l"/>
                <a:tab pos="4053204" algn="l"/>
              </a:tabLst>
            </a:pP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0.2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%	of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Gross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area,	for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</a:t>
            </a:r>
            <a:r>
              <a:rPr dirty="0" sz="1600" spc="-2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450</a:t>
            </a:r>
            <a:r>
              <a:rPr dirty="0" sz="1600" spc="-2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 </a:t>
            </a:r>
            <a:r>
              <a:rPr dirty="0" sz="1600" spc="-37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For	T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170 </a:t>
            </a:r>
            <a:r>
              <a:rPr dirty="0" sz="1600">
                <a:latin typeface="Georgia"/>
                <a:cs typeface="Georgia"/>
              </a:rPr>
              <a:t>mm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Min</a:t>
            </a:r>
            <a:r>
              <a:rPr dirty="0" sz="1600" spc="-5">
                <a:latin typeface="Georgia"/>
                <a:cs typeface="Georgia"/>
              </a:rPr>
              <a:t> Steel = 0.28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% of Gross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area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34744" y="4913121"/>
            <a:ext cx="6076950" cy="813435"/>
          </a:xfrm>
          <a:custGeom>
            <a:avLst/>
            <a:gdLst/>
            <a:ahLst/>
            <a:cxnLst/>
            <a:rect l="l" t="t" r="r" b="b"/>
            <a:pathLst>
              <a:path w="6076950" h="813435">
                <a:moveTo>
                  <a:pt x="0" y="135636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5941313" y="0"/>
                </a:lnTo>
                <a:lnTo>
                  <a:pt x="5984193" y="6912"/>
                </a:lnTo>
                <a:lnTo>
                  <a:pt x="6021427" y="26164"/>
                </a:lnTo>
                <a:lnTo>
                  <a:pt x="6050785" y="55522"/>
                </a:lnTo>
                <a:lnTo>
                  <a:pt x="6070037" y="92756"/>
                </a:lnTo>
                <a:lnTo>
                  <a:pt x="6076950" y="135636"/>
                </a:lnTo>
                <a:lnTo>
                  <a:pt x="6076950" y="677926"/>
                </a:lnTo>
                <a:lnTo>
                  <a:pt x="6070037" y="720792"/>
                </a:lnTo>
                <a:lnTo>
                  <a:pt x="6050785" y="757994"/>
                </a:lnTo>
                <a:lnTo>
                  <a:pt x="6021427" y="787315"/>
                </a:lnTo>
                <a:lnTo>
                  <a:pt x="5984193" y="806535"/>
                </a:lnTo>
                <a:lnTo>
                  <a:pt x="5941313" y="813435"/>
                </a:lnTo>
                <a:lnTo>
                  <a:pt x="135636" y="813435"/>
                </a:lnTo>
                <a:lnTo>
                  <a:pt x="92756" y="806535"/>
                </a:lnTo>
                <a:lnTo>
                  <a:pt x="55522" y="787315"/>
                </a:lnTo>
                <a:lnTo>
                  <a:pt x="26164" y="757994"/>
                </a:lnTo>
                <a:lnTo>
                  <a:pt x="6912" y="720792"/>
                </a:lnTo>
                <a:lnTo>
                  <a:pt x="0" y="677926"/>
                </a:lnTo>
                <a:lnTo>
                  <a:pt x="0" y="135636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38504" y="1899564"/>
            <a:ext cx="6290945" cy="4421505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1172845">
              <a:lnSpc>
                <a:spcPct val="100000"/>
              </a:lnSpc>
              <a:spcBef>
                <a:spcPts val="1035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36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Moment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Coefficient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W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*H</a:t>
            </a:r>
            <a:r>
              <a:rPr dirty="0" baseline="29100" sz="1575" spc="-7">
                <a:latin typeface="Times New Roman"/>
                <a:cs typeface="Times New Roman"/>
              </a:rPr>
              <a:t>3</a:t>
            </a:r>
            <a:r>
              <a:rPr dirty="0" baseline="29100" sz="1575" spc="22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 0.0129*9.81*4</a:t>
            </a:r>
            <a:r>
              <a:rPr dirty="0" baseline="29100" sz="1575" spc="-7">
                <a:latin typeface="Times New Roman"/>
                <a:cs typeface="Times New Roman"/>
              </a:rPr>
              <a:t>3</a:t>
            </a:r>
            <a:endParaRPr baseline="29100" sz="1575">
              <a:latin typeface="Times New Roman"/>
              <a:cs typeface="Times New Roman"/>
            </a:endParaRPr>
          </a:p>
          <a:p>
            <a:pPr algn="ctr" marR="727075">
              <a:lnSpc>
                <a:spcPct val="100000"/>
              </a:lnSpc>
              <a:spcBef>
                <a:spcPts val="93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8.10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KN-m</a:t>
            </a:r>
            <a:endParaRPr sz="1600">
              <a:latin typeface="Calibri"/>
              <a:cs typeface="Calibri"/>
            </a:endParaRPr>
          </a:p>
          <a:p>
            <a:pPr marL="441325" indent="-365760">
              <a:lnSpc>
                <a:spcPct val="100000"/>
              </a:lnSpc>
              <a:spcBef>
                <a:spcPts val="960"/>
              </a:spcBef>
              <a:buAutoNum type="arabicPeriod" startAt="4"/>
              <a:tabLst>
                <a:tab pos="441325" algn="l"/>
                <a:tab pos="441959" algn="l"/>
              </a:tabLst>
            </a:pP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Area</a:t>
            </a:r>
            <a:r>
              <a:rPr dirty="0" u="sng" sz="1600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of</a:t>
            </a:r>
            <a:r>
              <a:rPr dirty="0" u="sng" sz="1600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Steel:</a:t>
            </a:r>
            <a:endParaRPr sz="1600">
              <a:latin typeface="Georgia"/>
              <a:cs typeface="Georgia"/>
            </a:endParaRPr>
          </a:p>
          <a:p>
            <a:pPr marL="441325">
              <a:lnSpc>
                <a:spcPct val="100000"/>
              </a:lnSpc>
              <a:spcBef>
                <a:spcPts val="810"/>
              </a:spcBef>
            </a:pP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a.</a:t>
            </a:r>
            <a:r>
              <a:rPr dirty="0" sz="16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Hoop</a:t>
            </a:r>
            <a:r>
              <a:rPr dirty="0" sz="16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Steel for</a:t>
            </a:r>
            <a:r>
              <a:rPr dirty="0" sz="1600" spc="-1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Hoop</a:t>
            </a:r>
            <a:r>
              <a:rPr dirty="0" sz="16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FF0000"/>
                </a:solidFill>
                <a:latin typeface="Georgia"/>
                <a:cs typeface="Georgia"/>
              </a:rPr>
              <a:t>Tension:</a:t>
            </a:r>
            <a:endParaRPr sz="1600">
              <a:latin typeface="Georgia"/>
              <a:cs typeface="Georgia"/>
            </a:endParaRPr>
          </a:p>
          <a:p>
            <a:pPr algn="ctr" marR="147955">
              <a:lnSpc>
                <a:spcPts val="455"/>
              </a:lnSpc>
              <a:spcBef>
                <a:spcPts val="790"/>
              </a:spcBef>
            </a:pPr>
            <a:r>
              <a:rPr dirty="0" sz="950" spc="35">
                <a:latin typeface="Cambria Math"/>
                <a:cs typeface="Cambria Math"/>
              </a:rPr>
              <a:t>3</a:t>
            </a:r>
            <a:endParaRPr sz="950">
              <a:latin typeface="Cambria Math"/>
              <a:cs typeface="Cambria Math"/>
            </a:endParaRPr>
          </a:p>
          <a:p>
            <a:pPr marL="807085">
              <a:lnSpc>
                <a:spcPts val="1235"/>
              </a:lnSpc>
            </a:pPr>
            <a:r>
              <a:rPr dirty="0" baseline="-32986" sz="2400" spc="-7">
                <a:latin typeface="Georgia"/>
                <a:cs typeface="Georgia"/>
              </a:rPr>
              <a:t>Ast = </a:t>
            </a:r>
            <a:r>
              <a:rPr dirty="0" sz="1150" spc="55">
                <a:latin typeface="Cambria Math"/>
                <a:cs typeface="Cambria Math"/>
              </a:rPr>
              <a:t>𝐻𝑜𝑜𝑝</a:t>
            </a:r>
            <a:r>
              <a:rPr dirty="0" sz="1150" spc="5">
                <a:latin typeface="Cambria Math"/>
                <a:cs typeface="Cambria Math"/>
              </a:rPr>
              <a:t> </a:t>
            </a:r>
            <a:r>
              <a:rPr dirty="0" sz="1150" spc="50">
                <a:latin typeface="Cambria Math"/>
                <a:cs typeface="Cambria Math"/>
              </a:rPr>
              <a:t>𝑇𝑒𝑛𝑠𝑖𝑜𝑛</a:t>
            </a:r>
            <a:r>
              <a:rPr dirty="0" sz="1150" spc="135">
                <a:latin typeface="Cambria Math"/>
                <a:cs typeface="Cambria Math"/>
              </a:rPr>
              <a:t> </a:t>
            </a:r>
            <a:r>
              <a:rPr dirty="0" baseline="-32986" sz="2400" spc="-7">
                <a:latin typeface="Georgia"/>
                <a:cs typeface="Georgia"/>
              </a:rPr>
              <a:t>=</a:t>
            </a:r>
            <a:r>
              <a:rPr dirty="0" baseline="-32986" sz="2400">
                <a:latin typeface="Georgia"/>
                <a:cs typeface="Georgia"/>
              </a:rPr>
              <a:t> </a:t>
            </a:r>
            <a:r>
              <a:rPr dirty="0" sz="1150" spc="25">
                <a:latin typeface="Cambria Math"/>
                <a:cs typeface="Cambria Math"/>
              </a:rPr>
              <a:t>118∗10 </a:t>
            </a:r>
            <a:r>
              <a:rPr dirty="0" sz="1150" spc="175">
                <a:latin typeface="Cambria Math"/>
                <a:cs typeface="Cambria Math"/>
              </a:rPr>
              <a:t> </a:t>
            </a:r>
            <a:r>
              <a:rPr dirty="0" baseline="-32986" sz="2400" spc="-7">
                <a:latin typeface="Georgia"/>
                <a:cs typeface="Georgia"/>
              </a:rPr>
              <a:t>= 786.67</a:t>
            </a:r>
            <a:r>
              <a:rPr dirty="0" baseline="-32986" sz="2400" spc="-15">
                <a:latin typeface="Georgia"/>
                <a:cs typeface="Georgia"/>
              </a:rPr>
              <a:t> </a:t>
            </a:r>
            <a:r>
              <a:rPr dirty="0" baseline="-32986" sz="2400">
                <a:latin typeface="Georgia"/>
                <a:cs typeface="Georgia"/>
              </a:rPr>
              <a:t>mm</a:t>
            </a:r>
            <a:r>
              <a:rPr dirty="0" baseline="-29100" sz="1575">
                <a:latin typeface="Georgia"/>
                <a:cs typeface="Georgia"/>
              </a:rPr>
              <a:t>2</a:t>
            </a:r>
            <a:endParaRPr baseline="-29100" sz="1575">
              <a:latin typeface="Georgia"/>
              <a:cs typeface="Georgia"/>
            </a:endParaRPr>
          </a:p>
          <a:p>
            <a:pPr marL="1700530">
              <a:lnSpc>
                <a:spcPct val="100000"/>
              </a:lnSpc>
              <a:spcBef>
                <a:spcPts val="285"/>
              </a:spcBef>
              <a:tabLst>
                <a:tab pos="2694305" algn="l"/>
              </a:tabLst>
            </a:pPr>
            <a:r>
              <a:rPr dirty="0" sz="1150" spc="45">
                <a:latin typeface="Cambria Math"/>
                <a:cs typeface="Cambria Math"/>
              </a:rPr>
              <a:t>𝜎𝑠𝑡	</a:t>
            </a:r>
            <a:r>
              <a:rPr dirty="0" sz="1150" spc="30">
                <a:latin typeface="Cambria Math"/>
                <a:cs typeface="Cambria Math"/>
              </a:rPr>
              <a:t>150</a:t>
            </a:r>
            <a:endParaRPr sz="1150">
              <a:latin typeface="Cambria Math"/>
              <a:cs typeface="Cambria Math"/>
            </a:endParaRPr>
          </a:p>
          <a:p>
            <a:pPr marL="807085">
              <a:lnSpc>
                <a:spcPct val="100000"/>
              </a:lnSpc>
              <a:spcBef>
                <a:spcPts val="580"/>
              </a:spcBef>
            </a:pPr>
            <a:r>
              <a:rPr dirty="0" sz="1600" spc="-5">
                <a:latin typeface="Georgia"/>
                <a:cs typeface="Georgia"/>
              </a:rPr>
              <a:t>Providing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12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dia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bars,</a:t>
            </a:r>
            <a:endParaRPr sz="1600">
              <a:latin typeface="Georgia"/>
              <a:cs typeface="Georgia"/>
            </a:endParaRPr>
          </a:p>
          <a:p>
            <a:pPr algn="ctr" marL="984250">
              <a:lnSpc>
                <a:spcPts val="930"/>
              </a:lnSpc>
              <a:spcBef>
                <a:spcPts val="795"/>
              </a:spcBef>
            </a:pPr>
            <a:r>
              <a:rPr dirty="0" sz="950" spc="3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  <a:p>
            <a:pPr marL="1172845">
              <a:lnSpc>
                <a:spcPts val="1375"/>
              </a:lnSpc>
              <a:tabLst>
                <a:tab pos="2525395" algn="l"/>
              </a:tabLst>
            </a:pPr>
            <a:r>
              <a:rPr dirty="0" sz="1600" spc="-5">
                <a:latin typeface="Georgia"/>
                <a:cs typeface="Georgia"/>
              </a:rPr>
              <a:t>Spacing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70">
                <a:latin typeface="Georgia"/>
                <a:cs typeface="Georgia"/>
              </a:rPr>
              <a:t> </a:t>
            </a:r>
            <a:r>
              <a:rPr dirty="0" baseline="45893" sz="1725" spc="67">
                <a:latin typeface="Cambria Math"/>
                <a:cs typeface="Cambria Math"/>
              </a:rPr>
              <a:t>𝑎𝑠𝑡	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15">
                <a:latin typeface="Georgia"/>
                <a:cs typeface="Georgia"/>
              </a:rPr>
              <a:t>1000=</a:t>
            </a:r>
            <a:r>
              <a:rPr dirty="0" baseline="45893" sz="1725" spc="22">
                <a:latin typeface="Cambria Math"/>
                <a:cs typeface="Cambria Math"/>
              </a:rPr>
              <a:t>π∗12</a:t>
            </a:r>
            <a:r>
              <a:rPr dirty="0" baseline="45893" sz="1725" spc="142">
                <a:latin typeface="Cambria Math"/>
                <a:cs typeface="Cambria Math"/>
              </a:rPr>
              <a:t> </a:t>
            </a:r>
            <a:r>
              <a:rPr dirty="0" baseline="45893" sz="1725" spc="15">
                <a:latin typeface="Cambria Math"/>
                <a:cs typeface="Cambria Math"/>
              </a:rPr>
              <a:t>/4 </a:t>
            </a:r>
            <a:r>
              <a:rPr dirty="0" baseline="45893" sz="1725" spc="150">
                <a:latin typeface="Cambria Math"/>
                <a:cs typeface="Cambria Math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1000 = 140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algn="ctr" marR="396240">
              <a:lnSpc>
                <a:spcPts val="1045"/>
              </a:lnSpc>
              <a:tabLst>
                <a:tab pos="1209675" algn="l"/>
              </a:tabLst>
            </a:pPr>
            <a:r>
              <a:rPr dirty="0" sz="1150" spc="30">
                <a:latin typeface="Cambria Math"/>
                <a:cs typeface="Cambria Math"/>
              </a:rPr>
              <a:t>𝐴𝑠𝑡	</a:t>
            </a:r>
            <a:r>
              <a:rPr dirty="0" sz="1150" spc="20">
                <a:latin typeface="Cambria Math"/>
                <a:cs typeface="Cambria Math"/>
              </a:rPr>
              <a:t>786.67</a:t>
            </a: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100">
              <a:latin typeface="Cambria Math"/>
              <a:cs typeface="Cambria Math"/>
            </a:endParaRPr>
          </a:p>
          <a:p>
            <a:pPr marL="441325">
              <a:lnSpc>
                <a:spcPct val="100000"/>
              </a:lnSpc>
              <a:spcBef>
                <a:spcPts val="960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1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12mm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dia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bars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@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140</a:t>
            </a:r>
            <a:r>
              <a:rPr dirty="0" sz="1600" spc="2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c/c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up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to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depth =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0.6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H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endParaRPr sz="1600">
              <a:latin typeface="Georgia"/>
              <a:cs typeface="Georgia"/>
            </a:endParaRPr>
          </a:p>
          <a:p>
            <a:pPr marL="624205">
              <a:lnSpc>
                <a:spcPct val="100000"/>
              </a:lnSpc>
              <a:spcBef>
                <a:spcPts val="880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2.4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from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bottom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and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280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c/c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for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the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remaining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depth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00">
              <a:latin typeface="Georgia"/>
              <a:cs typeface="Georgia"/>
            </a:endParaRPr>
          </a:p>
          <a:p>
            <a:pPr marL="441325">
              <a:lnSpc>
                <a:spcPct val="100000"/>
              </a:lnSpc>
              <a:spcBef>
                <a:spcPts val="1565"/>
              </a:spcBef>
              <a:tabLst>
                <a:tab pos="807085" algn="l"/>
              </a:tabLst>
            </a:pPr>
            <a:r>
              <a:rPr dirty="0" sz="1600">
                <a:solidFill>
                  <a:srgbClr val="FF0000"/>
                </a:solidFill>
                <a:latin typeface="Georgia"/>
                <a:cs typeface="Georgia"/>
              </a:rPr>
              <a:t>b.	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Bending</a:t>
            </a:r>
            <a:r>
              <a:rPr dirty="0" u="sng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Moment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or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Cantilever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Steel: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51066" y="9275774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9575" y="1845817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69">
                <a:moveTo>
                  <a:pt x="268224" y="0"/>
                </a:moveTo>
                <a:lnTo>
                  <a:pt x="0" y="0"/>
                </a:lnTo>
                <a:lnTo>
                  <a:pt x="0" y="13716"/>
                </a:lnTo>
                <a:lnTo>
                  <a:pt x="268224" y="13716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00448" y="1845817"/>
            <a:ext cx="605155" cy="13970"/>
          </a:xfrm>
          <a:custGeom>
            <a:avLst/>
            <a:gdLst/>
            <a:ahLst/>
            <a:cxnLst/>
            <a:rect l="l" t="t" r="r" b="b"/>
            <a:pathLst>
              <a:path w="605154" h="13969">
                <a:moveTo>
                  <a:pt x="605027" y="0"/>
                </a:moveTo>
                <a:lnTo>
                  <a:pt x="0" y="0"/>
                </a:lnTo>
                <a:lnTo>
                  <a:pt x="0" y="13716"/>
                </a:lnTo>
                <a:lnTo>
                  <a:pt x="605027" y="13716"/>
                </a:lnTo>
                <a:lnTo>
                  <a:pt x="605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7673" y="5229478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70">
                <a:moveTo>
                  <a:pt x="268528" y="0"/>
                </a:moveTo>
                <a:lnTo>
                  <a:pt x="0" y="0"/>
                </a:lnTo>
                <a:lnTo>
                  <a:pt x="0" y="13715"/>
                </a:lnTo>
                <a:lnTo>
                  <a:pt x="268528" y="13715"/>
                </a:lnTo>
                <a:lnTo>
                  <a:pt x="268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68675" y="5229478"/>
            <a:ext cx="520065" cy="13970"/>
          </a:xfrm>
          <a:custGeom>
            <a:avLst/>
            <a:gdLst/>
            <a:ahLst/>
            <a:cxnLst/>
            <a:rect l="l" t="t" r="r" b="b"/>
            <a:pathLst>
              <a:path w="520064" h="13970">
                <a:moveTo>
                  <a:pt x="519684" y="0"/>
                </a:moveTo>
                <a:lnTo>
                  <a:pt x="0" y="0"/>
                </a:lnTo>
                <a:lnTo>
                  <a:pt x="0" y="13715"/>
                </a:lnTo>
                <a:lnTo>
                  <a:pt x="519684" y="13715"/>
                </a:lnTo>
                <a:lnTo>
                  <a:pt x="519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17673" y="8525002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70">
                <a:moveTo>
                  <a:pt x="268528" y="0"/>
                </a:moveTo>
                <a:lnTo>
                  <a:pt x="0" y="0"/>
                </a:lnTo>
                <a:lnTo>
                  <a:pt x="0" y="13716"/>
                </a:lnTo>
                <a:lnTo>
                  <a:pt x="268528" y="13716"/>
                </a:lnTo>
                <a:lnTo>
                  <a:pt x="268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68675" y="8525002"/>
            <a:ext cx="520065" cy="13970"/>
          </a:xfrm>
          <a:custGeom>
            <a:avLst/>
            <a:gdLst/>
            <a:ahLst/>
            <a:cxnLst/>
            <a:rect l="l" t="t" r="r" b="b"/>
            <a:pathLst>
              <a:path w="520064" h="13970">
                <a:moveTo>
                  <a:pt x="519684" y="0"/>
                </a:moveTo>
                <a:lnTo>
                  <a:pt x="0" y="0"/>
                </a:lnTo>
                <a:lnTo>
                  <a:pt x="0" y="13716"/>
                </a:lnTo>
                <a:lnTo>
                  <a:pt x="519684" y="13716"/>
                </a:lnTo>
                <a:lnTo>
                  <a:pt x="519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7900" y="2310383"/>
            <a:ext cx="6076950" cy="838200"/>
          </a:xfrm>
          <a:custGeom>
            <a:avLst/>
            <a:gdLst/>
            <a:ahLst/>
            <a:cxnLst/>
            <a:rect l="l" t="t" r="r" b="b"/>
            <a:pathLst>
              <a:path w="6076950" h="838200">
                <a:moveTo>
                  <a:pt x="0" y="139700"/>
                </a:moveTo>
                <a:lnTo>
                  <a:pt x="7122" y="95569"/>
                </a:lnTo>
                <a:lnTo>
                  <a:pt x="26954" y="57223"/>
                </a:lnTo>
                <a:lnTo>
                  <a:pt x="57195" y="26972"/>
                </a:lnTo>
                <a:lnTo>
                  <a:pt x="95544" y="7128"/>
                </a:lnTo>
                <a:lnTo>
                  <a:pt x="139700" y="0"/>
                </a:lnTo>
                <a:lnTo>
                  <a:pt x="5937250" y="0"/>
                </a:lnTo>
                <a:lnTo>
                  <a:pt x="5981429" y="7128"/>
                </a:lnTo>
                <a:lnTo>
                  <a:pt x="6019781" y="26972"/>
                </a:lnTo>
                <a:lnTo>
                  <a:pt x="6050013" y="57223"/>
                </a:lnTo>
                <a:lnTo>
                  <a:pt x="6069833" y="95569"/>
                </a:lnTo>
                <a:lnTo>
                  <a:pt x="6076950" y="139700"/>
                </a:lnTo>
                <a:lnTo>
                  <a:pt x="6076950" y="698500"/>
                </a:lnTo>
                <a:lnTo>
                  <a:pt x="6069833" y="742679"/>
                </a:lnTo>
                <a:lnTo>
                  <a:pt x="6050013" y="781031"/>
                </a:lnTo>
                <a:lnTo>
                  <a:pt x="6019781" y="811263"/>
                </a:lnTo>
                <a:lnTo>
                  <a:pt x="5981429" y="831083"/>
                </a:lnTo>
                <a:lnTo>
                  <a:pt x="593725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966469" y="8974455"/>
            <a:ext cx="5927725" cy="384175"/>
            <a:chOff x="966469" y="8974455"/>
            <a:chExt cx="5927725" cy="384175"/>
          </a:xfrm>
        </p:grpSpPr>
        <p:sp>
          <p:nvSpPr>
            <p:cNvPr id="10" name="object 10"/>
            <p:cNvSpPr/>
            <p:nvPr/>
          </p:nvSpPr>
          <p:spPr>
            <a:xfrm>
              <a:off x="972819" y="8980805"/>
              <a:ext cx="5915025" cy="371475"/>
            </a:xfrm>
            <a:custGeom>
              <a:avLst/>
              <a:gdLst/>
              <a:ahLst/>
              <a:cxnLst/>
              <a:rect l="l" t="t" r="r" b="b"/>
              <a:pathLst>
                <a:path w="5915025" h="371475">
                  <a:moveTo>
                    <a:pt x="5853176" y="0"/>
                  </a:moveTo>
                  <a:lnTo>
                    <a:pt x="61912" y="0"/>
                  </a:lnTo>
                  <a:lnTo>
                    <a:pt x="37815" y="4866"/>
                  </a:lnTo>
                  <a:lnTo>
                    <a:pt x="18135" y="18135"/>
                  </a:lnTo>
                  <a:lnTo>
                    <a:pt x="4866" y="37815"/>
                  </a:lnTo>
                  <a:lnTo>
                    <a:pt x="0" y="61912"/>
                  </a:lnTo>
                  <a:lnTo>
                    <a:pt x="0" y="309562"/>
                  </a:lnTo>
                  <a:lnTo>
                    <a:pt x="4866" y="333659"/>
                  </a:lnTo>
                  <a:lnTo>
                    <a:pt x="18135" y="353339"/>
                  </a:lnTo>
                  <a:lnTo>
                    <a:pt x="37815" y="366608"/>
                  </a:lnTo>
                  <a:lnTo>
                    <a:pt x="61912" y="371475"/>
                  </a:lnTo>
                  <a:lnTo>
                    <a:pt x="5853176" y="371475"/>
                  </a:lnTo>
                  <a:lnTo>
                    <a:pt x="5877252" y="366608"/>
                  </a:lnTo>
                  <a:lnTo>
                    <a:pt x="5896911" y="353339"/>
                  </a:lnTo>
                  <a:lnTo>
                    <a:pt x="5910165" y="333659"/>
                  </a:lnTo>
                  <a:lnTo>
                    <a:pt x="5915025" y="309562"/>
                  </a:lnTo>
                  <a:lnTo>
                    <a:pt x="5915025" y="61912"/>
                  </a:lnTo>
                  <a:lnTo>
                    <a:pt x="5910165" y="37815"/>
                  </a:lnTo>
                  <a:lnTo>
                    <a:pt x="5896911" y="18135"/>
                  </a:lnTo>
                  <a:lnTo>
                    <a:pt x="5877252" y="4866"/>
                  </a:lnTo>
                  <a:lnTo>
                    <a:pt x="5853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2819" y="8980805"/>
              <a:ext cx="5915025" cy="371475"/>
            </a:xfrm>
            <a:custGeom>
              <a:avLst/>
              <a:gdLst/>
              <a:ahLst/>
              <a:cxnLst/>
              <a:rect l="l" t="t" r="r" b="b"/>
              <a:pathLst>
                <a:path w="5915025" h="371475">
                  <a:moveTo>
                    <a:pt x="0" y="61912"/>
                  </a:moveTo>
                  <a:lnTo>
                    <a:pt x="4866" y="37815"/>
                  </a:lnTo>
                  <a:lnTo>
                    <a:pt x="18135" y="18135"/>
                  </a:lnTo>
                  <a:lnTo>
                    <a:pt x="37815" y="4866"/>
                  </a:lnTo>
                  <a:lnTo>
                    <a:pt x="61912" y="0"/>
                  </a:lnTo>
                  <a:lnTo>
                    <a:pt x="5853176" y="0"/>
                  </a:lnTo>
                  <a:lnTo>
                    <a:pt x="5877252" y="4866"/>
                  </a:lnTo>
                  <a:lnTo>
                    <a:pt x="5896911" y="18135"/>
                  </a:lnTo>
                  <a:lnTo>
                    <a:pt x="5910165" y="37815"/>
                  </a:lnTo>
                  <a:lnTo>
                    <a:pt x="5915025" y="61912"/>
                  </a:lnTo>
                  <a:lnTo>
                    <a:pt x="5915025" y="309562"/>
                  </a:lnTo>
                  <a:lnTo>
                    <a:pt x="5910165" y="333659"/>
                  </a:lnTo>
                  <a:lnTo>
                    <a:pt x="5896911" y="353339"/>
                  </a:lnTo>
                  <a:lnTo>
                    <a:pt x="5877252" y="366608"/>
                  </a:lnTo>
                  <a:lnTo>
                    <a:pt x="5853176" y="371475"/>
                  </a:lnTo>
                  <a:lnTo>
                    <a:pt x="61912" y="371475"/>
                  </a:lnTo>
                  <a:lnTo>
                    <a:pt x="37815" y="366608"/>
                  </a:lnTo>
                  <a:lnTo>
                    <a:pt x="18135" y="353339"/>
                  </a:lnTo>
                  <a:lnTo>
                    <a:pt x="4866" y="333659"/>
                  </a:lnTo>
                  <a:lnTo>
                    <a:pt x="0" y="309562"/>
                  </a:lnTo>
                  <a:lnTo>
                    <a:pt x="0" y="6191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84452" y="9052255"/>
              <a:ext cx="5493385" cy="230504"/>
            </a:xfrm>
            <a:custGeom>
              <a:avLst/>
              <a:gdLst/>
              <a:ahLst/>
              <a:cxnLst/>
              <a:rect l="l" t="t" r="r" b="b"/>
              <a:pathLst>
                <a:path w="5493384" h="230504">
                  <a:moveTo>
                    <a:pt x="5493384" y="0"/>
                  </a:moveTo>
                  <a:lnTo>
                    <a:pt x="0" y="0"/>
                  </a:lnTo>
                  <a:lnTo>
                    <a:pt x="0" y="230124"/>
                  </a:lnTo>
                  <a:lnTo>
                    <a:pt x="5493384" y="230124"/>
                  </a:lnTo>
                  <a:lnTo>
                    <a:pt x="5493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969135" y="5604636"/>
            <a:ext cx="3686175" cy="381000"/>
          </a:xfrm>
          <a:custGeom>
            <a:avLst/>
            <a:gdLst/>
            <a:ahLst/>
            <a:cxnLst/>
            <a:rect l="l" t="t" r="r" b="b"/>
            <a:pathLst>
              <a:path w="3686175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3622675" y="0"/>
                </a:lnTo>
                <a:lnTo>
                  <a:pt x="3647384" y="4992"/>
                </a:lnTo>
                <a:lnTo>
                  <a:pt x="3667569" y="18605"/>
                </a:lnTo>
                <a:lnTo>
                  <a:pt x="3681182" y="38790"/>
                </a:lnTo>
                <a:lnTo>
                  <a:pt x="3686175" y="63500"/>
                </a:lnTo>
                <a:lnTo>
                  <a:pt x="3686175" y="317500"/>
                </a:lnTo>
                <a:lnTo>
                  <a:pt x="3681182" y="342209"/>
                </a:lnTo>
                <a:lnTo>
                  <a:pt x="3667569" y="362394"/>
                </a:lnTo>
                <a:lnTo>
                  <a:pt x="3647384" y="376007"/>
                </a:lnTo>
                <a:lnTo>
                  <a:pt x="3622675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25804" y="791615"/>
            <a:ext cx="6179820" cy="8518525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1917700">
              <a:lnSpc>
                <a:spcPct val="100000"/>
              </a:lnSpc>
              <a:spcBef>
                <a:spcPts val="975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20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Ast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0.28/100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*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1000 *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170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476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baseline="21164" sz="1575">
                <a:solidFill>
                  <a:srgbClr val="232729"/>
                </a:solidFill>
                <a:latin typeface="Georgia"/>
                <a:cs typeface="Georgia"/>
              </a:rPr>
              <a:t>2</a:t>
            </a:r>
            <a:endParaRPr baseline="21164" sz="1575">
              <a:latin typeface="Georgia"/>
              <a:cs typeface="Georgia"/>
            </a:endParaRPr>
          </a:p>
          <a:p>
            <a:pPr marL="819785">
              <a:lnSpc>
                <a:spcPct val="100000"/>
              </a:lnSpc>
              <a:spcBef>
                <a:spcPts val="875"/>
              </a:spcBef>
            </a:pPr>
            <a:r>
              <a:rPr dirty="0" sz="1600" spc="-5">
                <a:latin typeface="Georgia"/>
                <a:cs typeface="Georgia"/>
              </a:rPr>
              <a:t>Providing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dia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bars,</a:t>
            </a:r>
            <a:endParaRPr sz="1600">
              <a:latin typeface="Georgia"/>
              <a:cs typeface="Georgia"/>
            </a:endParaRPr>
          </a:p>
          <a:p>
            <a:pPr algn="ctr" marL="1120775">
              <a:lnSpc>
                <a:spcPts val="930"/>
              </a:lnSpc>
              <a:spcBef>
                <a:spcPts val="795"/>
              </a:spcBef>
            </a:pPr>
            <a:r>
              <a:rPr dirty="0" sz="950" spc="3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  <a:p>
            <a:pPr marL="1185545">
              <a:lnSpc>
                <a:spcPts val="1375"/>
              </a:lnSpc>
              <a:tabLst>
                <a:tab pos="2538095" algn="l"/>
              </a:tabLst>
            </a:pPr>
            <a:r>
              <a:rPr dirty="0" sz="1600" spc="-5">
                <a:latin typeface="Georgia"/>
                <a:cs typeface="Georgia"/>
              </a:rPr>
              <a:t>Spacing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70">
                <a:latin typeface="Georgia"/>
                <a:cs typeface="Georgia"/>
              </a:rPr>
              <a:t> </a:t>
            </a:r>
            <a:r>
              <a:rPr dirty="0" baseline="45893" sz="1725" spc="67">
                <a:latin typeface="Cambria Math"/>
                <a:cs typeface="Cambria Math"/>
              </a:rPr>
              <a:t>𝑎𝑠𝑡	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15">
                <a:latin typeface="Georgia"/>
                <a:cs typeface="Georgia"/>
              </a:rPr>
              <a:t>1000=</a:t>
            </a:r>
            <a:r>
              <a:rPr dirty="0" baseline="45893" sz="1725" spc="22">
                <a:latin typeface="Cambria Math"/>
                <a:cs typeface="Cambria Math"/>
              </a:rPr>
              <a:t>π∗10</a:t>
            </a:r>
            <a:r>
              <a:rPr dirty="0" baseline="45893" sz="1725" spc="142">
                <a:latin typeface="Cambria Math"/>
                <a:cs typeface="Cambria Math"/>
              </a:rPr>
              <a:t> </a:t>
            </a:r>
            <a:r>
              <a:rPr dirty="0" baseline="45893" sz="1725" spc="15">
                <a:latin typeface="Cambria Math"/>
                <a:cs typeface="Cambria Math"/>
              </a:rPr>
              <a:t>/4 </a:t>
            </a:r>
            <a:r>
              <a:rPr dirty="0" baseline="45893" sz="1725" spc="150">
                <a:latin typeface="Cambria Math"/>
                <a:cs typeface="Cambria Math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1000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160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algn="ctr" marR="357505">
              <a:lnSpc>
                <a:spcPts val="1045"/>
              </a:lnSpc>
              <a:tabLst>
                <a:tab pos="1310640" algn="l"/>
              </a:tabLst>
            </a:pPr>
            <a:r>
              <a:rPr dirty="0" sz="1150" spc="30">
                <a:latin typeface="Cambria Math"/>
                <a:cs typeface="Cambria Math"/>
              </a:rPr>
              <a:t>𝐴𝑠𝑡	476</a:t>
            </a: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100">
              <a:latin typeface="Cambria Math"/>
              <a:cs typeface="Cambria Math"/>
            </a:endParaRPr>
          </a:p>
          <a:p>
            <a:pPr algn="ctr" marL="314325" marR="106680">
              <a:lnSpc>
                <a:spcPct val="145600"/>
              </a:lnSpc>
              <a:spcBef>
                <a:spcPts val="695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1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10mm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dia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bars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@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160</a:t>
            </a:r>
            <a:r>
              <a:rPr dirty="0" sz="1600" spc="2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as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Cantilever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steel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up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to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 </a:t>
            </a:r>
            <a:r>
              <a:rPr dirty="0" sz="1600" spc="-37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height of</a:t>
            </a:r>
            <a:r>
              <a:rPr dirty="0" sz="1600" spc="38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0.4*H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1.6m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( or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4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–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2.4 =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1.6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m) from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bottom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Georgia"/>
              <a:cs typeface="Georgia"/>
            </a:endParaRPr>
          </a:p>
          <a:p>
            <a:pPr algn="ctr" marR="2339340">
              <a:lnSpc>
                <a:spcPct val="100000"/>
              </a:lnSpc>
            </a:pPr>
            <a:r>
              <a:rPr dirty="0" u="sng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c.</a:t>
            </a:r>
            <a:r>
              <a:rPr dirty="0" u="sng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Vertical</a:t>
            </a:r>
            <a:r>
              <a:rPr dirty="0" u="sng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Distribution Steel:</a:t>
            </a:r>
            <a:endParaRPr sz="1800">
              <a:latin typeface="Georgia"/>
              <a:cs typeface="Georgia"/>
            </a:endParaRPr>
          </a:p>
          <a:p>
            <a:pPr algn="ctr" marR="1310640">
              <a:lnSpc>
                <a:spcPct val="100000"/>
              </a:lnSpc>
              <a:spcBef>
                <a:spcPts val="919"/>
              </a:spcBef>
            </a:pPr>
            <a:r>
              <a:rPr dirty="0" sz="1600" spc="-5">
                <a:latin typeface="Georgia"/>
                <a:cs typeface="Georgia"/>
              </a:rPr>
              <a:t>Area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steel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0.28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%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5">
                <a:latin typeface="Georgia"/>
                <a:cs typeface="Georgia"/>
              </a:rPr>
              <a:t>of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Gross Area</a:t>
            </a:r>
            <a:endParaRPr sz="1600">
              <a:latin typeface="Georgia"/>
              <a:cs typeface="Georgia"/>
            </a:endParaRPr>
          </a:p>
          <a:p>
            <a:pPr algn="ctr" marL="254635">
              <a:lnSpc>
                <a:spcPct val="100000"/>
              </a:lnSpc>
              <a:spcBef>
                <a:spcPts val="950"/>
              </a:spcBef>
              <a:tabLst>
                <a:tab pos="986790" algn="l"/>
              </a:tabLst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1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Ast	= 0.28/100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*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1000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* 170 = 476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mm</a:t>
            </a:r>
            <a:r>
              <a:rPr dirty="0" baseline="21164" sz="1575">
                <a:solidFill>
                  <a:srgbClr val="232729"/>
                </a:solidFill>
                <a:latin typeface="Georgia"/>
                <a:cs typeface="Georgia"/>
              </a:rPr>
              <a:t>2</a:t>
            </a:r>
            <a:endParaRPr baseline="21164" sz="1575">
              <a:latin typeface="Georgia"/>
              <a:cs typeface="Georgia"/>
            </a:endParaRPr>
          </a:p>
          <a:p>
            <a:pPr algn="ctr" marR="2990215">
              <a:lnSpc>
                <a:spcPct val="100000"/>
              </a:lnSpc>
              <a:spcBef>
                <a:spcPts val="875"/>
              </a:spcBef>
            </a:pPr>
            <a:r>
              <a:rPr dirty="0" sz="1600" spc="-5">
                <a:latin typeface="Georgia"/>
                <a:cs typeface="Georgia"/>
              </a:rPr>
              <a:t>Providing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8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dia </a:t>
            </a:r>
            <a:r>
              <a:rPr dirty="0" sz="1600" spc="-5">
                <a:latin typeface="Georgia"/>
                <a:cs typeface="Georgia"/>
              </a:rPr>
              <a:t>bars,</a:t>
            </a:r>
            <a:endParaRPr sz="1600">
              <a:latin typeface="Georgia"/>
              <a:cs typeface="Georgia"/>
            </a:endParaRPr>
          </a:p>
          <a:p>
            <a:pPr algn="ctr" marR="505459">
              <a:lnSpc>
                <a:spcPts val="930"/>
              </a:lnSpc>
              <a:spcBef>
                <a:spcPts val="805"/>
              </a:spcBef>
            </a:pPr>
            <a:r>
              <a:rPr dirty="0" sz="950" spc="3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  <a:p>
            <a:pPr marL="454025">
              <a:lnSpc>
                <a:spcPts val="1375"/>
              </a:lnSpc>
              <a:tabLst>
                <a:tab pos="1806575" algn="l"/>
              </a:tabLst>
            </a:pPr>
            <a:r>
              <a:rPr dirty="0" sz="1600" spc="-5">
                <a:latin typeface="Georgia"/>
                <a:cs typeface="Georgia"/>
              </a:rPr>
              <a:t>Spacing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70">
                <a:latin typeface="Georgia"/>
                <a:cs typeface="Georgia"/>
              </a:rPr>
              <a:t> </a:t>
            </a:r>
            <a:r>
              <a:rPr dirty="0" baseline="45893" sz="1725" spc="67">
                <a:latin typeface="Cambria Math"/>
                <a:cs typeface="Cambria Math"/>
              </a:rPr>
              <a:t>𝑎𝑠𝑡	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10">
                <a:latin typeface="Georgia"/>
                <a:cs typeface="Georgia"/>
              </a:rPr>
              <a:t>1000=</a:t>
            </a:r>
            <a:r>
              <a:rPr dirty="0" baseline="45893" sz="1725" spc="15">
                <a:latin typeface="Cambria Math"/>
                <a:cs typeface="Cambria Math"/>
              </a:rPr>
              <a:t>π∗8</a:t>
            </a:r>
            <a:r>
              <a:rPr dirty="0" baseline="45893" sz="1725" spc="150">
                <a:latin typeface="Cambria Math"/>
                <a:cs typeface="Cambria Math"/>
              </a:rPr>
              <a:t> </a:t>
            </a:r>
            <a:r>
              <a:rPr dirty="0" baseline="45893" sz="1725" spc="15">
                <a:latin typeface="Cambria Math"/>
                <a:cs typeface="Cambria Math"/>
              </a:rPr>
              <a:t>/4 </a:t>
            </a:r>
            <a:r>
              <a:rPr dirty="0" baseline="45893" sz="1725" spc="157">
                <a:latin typeface="Cambria Math"/>
                <a:cs typeface="Cambria Math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1000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100</a:t>
            </a:r>
            <a:r>
              <a:rPr dirty="0" sz="1600" spc="-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marL="1391285">
              <a:lnSpc>
                <a:spcPts val="1045"/>
              </a:lnSpc>
              <a:tabLst>
                <a:tab pos="2660015" algn="l"/>
              </a:tabLst>
            </a:pPr>
            <a:r>
              <a:rPr dirty="0" sz="1150" spc="30">
                <a:latin typeface="Cambria Math"/>
                <a:cs typeface="Cambria Math"/>
              </a:rPr>
              <a:t>𝐴𝑠𝑡	476</a:t>
            </a: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100">
              <a:latin typeface="Cambria Math"/>
              <a:cs typeface="Cambria Math"/>
            </a:endParaRPr>
          </a:p>
          <a:p>
            <a:pPr marL="1292225">
              <a:lnSpc>
                <a:spcPct val="100000"/>
              </a:lnSpc>
              <a:spcBef>
                <a:spcPts val="700"/>
              </a:spcBef>
              <a:tabLst>
                <a:tab pos="4321175" algn="l"/>
              </a:tabLst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10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8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dia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bars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@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100	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Georgia"/>
              <a:cs typeface="Georgia"/>
            </a:endParaRPr>
          </a:p>
          <a:p>
            <a:pPr marL="88900">
              <a:lnSpc>
                <a:spcPct val="100000"/>
              </a:lnSpc>
              <a:tabLst>
                <a:tab pos="454025" algn="l"/>
              </a:tabLst>
            </a:pP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5</a:t>
            </a:r>
            <a:r>
              <a:rPr dirty="0" sz="1600" spc="-5">
                <a:latin typeface="Georgia"/>
                <a:cs typeface="Georgia"/>
              </a:rPr>
              <a:t>.	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Base</a:t>
            </a:r>
            <a:r>
              <a:rPr dirty="0" u="sng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Slab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Design:</a:t>
            </a:r>
            <a:endParaRPr sz="1600">
              <a:latin typeface="Georgia"/>
              <a:cs typeface="Georgia"/>
            </a:endParaRPr>
          </a:p>
          <a:p>
            <a:pPr marL="88900" marR="283210">
              <a:lnSpc>
                <a:spcPct val="141900"/>
              </a:lnSpc>
            </a:pPr>
            <a:r>
              <a:rPr dirty="0" sz="1600" spc="-5">
                <a:latin typeface="Georgia"/>
                <a:cs typeface="Georgia"/>
              </a:rPr>
              <a:t>Provide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150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thick</a:t>
            </a:r>
            <a:r>
              <a:rPr dirty="0" sz="1600" spc="-5">
                <a:latin typeface="Georgia"/>
                <a:cs typeface="Georgia"/>
              </a:rPr>
              <a:t> slab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with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0.3% </a:t>
            </a:r>
            <a:r>
              <a:rPr dirty="0" sz="1600">
                <a:latin typeface="Georgia"/>
                <a:cs typeface="Georgia"/>
              </a:rPr>
              <a:t>of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Gross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area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 steel in </a:t>
            </a:r>
            <a:r>
              <a:rPr dirty="0" sz="1600">
                <a:latin typeface="Georgia"/>
                <a:cs typeface="Georgia"/>
              </a:rPr>
              <a:t>the </a:t>
            </a:r>
            <a:r>
              <a:rPr dirty="0" sz="1600" spc="-37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form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 mesh @ top and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bottom.</a:t>
            </a:r>
            <a:endParaRPr sz="1600">
              <a:latin typeface="Georgia"/>
              <a:cs typeface="Georgia"/>
            </a:endParaRPr>
          </a:p>
          <a:p>
            <a:pPr marL="454025">
              <a:lnSpc>
                <a:spcPct val="100000"/>
              </a:lnSpc>
              <a:spcBef>
                <a:spcPts val="820"/>
              </a:spcBef>
            </a:pPr>
            <a:r>
              <a:rPr dirty="0" sz="1600" spc="-5">
                <a:latin typeface="Georgia"/>
                <a:cs typeface="Georgia"/>
              </a:rPr>
              <a:t>Area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steel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 </a:t>
            </a:r>
            <a:r>
              <a:rPr dirty="0" sz="1600">
                <a:latin typeface="Georgia"/>
                <a:cs typeface="Georgia"/>
              </a:rPr>
              <a:t>0.3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%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Gross Area</a:t>
            </a:r>
            <a:endParaRPr sz="1600">
              <a:latin typeface="Georgia"/>
              <a:cs typeface="Georgia"/>
            </a:endParaRPr>
          </a:p>
          <a:p>
            <a:pPr marL="1234440">
              <a:lnSpc>
                <a:spcPct val="100000"/>
              </a:lnSpc>
              <a:spcBef>
                <a:spcPts val="944"/>
              </a:spcBef>
              <a:tabLst>
                <a:tab pos="1966595" algn="l"/>
              </a:tabLst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1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Ast	= 0.23/100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*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1000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*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150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=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450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baseline="21164" sz="1575" spc="-7">
                <a:solidFill>
                  <a:srgbClr val="232729"/>
                </a:solidFill>
                <a:latin typeface="Georgia"/>
                <a:cs typeface="Georgia"/>
              </a:rPr>
              <a:t>2</a:t>
            </a:r>
            <a:endParaRPr baseline="21164" sz="1575">
              <a:latin typeface="Georgia"/>
              <a:cs typeface="Georgia"/>
            </a:endParaRPr>
          </a:p>
          <a:p>
            <a:pPr marL="454025">
              <a:lnSpc>
                <a:spcPct val="100000"/>
              </a:lnSpc>
              <a:spcBef>
                <a:spcPts val="875"/>
              </a:spcBef>
            </a:pPr>
            <a:r>
              <a:rPr dirty="0" sz="1600" spc="-5">
                <a:latin typeface="Georgia"/>
                <a:cs typeface="Georgia"/>
              </a:rPr>
              <a:t>Providing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mm </a:t>
            </a:r>
            <a:r>
              <a:rPr dirty="0" sz="1600" spc="-10">
                <a:latin typeface="Georgia"/>
                <a:cs typeface="Georgia"/>
              </a:rPr>
              <a:t>dia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bars,</a:t>
            </a:r>
            <a:endParaRPr sz="1600">
              <a:latin typeface="Georgia"/>
              <a:cs typeface="Georgia"/>
            </a:endParaRPr>
          </a:p>
          <a:p>
            <a:pPr algn="ctr" marR="505459">
              <a:lnSpc>
                <a:spcPts val="930"/>
              </a:lnSpc>
              <a:spcBef>
                <a:spcPts val="795"/>
              </a:spcBef>
            </a:pPr>
            <a:r>
              <a:rPr dirty="0" sz="950" spc="3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  <a:p>
            <a:pPr marL="454025">
              <a:lnSpc>
                <a:spcPts val="1375"/>
              </a:lnSpc>
              <a:tabLst>
                <a:tab pos="1806575" algn="l"/>
              </a:tabLst>
            </a:pPr>
            <a:r>
              <a:rPr dirty="0" sz="1600" spc="-10">
                <a:latin typeface="Georgia"/>
                <a:cs typeface="Georgia"/>
              </a:rPr>
              <a:t>Spacing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80">
                <a:latin typeface="Georgia"/>
                <a:cs typeface="Georgia"/>
              </a:rPr>
              <a:t> </a:t>
            </a:r>
            <a:r>
              <a:rPr dirty="0" baseline="45893" sz="1725" spc="67">
                <a:latin typeface="Cambria Math"/>
                <a:cs typeface="Cambria Math"/>
              </a:rPr>
              <a:t>𝑎𝑠𝑡	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10">
                <a:latin typeface="Georgia"/>
                <a:cs typeface="Georgia"/>
              </a:rPr>
              <a:t>1000=</a:t>
            </a:r>
            <a:r>
              <a:rPr dirty="0" baseline="45893" sz="1725" spc="15">
                <a:latin typeface="Cambria Math"/>
                <a:cs typeface="Cambria Math"/>
              </a:rPr>
              <a:t>π∗8</a:t>
            </a:r>
            <a:r>
              <a:rPr dirty="0" baseline="45893" sz="1725" spc="150">
                <a:latin typeface="Cambria Math"/>
                <a:cs typeface="Cambria Math"/>
              </a:rPr>
              <a:t> </a:t>
            </a:r>
            <a:r>
              <a:rPr dirty="0" baseline="45893" sz="1725" spc="15">
                <a:latin typeface="Cambria Math"/>
                <a:cs typeface="Cambria Math"/>
              </a:rPr>
              <a:t>/4 </a:t>
            </a:r>
            <a:r>
              <a:rPr dirty="0" baseline="45893" sz="1725" spc="157">
                <a:latin typeface="Cambria Math"/>
                <a:cs typeface="Cambria Math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1000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170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marL="1391285">
              <a:lnSpc>
                <a:spcPts val="1045"/>
              </a:lnSpc>
              <a:tabLst>
                <a:tab pos="2660015" algn="l"/>
              </a:tabLst>
            </a:pPr>
            <a:r>
              <a:rPr dirty="0" sz="1150" spc="30">
                <a:latin typeface="Cambria Math"/>
                <a:cs typeface="Cambria Math"/>
              </a:rPr>
              <a:t>𝐴𝑠𝑡	476</a:t>
            </a: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1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mbria Math"/>
              <a:cs typeface="Cambria Math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1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10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mm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dia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bars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@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170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c/c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in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the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form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of mesh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51066" y="9275774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713" y="8149590"/>
            <a:ext cx="48113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0000"/>
                </a:solidFill>
                <a:latin typeface="Georgia"/>
                <a:cs typeface="Georgia"/>
              </a:rPr>
              <a:t>Cross</a:t>
            </a:r>
            <a:r>
              <a:rPr dirty="0" sz="24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Georgia"/>
                <a:cs typeface="Georgia"/>
              </a:rPr>
              <a:t>Section</a:t>
            </a:r>
            <a:r>
              <a:rPr dirty="0" sz="2400" spc="-1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Georgia"/>
                <a:cs typeface="Georgia"/>
              </a:rPr>
              <a:t>of </a:t>
            </a:r>
            <a:r>
              <a:rPr dirty="0" sz="2400">
                <a:solidFill>
                  <a:srgbClr val="FF0000"/>
                </a:solidFill>
                <a:latin typeface="Georgia"/>
                <a:cs typeface="Georgia"/>
              </a:rPr>
              <a:t>Water</a:t>
            </a:r>
            <a:r>
              <a:rPr dirty="0" sz="2400" spc="-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FF0000"/>
                </a:solidFill>
                <a:latin typeface="Georgia"/>
                <a:cs typeface="Georgia"/>
              </a:rPr>
              <a:t>Tank</a:t>
            </a:r>
            <a:r>
              <a:rPr dirty="0" sz="2400" spc="-5">
                <a:solidFill>
                  <a:srgbClr val="FF0000"/>
                </a:solidFill>
                <a:latin typeface="Georgia"/>
                <a:cs typeface="Georgia"/>
              </a:rPr>
              <a:t> (fixed)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259" y="716280"/>
            <a:ext cx="5915025" cy="733425"/>
          </a:xfrm>
          <a:custGeom>
            <a:avLst/>
            <a:gdLst/>
            <a:ahLst/>
            <a:cxnLst/>
            <a:rect l="l" t="t" r="r" b="b"/>
            <a:pathLst>
              <a:path w="5915025" h="733425">
                <a:moveTo>
                  <a:pt x="0" y="122300"/>
                </a:moveTo>
                <a:lnTo>
                  <a:pt x="9605" y="74687"/>
                </a:lnTo>
                <a:lnTo>
                  <a:pt x="35801" y="35814"/>
                </a:lnTo>
                <a:lnTo>
                  <a:pt x="74655" y="9608"/>
                </a:lnTo>
                <a:lnTo>
                  <a:pt x="122237" y="0"/>
                </a:lnTo>
                <a:lnTo>
                  <a:pt x="5792723" y="0"/>
                </a:lnTo>
                <a:lnTo>
                  <a:pt x="5840337" y="9608"/>
                </a:lnTo>
                <a:lnTo>
                  <a:pt x="5879211" y="35813"/>
                </a:lnTo>
                <a:lnTo>
                  <a:pt x="5905416" y="74687"/>
                </a:lnTo>
                <a:lnTo>
                  <a:pt x="5915024" y="122300"/>
                </a:lnTo>
                <a:lnTo>
                  <a:pt x="5915024" y="611124"/>
                </a:lnTo>
                <a:lnTo>
                  <a:pt x="5905416" y="658737"/>
                </a:lnTo>
                <a:lnTo>
                  <a:pt x="5879211" y="697611"/>
                </a:lnTo>
                <a:lnTo>
                  <a:pt x="5840337" y="723816"/>
                </a:lnTo>
                <a:lnTo>
                  <a:pt x="5792723" y="733425"/>
                </a:lnTo>
                <a:lnTo>
                  <a:pt x="122237" y="733425"/>
                </a:lnTo>
                <a:lnTo>
                  <a:pt x="74655" y="723816"/>
                </a:lnTo>
                <a:lnTo>
                  <a:pt x="35801" y="697611"/>
                </a:lnTo>
                <a:lnTo>
                  <a:pt x="9605" y="658737"/>
                </a:lnTo>
                <a:lnTo>
                  <a:pt x="0" y="611124"/>
                </a:lnTo>
                <a:lnTo>
                  <a:pt x="0" y="1223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3444" y="672236"/>
            <a:ext cx="5547360" cy="718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3770" marR="5080" indent="-2211705">
              <a:lnSpc>
                <a:spcPct val="142000"/>
              </a:lnSpc>
              <a:spcBef>
                <a:spcPts val="100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Also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haunch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150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x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150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with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8mm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dia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bars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@ </a:t>
            </a:r>
            <a:r>
              <a:rPr dirty="0" sz="1600" spc="-37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200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c/c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482" y="2035047"/>
            <a:ext cx="6248840" cy="56956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51066" y="9275774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092" y="1301248"/>
            <a:ext cx="6209832" cy="61709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51066" y="9275774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51066" y="9275774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8987" y="767842"/>
            <a:ext cx="6330315" cy="236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75285" marR="5080" indent="-363220">
              <a:lnSpc>
                <a:spcPct val="142000"/>
              </a:lnSpc>
              <a:spcBef>
                <a:spcPts val="105"/>
              </a:spcBef>
              <a:buFont typeface="Georgia"/>
              <a:buAutoNum type="arabicPeriod" startAt="2"/>
              <a:tabLst>
                <a:tab pos="375920" algn="l"/>
              </a:tabLst>
            </a:pP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Design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a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circular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water tank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12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m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dia,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4 m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height, the tank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rests on ground, the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wall is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fixed on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a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base slab. Use M20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concrete and Fe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 415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steel.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Adopt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working stress method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 and</a:t>
            </a:r>
            <a:r>
              <a:rPr dirty="0" sz="1800" spc="-1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design</a:t>
            </a:r>
            <a:r>
              <a:rPr dirty="0" sz="1800" spc="-1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as</a:t>
            </a:r>
            <a:r>
              <a:rPr dirty="0" sz="18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per</a:t>
            </a:r>
            <a:r>
              <a:rPr dirty="0" sz="18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3370.</a:t>
            </a:r>
            <a:r>
              <a:rPr dirty="0" sz="18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Also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 draw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the</a:t>
            </a:r>
            <a:r>
              <a:rPr dirty="0" sz="1800" spc="-1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following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sketch</a:t>
            </a:r>
            <a:endParaRPr sz="1800">
              <a:latin typeface="Georgia"/>
              <a:cs typeface="Georgia"/>
            </a:endParaRPr>
          </a:p>
          <a:p>
            <a:pPr algn="just" lvl="1" marL="1338580" indent="-232410">
              <a:lnSpc>
                <a:spcPct val="100000"/>
              </a:lnSpc>
              <a:spcBef>
                <a:spcPts val="910"/>
              </a:spcBef>
              <a:buAutoNum type="alphaLcPeriod"/>
              <a:tabLst>
                <a:tab pos="1339215" algn="l"/>
              </a:tabLst>
            </a:pP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Section</a:t>
            </a:r>
            <a:r>
              <a:rPr dirty="0" sz="1800" spc="-2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through</a:t>
            </a:r>
            <a:r>
              <a:rPr dirty="0" sz="1800" spc="-3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the</a:t>
            </a:r>
            <a:r>
              <a:rPr dirty="0" sz="18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tank.</a:t>
            </a:r>
            <a:endParaRPr sz="1800">
              <a:latin typeface="Georgia"/>
              <a:cs typeface="Georgia"/>
            </a:endParaRPr>
          </a:p>
          <a:p>
            <a:pPr algn="just" lvl="1" marL="1350645" indent="-244475">
              <a:lnSpc>
                <a:spcPct val="100000"/>
              </a:lnSpc>
              <a:spcBef>
                <a:spcPts val="900"/>
              </a:spcBef>
              <a:buAutoNum type="alphaLcPeriod"/>
              <a:tabLst>
                <a:tab pos="1351280" algn="l"/>
              </a:tabLst>
            </a:pP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Base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 slab</a:t>
            </a:r>
            <a:r>
              <a:rPr dirty="0" sz="18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reinforcement</a:t>
            </a:r>
            <a:r>
              <a:rPr dirty="0" sz="18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at</a:t>
            </a:r>
            <a:r>
              <a:rPr dirty="0" sz="18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Georgia"/>
                <a:cs typeface="Georgia"/>
              </a:rPr>
              <a:t>top</a:t>
            </a:r>
            <a:r>
              <a:rPr dirty="0" sz="1800" spc="-1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and</a:t>
            </a:r>
            <a:r>
              <a:rPr dirty="0" sz="18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FF0000"/>
                </a:solidFill>
                <a:latin typeface="Georgia"/>
                <a:cs typeface="Georgia"/>
              </a:rPr>
              <a:t>bottom.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7818" y="8674479"/>
            <a:ext cx="304800" cy="438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85"/>
              </a:lnSpc>
            </a:pPr>
            <a:r>
              <a:rPr dirty="0" sz="1100">
                <a:latin typeface="Calibri Light"/>
                <a:cs typeface="Calibri Light"/>
              </a:rPr>
              <a:t>Pag</a:t>
            </a:r>
            <a:r>
              <a:rPr dirty="0" sz="1100" spc="-10">
                <a:latin typeface="Calibri Light"/>
                <a:cs typeface="Calibri Light"/>
              </a:rPr>
              <a:t>e</a:t>
            </a:r>
            <a:r>
              <a:rPr dirty="0" sz="2200">
                <a:latin typeface="Calibri Light"/>
                <a:cs typeface="Calibri Light"/>
              </a:rPr>
              <a:t>1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80618"/>
            <a:ext cx="5964555" cy="209042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just" marL="1394460" marR="951865" indent="-433070">
              <a:lnSpc>
                <a:spcPts val="2039"/>
              </a:lnSpc>
              <a:spcBef>
                <a:spcPts val="265"/>
              </a:spcBef>
            </a:pPr>
            <a:r>
              <a:rPr dirty="0" sz="1800" spc="-5" b="1">
                <a:solidFill>
                  <a:srgbClr val="FF0000"/>
                </a:solidFill>
                <a:latin typeface="Georgia"/>
                <a:cs typeface="Georgia"/>
              </a:rPr>
              <a:t>Design of Rectangular Water Tank </a:t>
            </a:r>
            <a:r>
              <a:rPr dirty="0" sz="1800" spc="-44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eorgia"/>
                <a:cs typeface="Georgia"/>
              </a:rPr>
              <a:t>(</a:t>
            </a:r>
            <a:r>
              <a:rPr dirty="0" sz="1800" spc="-5" b="1">
                <a:solidFill>
                  <a:srgbClr val="FF0000"/>
                </a:solidFill>
                <a:latin typeface="Georgia"/>
                <a:cs typeface="Georgia"/>
              </a:rPr>
              <a:t> By</a:t>
            </a:r>
            <a:r>
              <a:rPr dirty="0" sz="1800" spc="-1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eorgia"/>
                <a:cs typeface="Georgia"/>
              </a:rPr>
              <a:t>using</a:t>
            </a:r>
            <a:r>
              <a:rPr dirty="0" sz="1800" spc="-1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eorgia"/>
                <a:cs typeface="Georgia"/>
              </a:rPr>
              <a:t>IS </a:t>
            </a:r>
            <a:r>
              <a:rPr dirty="0" sz="1800" spc="-5" b="1">
                <a:solidFill>
                  <a:srgbClr val="FF0000"/>
                </a:solidFill>
                <a:latin typeface="Georgia"/>
                <a:cs typeface="Georgia"/>
              </a:rPr>
              <a:t>3370</a:t>
            </a:r>
            <a:r>
              <a:rPr dirty="0" sz="180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Georgia"/>
                <a:cs typeface="Georgia"/>
              </a:rPr>
              <a:t>–Part(4)</a:t>
            </a:r>
            <a:endParaRPr sz="1800">
              <a:latin typeface="Georgia"/>
              <a:cs typeface="Georgia"/>
            </a:endParaRPr>
          </a:p>
          <a:p>
            <a:pPr algn="just" marL="375285" marR="5080" indent="-363220">
              <a:lnSpc>
                <a:spcPct val="142100"/>
              </a:lnSpc>
              <a:spcBef>
                <a:spcPts val="1095"/>
              </a:spcBef>
            </a:pPr>
            <a:r>
              <a:rPr dirty="0" sz="1600" spc="-5">
                <a:latin typeface="Georgia"/>
                <a:cs typeface="Georgia"/>
              </a:rPr>
              <a:t>1.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 rectangular water tank with an </a:t>
            </a:r>
            <a:r>
              <a:rPr dirty="0" sz="1600" spc="-10">
                <a:latin typeface="Georgia"/>
                <a:cs typeface="Georgia"/>
              </a:rPr>
              <a:t>open </a:t>
            </a:r>
            <a:r>
              <a:rPr dirty="0" sz="1600" spc="-5">
                <a:latin typeface="Georgia"/>
                <a:cs typeface="Georgia"/>
              </a:rPr>
              <a:t>top is required to store 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80,000 lts of </a:t>
            </a:r>
            <a:r>
              <a:rPr dirty="0" sz="1600" spc="-10">
                <a:latin typeface="Georgia"/>
                <a:cs typeface="Georgia"/>
              </a:rPr>
              <a:t>water. </a:t>
            </a:r>
            <a:r>
              <a:rPr dirty="0" sz="1600" spc="-5">
                <a:latin typeface="Georgia"/>
                <a:cs typeface="Georgia"/>
              </a:rPr>
              <a:t>The inside dimension of the tank may </a:t>
            </a:r>
            <a:r>
              <a:rPr dirty="0" sz="1600" spc="-10">
                <a:latin typeface="Georgia"/>
                <a:cs typeface="Georgia"/>
              </a:rPr>
              <a:t>be </a:t>
            </a:r>
            <a:r>
              <a:rPr dirty="0" sz="1600" spc="-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taken </a:t>
            </a:r>
            <a:r>
              <a:rPr dirty="0" sz="1600" spc="-5">
                <a:latin typeface="Georgia"/>
                <a:cs typeface="Georgia"/>
              </a:rPr>
              <a:t>as 6 x 4 </a:t>
            </a:r>
            <a:r>
              <a:rPr dirty="0" sz="1600">
                <a:latin typeface="Georgia"/>
                <a:cs typeface="Georgia"/>
              </a:rPr>
              <a:t>m. </a:t>
            </a:r>
            <a:r>
              <a:rPr dirty="0" sz="1600" spc="-5">
                <a:latin typeface="Georgia"/>
                <a:cs typeface="Georgia"/>
              </a:rPr>
              <a:t>Design the side </a:t>
            </a:r>
            <a:r>
              <a:rPr dirty="0" sz="1600" spc="-10">
                <a:latin typeface="Georgia"/>
                <a:cs typeface="Georgia"/>
              </a:rPr>
              <a:t>wall </a:t>
            </a:r>
            <a:r>
              <a:rPr dirty="0" sz="1600" spc="-5">
                <a:latin typeface="Georgia"/>
                <a:cs typeface="Georgia"/>
              </a:rPr>
              <a:t>of the tank using M20 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Concrete</a:t>
            </a:r>
            <a:r>
              <a:rPr dirty="0" sz="1600" spc="-5">
                <a:latin typeface="Georgia"/>
                <a:cs typeface="Georgia"/>
              </a:rPr>
              <a:t> and </a:t>
            </a:r>
            <a:r>
              <a:rPr dirty="0" sz="1600">
                <a:latin typeface="Georgia"/>
                <a:cs typeface="Georgia"/>
              </a:rPr>
              <a:t>Fe415 </a:t>
            </a:r>
            <a:r>
              <a:rPr dirty="0" sz="1600" spc="-5">
                <a:latin typeface="Georgia"/>
                <a:cs typeface="Georgia"/>
              </a:rPr>
              <a:t>steel. Use IS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method.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Also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draw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9233" y="2943884"/>
            <a:ext cx="2878455" cy="1066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105"/>
              </a:spcBef>
            </a:pPr>
            <a:r>
              <a:rPr dirty="0" sz="1600" spc="-5">
                <a:latin typeface="Georgia"/>
                <a:cs typeface="Georgia"/>
              </a:rPr>
              <a:t>Sectional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plan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the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tank 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Longitudinal section of </a:t>
            </a:r>
            <a:r>
              <a:rPr dirty="0" sz="1600" spc="-10">
                <a:latin typeface="Georgia"/>
                <a:cs typeface="Georgia"/>
              </a:rPr>
              <a:t>the </a:t>
            </a:r>
            <a:r>
              <a:rPr dirty="0" sz="1600" spc="-5">
                <a:latin typeface="Georgia"/>
                <a:cs typeface="Georgia"/>
              </a:rPr>
              <a:t>tank </a:t>
            </a:r>
            <a:r>
              <a:rPr dirty="0" sz="1600" spc="-37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Cross </a:t>
            </a:r>
            <a:r>
              <a:rPr dirty="0" sz="1600" spc="-10">
                <a:latin typeface="Georgia"/>
                <a:cs typeface="Georgia"/>
              </a:rPr>
              <a:t>Section</a:t>
            </a:r>
            <a:r>
              <a:rPr dirty="0" sz="1600" spc="-5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of</a:t>
            </a:r>
            <a:r>
              <a:rPr dirty="0" sz="1600" spc="-5">
                <a:latin typeface="Georgia"/>
                <a:cs typeface="Georgia"/>
              </a:rPr>
              <a:t> the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tank.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943884"/>
            <a:ext cx="1090295" cy="141224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algn="r" marR="180975">
              <a:lnSpc>
                <a:spcPct val="100000"/>
              </a:lnSpc>
              <a:spcBef>
                <a:spcPts val="915"/>
              </a:spcBef>
            </a:pPr>
            <a:r>
              <a:rPr dirty="0" sz="1600" spc="-10">
                <a:latin typeface="Georgia"/>
                <a:cs typeface="Georgia"/>
              </a:rPr>
              <a:t>a.</a:t>
            </a:r>
            <a:endParaRPr sz="1600">
              <a:latin typeface="Georgia"/>
              <a:cs typeface="Georgia"/>
            </a:endParaRPr>
          </a:p>
          <a:p>
            <a:pPr algn="r" marR="170815">
              <a:lnSpc>
                <a:spcPct val="100000"/>
              </a:lnSpc>
              <a:spcBef>
                <a:spcPts val="815"/>
              </a:spcBef>
            </a:pPr>
            <a:r>
              <a:rPr dirty="0" sz="1600" spc="-15">
                <a:latin typeface="Georgia"/>
                <a:cs typeface="Georgia"/>
              </a:rPr>
              <a:t>b.</a:t>
            </a:r>
            <a:endParaRPr sz="1600">
              <a:latin typeface="Georgia"/>
              <a:cs typeface="Georgia"/>
            </a:endParaRPr>
          </a:p>
          <a:p>
            <a:pPr algn="r" marR="192405">
              <a:lnSpc>
                <a:spcPct val="100000"/>
              </a:lnSpc>
              <a:spcBef>
                <a:spcPts val="805"/>
              </a:spcBef>
            </a:pPr>
            <a:r>
              <a:rPr dirty="0" sz="1600" spc="-10">
                <a:latin typeface="Georgia"/>
                <a:cs typeface="Georgia"/>
              </a:rPr>
              <a:t>c.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Given</a:t>
            </a:r>
            <a:r>
              <a:rPr dirty="0" sz="1600" spc="-7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FF0000"/>
                </a:solidFill>
                <a:latin typeface="Georgia"/>
                <a:cs typeface="Georgia"/>
              </a:rPr>
              <a:t>Data: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7713" y="4328947"/>
            <a:ext cx="3039110" cy="72136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600" spc="-5">
                <a:latin typeface="Georgia"/>
                <a:cs typeface="Georgia"/>
              </a:rPr>
              <a:t>Capacity</a:t>
            </a:r>
            <a:r>
              <a:rPr dirty="0" sz="1600" spc="-2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80,000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lts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600" spc="-5">
                <a:latin typeface="Georgia"/>
                <a:cs typeface="Georgia"/>
              </a:rPr>
              <a:t>Inside dimension L 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6m,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B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 </a:t>
            </a:r>
            <a:r>
              <a:rPr dirty="0" sz="1600">
                <a:latin typeface="Georgia"/>
                <a:cs typeface="Georgia"/>
              </a:rPr>
              <a:t>4m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392292"/>
            <a:ext cx="20224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7825" algn="l"/>
              </a:tabLst>
            </a:pP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1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.	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Design</a:t>
            </a:r>
            <a:r>
              <a:rPr dirty="0" u="sng" sz="1600" spc="-4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Constants: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3473" y="5550179"/>
            <a:ext cx="917575" cy="74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00"/>
              </a:spcBef>
            </a:pPr>
            <a:r>
              <a:rPr dirty="0" sz="1600" spc="-5">
                <a:latin typeface="Georgia"/>
                <a:cs typeface="Georgia"/>
              </a:rPr>
              <a:t>For M20 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For</a:t>
            </a:r>
            <a:r>
              <a:rPr dirty="0" sz="1600" spc="-8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Fe415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4482" y="5706236"/>
            <a:ext cx="6381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10416" sz="2400" spc="15">
                <a:latin typeface="Cambria Math"/>
                <a:cs typeface="Cambria Math"/>
              </a:rPr>
              <a:t>𝜎</a:t>
            </a:r>
            <a:r>
              <a:rPr dirty="0" sz="1150" spc="10">
                <a:latin typeface="Cambria Math"/>
                <a:cs typeface="Cambria Math"/>
              </a:rPr>
              <a:t>𝑐𝑏𝑐</a:t>
            </a:r>
            <a:r>
              <a:rPr dirty="0" sz="1150" spc="245">
                <a:latin typeface="Cambria Math"/>
                <a:cs typeface="Cambria Math"/>
              </a:rPr>
              <a:t> </a:t>
            </a:r>
            <a:r>
              <a:rPr dirty="0" baseline="10416" sz="2400" spc="-7">
                <a:latin typeface="Cambria Math"/>
                <a:cs typeface="Cambria Math"/>
              </a:rPr>
              <a:t>=</a:t>
            </a:r>
            <a:endParaRPr baseline="10416"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1619" y="5665089"/>
            <a:ext cx="26847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92100" algn="l"/>
                <a:tab pos="1173480" algn="l"/>
              </a:tabLst>
            </a:pPr>
            <a:r>
              <a:rPr dirty="0" sz="1600" spc="-5">
                <a:latin typeface="Cambria Math"/>
                <a:cs typeface="Cambria Math"/>
              </a:rPr>
              <a:t>7	</a:t>
            </a:r>
            <a:r>
              <a:rPr dirty="0" sz="1600" spc="-5">
                <a:latin typeface="Georgia"/>
                <a:cs typeface="Georgia"/>
              </a:rPr>
              <a:t>N/mm</a:t>
            </a:r>
            <a:r>
              <a:rPr dirty="0" baseline="21164" sz="1575" spc="-7">
                <a:latin typeface="Georgia"/>
                <a:cs typeface="Georgia"/>
              </a:rPr>
              <a:t>2	</a:t>
            </a:r>
            <a:r>
              <a:rPr dirty="0" sz="1600" spc="-5">
                <a:latin typeface="Cambria Math"/>
                <a:cs typeface="Cambria Math"/>
              </a:rPr>
              <a:t>𝜎</a:t>
            </a:r>
            <a:r>
              <a:rPr dirty="0" baseline="-14492" sz="1725" spc="-7">
                <a:latin typeface="Cambria Math"/>
                <a:cs typeface="Cambria Math"/>
              </a:rPr>
              <a:t>𝑐𝑡</a:t>
            </a:r>
            <a:r>
              <a:rPr dirty="0" baseline="-14492" sz="1725" spc="307">
                <a:latin typeface="Cambria Math"/>
                <a:cs typeface="Cambria Math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1.2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N/mm</a:t>
            </a:r>
            <a:r>
              <a:rPr dirty="0" baseline="21164" sz="1575">
                <a:latin typeface="Georgia"/>
                <a:cs typeface="Georgia"/>
              </a:rPr>
              <a:t>2</a:t>
            </a:r>
            <a:endParaRPr baseline="21164" sz="1575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7823" y="6064377"/>
            <a:ext cx="3155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10416" sz="2400" spc="-22">
                <a:latin typeface="Cambria Math"/>
                <a:cs typeface="Cambria Math"/>
              </a:rPr>
              <a:t>𝜎</a:t>
            </a:r>
            <a:r>
              <a:rPr dirty="0" sz="1150" spc="-15">
                <a:latin typeface="Cambria Math"/>
                <a:cs typeface="Cambria Math"/>
              </a:rPr>
              <a:t>𝑠𝑡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95879" y="6023229"/>
            <a:ext cx="13081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150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N/mm</a:t>
            </a:r>
            <a:r>
              <a:rPr dirty="0" baseline="21164" sz="1575" spc="-7">
                <a:latin typeface="Georgia"/>
                <a:cs typeface="Georgia"/>
              </a:rPr>
              <a:t>2</a:t>
            </a:r>
            <a:endParaRPr baseline="21164" sz="1575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1617" y="6427470"/>
            <a:ext cx="15417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4175" algn="l"/>
              </a:tabLst>
            </a:pPr>
            <a:r>
              <a:rPr dirty="0" sz="1600">
                <a:latin typeface="Calibri"/>
                <a:cs typeface="Calibri"/>
              </a:rPr>
              <a:t>i.	</a:t>
            </a:r>
            <a:r>
              <a:rPr dirty="0" sz="1600" spc="-5">
                <a:latin typeface="Calibri"/>
                <a:cs typeface="Calibri"/>
              </a:rPr>
              <a:t>Modular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ratio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4134" y="6427470"/>
            <a:ext cx="3803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2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38269" y="6363080"/>
            <a:ext cx="2794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r>
              <a:rPr dirty="0" sz="1150" spc="15">
                <a:latin typeface="Cambria Math"/>
                <a:cs typeface="Cambria Math"/>
              </a:rPr>
              <a:t>8</a:t>
            </a:r>
            <a:r>
              <a:rPr dirty="0" sz="1150" spc="25">
                <a:latin typeface="Cambria Math"/>
                <a:cs typeface="Cambria Math"/>
              </a:rPr>
              <a:t>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42765" y="6616445"/>
            <a:ext cx="464184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2077" sz="1725" spc="97">
                <a:latin typeface="Cambria Math"/>
                <a:cs typeface="Cambria Math"/>
              </a:rPr>
              <a:t>3𝜎</a:t>
            </a:r>
            <a:r>
              <a:rPr dirty="0" sz="950" spc="65">
                <a:latin typeface="Cambria Math"/>
                <a:cs typeface="Cambria Math"/>
              </a:rPr>
              <a:t>𝑐𝑏𝑐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80865" y="6578854"/>
            <a:ext cx="393700" cy="13970"/>
          </a:xfrm>
          <a:custGeom>
            <a:avLst/>
            <a:gdLst/>
            <a:ahLst/>
            <a:cxnLst/>
            <a:rect l="l" t="t" r="r" b="b"/>
            <a:pathLst>
              <a:path w="393700" h="13970">
                <a:moveTo>
                  <a:pt x="393191" y="0"/>
                </a:moveTo>
                <a:lnTo>
                  <a:pt x="0" y="0"/>
                </a:lnTo>
                <a:lnTo>
                  <a:pt x="0" y="13716"/>
                </a:lnTo>
                <a:lnTo>
                  <a:pt x="393191" y="13716"/>
                </a:lnTo>
                <a:lnTo>
                  <a:pt x="393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817745" y="6427470"/>
            <a:ext cx="1771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=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70728" y="6315760"/>
            <a:ext cx="279400" cy="47117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r>
              <a:rPr dirty="0" sz="1150" spc="15">
                <a:latin typeface="Cambria Math"/>
                <a:cs typeface="Cambria Math"/>
              </a:rPr>
              <a:t>8</a:t>
            </a:r>
            <a:r>
              <a:rPr dirty="0" sz="1150" spc="25">
                <a:latin typeface="Cambria Math"/>
                <a:cs typeface="Cambria Math"/>
              </a:rPr>
              <a:t>0</a:t>
            </a:r>
            <a:endParaRPr sz="1150">
              <a:latin typeface="Cambria Math"/>
              <a:cs typeface="Cambria Math"/>
            </a:endParaRPr>
          </a:p>
          <a:p>
            <a:pPr marL="18415">
              <a:lnSpc>
                <a:spcPct val="100000"/>
              </a:lnSpc>
              <a:spcBef>
                <a:spcPts val="375"/>
              </a:spcBef>
            </a:pPr>
            <a:r>
              <a:rPr dirty="0" sz="1150" spc="20">
                <a:latin typeface="Cambria Math"/>
                <a:cs typeface="Cambria Math"/>
              </a:rPr>
              <a:t>3∗7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83428" y="6578854"/>
            <a:ext cx="253365" cy="13970"/>
          </a:xfrm>
          <a:custGeom>
            <a:avLst/>
            <a:gdLst/>
            <a:ahLst/>
            <a:cxnLst/>
            <a:rect l="l" t="t" r="r" b="b"/>
            <a:pathLst>
              <a:path w="253364" h="13970">
                <a:moveTo>
                  <a:pt x="252984" y="0"/>
                </a:moveTo>
                <a:lnTo>
                  <a:pt x="0" y="0"/>
                </a:lnTo>
                <a:lnTo>
                  <a:pt x="0" y="13716"/>
                </a:lnTo>
                <a:lnTo>
                  <a:pt x="252984" y="13716"/>
                </a:lnTo>
                <a:lnTo>
                  <a:pt x="252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380101" y="6427470"/>
            <a:ext cx="7715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 Math"/>
                <a:cs typeface="Cambria Math"/>
              </a:rPr>
              <a:t>=</a:t>
            </a:r>
            <a:r>
              <a:rPr dirty="0" sz="1600" spc="37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13.33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61617" y="7029450"/>
            <a:ext cx="26720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4175" algn="l"/>
                <a:tab pos="2419985" algn="l"/>
              </a:tabLst>
            </a:pPr>
            <a:r>
              <a:rPr dirty="0" sz="1600">
                <a:latin typeface="Calibri"/>
                <a:cs typeface="Calibri"/>
              </a:rPr>
              <a:t>ii.	</a:t>
            </a:r>
            <a:r>
              <a:rPr dirty="0" sz="1600" spc="-5">
                <a:latin typeface="Calibri"/>
                <a:cs typeface="Calibri"/>
              </a:rPr>
              <a:t>Neutral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axis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coefficient	k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8445" y="6888022"/>
            <a:ext cx="902335" cy="53149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10"/>
              </a:spcBef>
              <a:tabLst>
                <a:tab pos="210185" algn="l"/>
                <a:tab pos="863600" algn="l"/>
              </a:tabLst>
            </a:pPr>
            <a:r>
              <a:rPr dirty="0" u="heavy" sz="1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1150" spc="1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𝑚</a:t>
            </a:r>
            <a:r>
              <a:rPr dirty="0" u="heavy" sz="1150" spc="-6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heavy" sz="1150" spc="7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𝜎</a:t>
            </a:r>
            <a:r>
              <a:rPr dirty="0" u="heavy" baseline="-14619" sz="1425" spc="11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𝑐𝑏𝑐	</a:t>
            </a:r>
            <a:endParaRPr baseline="-14619" sz="1425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610"/>
              </a:spcBef>
            </a:pPr>
            <a:r>
              <a:rPr dirty="0" baseline="12077" sz="1725" spc="165">
                <a:latin typeface="Cambria Math"/>
                <a:cs typeface="Cambria Math"/>
              </a:rPr>
              <a:t>𝑚</a:t>
            </a:r>
            <a:r>
              <a:rPr dirty="0" baseline="12077" sz="1725" spc="-37">
                <a:latin typeface="Cambria Math"/>
                <a:cs typeface="Cambria Math"/>
              </a:rPr>
              <a:t> </a:t>
            </a:r>
            <a:r>
              <a:rPr dirty="0" baseline="12077" sz="1725" spc="97">
                <a:latin typeface="Cambria Math"/>
                <a:cs typeface="Cambria Math"/>
              </a:rPr>
              <a:t>𝜎</a:t>
            </a:r>
            <a:r>
              <a:rPr dirty="0" sz="950" spc="65">
                <a:latin typeface="Cambria Math"/>
                <a:cs typeface="Cambria Math"/>
              </a:rPr>
              <a:t>𝑐𝑏𝑐</a:t>
            </a:r>
            <a:r>
              <a:rPr dirty="0" baseline="12077" sz="1725" spc="97">
                <a:latin typeface="Cambria Math"/>
                <a:cs typeface="Cambria Math"/>
              </a:rPr>
              <a:t>+</a:t>
            </a:r>
            <a:r>
              <a:rPr dirty="0" baseline="12077" sz="1725" spc="-44">
                <a:latin typeface="Cambria Math"/>
                <a:cs typeface="Cambria Math"/>
              </a:rPr>
              <a:t> </a:t>
            </a:r>
            <a:r>
              <a:rPr dirty="0" baseline="12077" sz="1725" spc="44">
                <a:latin typeface="Cambria Math"/>
                <a:cs typeface="Cambria Math"/>
              </a:rPr>
              <a:t>𝜎</a:t>
            </a:r>
            <a:r>
              <a:rPr dirty="0" sz="950" spc="30">
                <a:latin typeface="Cambria Math"/>
                <a:cs typeface="Cambria Math"/>
              </a:rPr>
              <a:t>𝑠𝑡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1292" y="7029450"/>
            <a:ext cx="1263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84672" y="6965442"/>
            <a:ext cx="55118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13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30">
                <a:latin typeface="Cambria Math"/>
                <a:cs typeface="Cambria Math"/>
              </a:rPr>
              <a:t>3</a:t>
            </a:r>
            <a:r>
              <a:rPr dirty="0" sz="1150" spc="15">
                <a:latin typeface="Cambria Math"/>
                <a:cs typeface="Cambria Math"/>
              </a:rPr>
              <a:t>3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25">
                <a:latin typeface="Cambria Math"/>
                <a:cs typeface="Cambria Math"/>
              </a:rPr>
              <a:t>7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59121" y="7187945"/>
            <a:ext cx="10039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0">
                <a:latin typeface="Cambria Math"/>
                <a:cs typeface="Cambria Math"/>
              </a:rPr>
              <a:t>(13.33∗7+</a:t>
            </a:r>
            <a:r>
              <a:rPr dirty="0" sz="1150" spc="-45">
                <a:latin typeface="Cambria Math"/>
                <a:cs typeface="Cambria Math"/>
              </a:rPr>
              <a:t> </a:t>
            </a:r>
            <a:r>
              <a:rPr dirty="0" sz="1150" spc="25">
                <a:latin typeface="Cambria Math"/>
                <a:cs typeface="Cambria Math"/>
              </a:rPr>
              <a:t>150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71821" y="7180833"/>
            <a:ext cx="975994" cy="13970"/>
          </a:xfrm>
          <a:custGeom>
            <a:avLst/>
            <a:gdLst/>
            <a:ahLst/>
            <a:cxnLst/>
            <a:rect l="l" t="t" r="r" b="b"/>
            <a:pathLst>
              <a:path w="975995" h="13970">
                <a:moveTo>
                  <a:pt x="975664" y="0"/>
                </a:moveTo>
                <a:lnTo>
                  <a:pt x="0" y="0"/>
                </a:lnTo>
                <a:lnTo>
                  <a:pt x="0" y="13716"/>
                </a:lnTo>
                <a:lnTo>
                  <a:pt x="975664" y="13716"/>
                </a:lnTo>
                <a:lnTo>
                  <a:pt x="9756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134861" y="7029450"/>
            <a:ext cx="6356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0.383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61617" y="7631430"/>
            <a:ext cx="2165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ii</a:t>
            </a:r>
            <a:r>
              <a:rPr dirty="0" sz="1600" spc="-1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11421" y="7567421"/>
            <a:ext cx="3949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0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15">
                <a:latin typeface="Cambria Math"/>
                <a:cs typeface="Cambria Math"/>
              </a:rPr>
              <a:t>3</a:t>
            </a:r>
            <a:r>
              <a:rPr dirty="0" sz="1150" spc="25">
                <a:latin typeface="Cambria Math"/>
                <a:cs typeface="Cambria Math"/>
              </a:rPr>
              <a:t>83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53153" y="7789926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3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24121" y="7782814"/>
            <a:ext cx="367665" cy="13970"/>
          </a:xfrm>
          <a:custGeom>
            <a:avLst/>
            <a:gdLst/>
            <a:ahLst/>
            <a:cxnLst/>
            <a:rect l="l" t="t" r="r" b="b"/>
            <a:pathLst>
              <a:path w="367664" h="13970">
                <a:moveTo>
                  <a:pt x="367284" y="0"/>
                </a:moveTo>
                <a:lnTo>
                  <a:pt x="0" y="0"/>
                </a:lnTo>
                <a:lnTo>
                  <a:pt x="0" y="13716"/>
                </a:lnTo>
                <a:lnTo>
                  <a:pt x="367284" y="13716"/>
                </a:lnTo>
                <a:lnTo>
                  <a:pt x="367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261617" y="7631430"/>
            <a:ext cx="3684270" cy="83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  <a:tabLst>
                <a:tab pos="2625090" algn="l"/>
                <a:tab pos="2958465" algn="l"/>
              </a:tabLst>
            </a:pPr>
            <a:r>
              <a:rPr dirty="0" sz="1600" spc="-10">
                <a:latin typeface="Calibri"/>
                <a:cs typeface="Calibri"/>
              </a:rPr>
              <a:t>Lever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arm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constant	j =	1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4175" algn="l"/>
                <a:tab pos="3388360" algn="l"/>
              </a:tabLst>
            </a:pPr>
            <a:r>
              <a:rPr dirty="0" sz="1600" spc="-5">
                <a:latin typeface="Calibri"/>
                <a:cs typeface="Calibri"/>
              </a:rPr>
              <a:t>iv.	Moment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Resistance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coefficient	Q</a:t>
            </a:r>
            <a:r>
              <a:rPr dirty="0" sz="1600" spc="-8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70145" y="7631430"/>
            <a:ext cx="737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0.8723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70145" y="8135873"/>
            <a:ext cx="85216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5">
                <a:latin typeface="Cambria Math"/>
                <a:cs typeface="Cambria Math"/>
              </a:rPr>
              <a:t>7∗</a:t>
            </a:r>
            <a:r>
              <a:rPr dirty="0" sz="1150" spc="-55">
                <a:latin typeface="Cambria Math"/>
                <a:cs typeface="Cambria Math"/>
              </a:rPr>
              <a:t> </a:t>
            </a:r>
            <a:r>
              <a:rPr dirty="0" sz="1150" spc="15">
                <a:latin typeface="Cambria Math"/>
                <a:cs typeface="Cambria Math"/>
              </a:rPr>
              <a:t>0.38∗0.87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40477" y="8358631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982845" y="8351266"/>
            <a:ext cx="824865" cy="13970"/>
          </a:xfrm>
          <a:custGeom>
            <a:avLst/>
            <a:gdLst/>
            <a:ahLst/>
            <a:cxnLst/>
            <a:rect l="l" t="t" r="r" b="b"/>
            <a:pathLst>
              <a:path w="824864" h="13970">
                <a:moveTo>
                  <a:pt x="824788" y="0"/>
                </a:moveTo>
                <a:lnTo>
                  <a:pt x="0" y="0"/>
                </a:lnTo>
                <a:lnTo>
                  <a:pt x="0" y="13716"/>
                </a:lnTo>
                <a:lnTo>
                  <a:pt x="824788" y="13716"/>
                </a:lnTo>
                <a:lnTo>
                  <a:pt x="824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840729" y="8199881"/>
            <a:ext cx="53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1.16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250" y="3594734"/>
            <a:ext cx="655955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8110" y="1034541"/>
            <a:ext cx="5057775" cy="884555"/>
          </a:xfrm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45"/>
              </a:spcBef>
            </a:pPr>
            <a:r>
              <a:rPr dirty="0" sz="2800" spc="-15" b="0">
                <a:latin typeface="Calibri"/>
                <a:cs typeface="Calibri"/>
              </a:rPr>
              <a:t>Following </a:t>
            </a:r>
            <a:r>
              <a:rPr dirty="0" sz="2800" spc="-20" b="0">
                <a:latin typeface="Calibri"/>
                <a:cs typeface="Calibri"/>
              </a:rPr>
              <a:t>are </a:t>
            </a:r>
            <a:r>
              <a:rPr dirty="0" sz="2800" spc="-5" b="0">
                <a:latin typeface="Calibri"/>
                <a:cs typeface="Calibri"/>
              </a:rPr>
              <a:t>the </a:t>
            </a:r>
            <a:r>
              <a:rPr dirty="0" sz="2800" spc="-15" b="0">
                <a:latin typeface="Calibri"/>
                <a:cs typeface="Calibri"/>
              </a:rPr>
              <a:t>different </a:t>
            </a:r>
            <a:r>
              <a:rPr dirty="0" sz="2800" spc="-5" b="0">
                <a:latin typeface="Calibri"/>
                <a:cs typeface="Calibri"/>
              </a:rPr>
              <a:t>types </a:t>
            </a:r>
            <a:r>
              <a:rPr dirty="0" sz="2800" spc="-100" b="0">
                <a:latin typeface="Calibri"/>
                <a:cs typeface="Calibri"/>
              </a:rPr>
              <a:t>of </a:t>
            </a:r>
            <a:r>
              <a:rPr dirty="0" sz="2800" spc="-620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combined</a:t>
            </a:r>
            <a:r>
              <a:rPr dirty="0" sz="2800" spc="-55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footing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657592" y="943762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78787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333" y="2145538"/>
            <a:ext cx="5194935" cy="1137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7040" indent="-434340"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/>
              <a:tabLst>
                <a:tab pos="446405" algn="l"/>
                <a:tab pos="447040" algn="l"/>
              </a:tabLst>
            </a:pPr>
            <a:r>
              <a:rPr dirty="0" sz="2400" spc="-10">
                <a:latin typeface="Calibri"/>
                <a:cs typeface="Calibri"/>
              </a:rPr>
              <a:t>Slab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type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combined </a:t>
            </a:r>
            <a:r>
              <a:rPr dirty="0" sz="2400" spc="-25">
                <a:latin typeface="Calibri"/>
                <a:cs typeface="Calibri"/>
              </a:rPr>
              <a:t>footing</a:t>
            </a:r>
            <a:endParaRPr sz="240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  <a:tabLst>
                <a:tab pos="514984" algn="l"/>
                <a:tab pos="515620" algn="l"/>
              </a:tabLst>
            </a:pPr>
            <a:r>
              <a:rPr dirty="0" sz="2400" spc="-10">
                <a:latin typeface="Calibri"/>
                <a:cs typeface="Calibri"/>
              </a:rPr>
              <a:t>Slab and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Beam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type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combined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footing</a:t>
            </a:r>
            <a:endParaRPr sz="2400">
              <a:latin typeface="Calibri"/>
              <a:cs typeface="Calibri"/>
            </a:endParaRPr>
          </a:p>
          <a:p>
            <a:pPr marL="509270" indent="-497205">
              <a:lnSpc>
                <a:spcPct val="100000"/>
              </a:lnSpc>
              <a:spcBef>
                <a:spcPts val="65"/>
              </a:spcBef>
              <a:buFont typeface="Times New Roman"/>
              <a:buAutoNum type="arabicPeriod"/>
              <a:tabLst>
                <a:tab pos="509270" algn="l"/>
                <a:tab pos="509905" algn="l"/>
              </a:tabLst>
            </a:pPr>
            <a:r>
              <a:rPr dirty="0" sz="2400" spc="-25">
                <a:latin typeface="Calibri"/>
                <a:cs typeface="Calibri"/>
              </a:rPr>
              <a:t>Strap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type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Combined</a:t>
            </a:r>
            <a:r>
              <a:rPr dirty="0" sz="2400" spc="-20">
                <a:latin typeface="Calibri"/>
                <a:cs typeface="Calibri"/>
              </a:rPr>
              <a:t> footing.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7818" y="8674479"/>
            <a:ext cx="304800" cy="438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85"/>
              </a:lnSpc>
            </a:pPr>
            <a:r>
              <a:rPr dirty="0" sz="1100">
                <a:latin typeface="Calibri Light"/>
                <a:cs typeface="Calibri Light"/>
              </a:rPr>
              <a:t>Pag</a:t>
            </a:r>
            <a:r>
              <a:rPr dirty="0" sz="1100" spc="-10">
                <a:latin typeface="Calibri Light"/>
                <a:cs typeface="Calibri Light"/>
              </a:rPr>
              <a:t>e</a:t>
            </a:r>
            <a:r>
              <a:rPr dirty="0" sz="2200">
                <a:latin typeface="Calibri Light"/>
                <a:cs typeface="Calibri Light"/>
              </a:rPr>
              <a:t>2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204" y="780947"/>
            <a:ext cx="5145405" cy="244919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905"/>
              </a:spcBef>
            </a:pPr>
            <a:r>
              <a:rPr dirty="0" sz="1600" spc="-10">
                <a:solidFill>
                  <a:srgbClr val="FF0000"/>
                </a:solidFill>
                <a:latin typeface="Georgia"/>
                <a:cs typeface="Georgia"/>
              </a:rPr>
              <a:t>Equating</a:t>
            </a: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 Capacity</a:t>
            </a:r>
            <a:r>
              <a:rPr dirty="0" sz="16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to</a:t>
            </a:r>
            <a:r>
              <a:rPr dirty="0" sz="1600" spc="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volume</a:t>
            </a:r>
            <a:endParaRPr sz="1600">
              <a:latin typeface="Georgia"/>
              <a:cs typeface="Georgia"/>
            </a:endParaRPr>
          </a:p>
          <a:p>
            <a:pPr marL="1526540" marR="1216025" indent="-366395">
              <a:lnSpc>
                <a:spcPct val="141900"/>
              </a:lnSpc>
              <a:tabLst>
                <a:tab pos="1721485" algn="l"/>
              </a:tabLst>
            </a:pP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i.e.		</a:t>
            </a:r>
            <a:r>
              <a:rPr dirty="0" sz="1600" spc="-5">
                <a:latin typeface="Georgia"/>
                <a:cs typeface="Georgia"/>
              </a:rPr>
              <a:t>Capacity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Volume 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80,000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lts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Area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Height</a:t>
            </a:r>
            <a:endParaRPr sz="1600">
              <a:latin typeface="Georgia"/>
              <a:cs typeface="Georgia"/>
            </a:endParaRPr>
          </a:p>
          <a:p>
            <a:pPr marL="1526540">
              <a:lnSpc>
                <a:spcPct val="100000"/>
              </a:lnSpc>
              <a:spcBef>
                <a:spcPts val="815"/>
              </a:spcBef>
            </a:pPr>
            <a:r>
              <a:rPr dirty="0" sz="1600" spc="-5">
                <a:latin typeface="Georgia"/>
                <a:cs typeface="Georgia"/>
              </a:rPr>
              <a:t>80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</a:t>
            </a:r>
            <a:r>
              <a:rPr dirty="0" baseline="21164" sz="1575" spc="-7">
                <a:latin typeface="Georgia"/>
                <a:cs typeface="Georgia"/>
              </a:rPr>
              <a:t>3</a:t>
            </a:r>
            <a:r>
              <a:rPr dirty="0" baseline="21164" sz="1575" spc="39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37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L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B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38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H</a:t>
            </a:r>
            <a:endParaRPr sz="1600">
              <a:latin typeface="Georgia"/>
              <a:cs typeface="Georgia"/>
            </a:endParaRPr>
          </a:p>
          <a:p>
            <a:pPr marL="1526540" marR="2011680" indent="194945">
              <a:lnSpc>
                <a:spcPts val="2730"/>
              </a:lnSpc>
              <a:spcBef>
                <a:spcPts val="220"/>
              </a:spcBef>
              <a:tabLst>
                <a:tab pos="2163445" algn="l"/>
              </a:tabLst>
            </a:pPr>
            <a:r>
              <a:rPr dirty="0" sz="1600" spc="-5">
                <a:latin typeface="Georgia"/>
                <a:cs typeface="Georgia"/>
              </a:rPr>
              <a:t>80	=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6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4</a:t>
            </a:r>
            <a:r>
              <a:rPr dirty="0" sz="1600" spc="-2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H </a:t>
            </a:r>
            <a:r>
              <a:rPr dirty="0" sz="1600" spc="-37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H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 3.33 m</a:t>
            </a:r>
            <a:endParaRPr sz="1600">
              <a:latin typeface="Georgia"/>
              <a:cs typeface="Georgia"/>
            </a:endParaRPr>
          </a:p>
          <a:p>
            <a:pPr marL="160655">
              <a:lnSpc>
                <a:spcPct val="100000"/>
              </a:lnSpc>
              <a:spcBef>
                <a:spcPts val="575"/>
              </a:spcBef>
            </a:pPr>
            <a:r>
              <a:rPr dirty="0" sz="1600" spc="-5">
                <a:latin typeface="Georgia"/>
                <a:cs typeface="Georgia"/>
              </a:rPr>
              <a:t>Providing 0.17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 as free board,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H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3.33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+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0.17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3.5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771893"/>
            <a:ext cx="3817620" cy="1066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7825" indent="-36576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Moment</a:t>
            </a:r>
            <a:r>
              <a:rPr dirty="0" u="sng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Calculation: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Georgia"/>
              <a:buAutoNum type="arabicPeriod" startAt="2"/>
            </a:pPr>
            <a:endParaRPr sz="1800">
              <a:latin typeface="Georgia"/>
              <a:cs typeface="Georgia"/>
            </a:endParaRPr>
          </a:p>
          <a:p>
            <a:pPr lvl="1" marL="743585" marR="5080" indent="-365760">
              <a:lnSpc>
                <a:spcPct val="108800"/>
              </a:lnSpc>
              <a:spcBef>
                <a:spcPts val="5"/>
              </a:spcBef>
              <a:buAutoNum type="romanLcPeriod"/>
              <a:tabLst>
                <a:tab pos="743585" algn="l"/>
                <a:tab pos="744220" algn="l"/>
              </a:tabLst>
            </a:pP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Moment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Calculation for long wall: </a:t>
            </a:r>
            <a:r>
              <a:rPr dirty="0" sz="1600" spc="-37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As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per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IS 3370,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table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3,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9233" y="7811922"/>
            <a:ext cx="1796414" cy="718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000"/>
              </a:lnSpc>
              <a:spcBef>
                <a:spcPts val="100"/>
              </a:spcBef>
            </a:pPr>
            <a:r>
              <a:rPr dirty="0" sz="1600" spc="-5">
                <a:latin typeface="Georgia"/>
                <a:cs typeface="Georgia"/>
              </a:rPr>
              <a:t>Horizontal</a:t>
            </a:r>
            <a:r>
              <a:rPr dirty="0" sz="1600" spc="-7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moment </a:t>
            </a:r>
            <a:r>
              <a:rPr dirty="0" sz="1600" spc="-37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Vertical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moment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9028" y="7824114"/>
            <a:ext cx="973455" cy="71818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5"/>
              </a:spcBef>
            </a:pPr>
            <a:r>
              <a:rPr dirty="0" baseline="3472" sz="2400" spc="-7">
                <a:latin typeface="Georgia"/>
                <a:cs typeface="Georgia"/>
              </a:rPr>
              <a:t>=</a:t>
            </a:r>
            <a:r>
              <a:rPr dirty="0" baseline="3472" sz="2400" spc="509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M</a:t>
            </a:r>
            <a:r>
              <a:rPr dirty="0" sz="1050" spc="-5">
                <a:latin typeface="Georgia"/>
                <a:cs typeface="Georgia"/>
              </a:rPr>
              <a:t>y</a:t>
            </a:r>
            <a:r>
              <a:rPr dirty="0" sz="1050" spc="105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w</a:t>
            </a:r>
            <a:r>
              <a:rPr dirty="0" baseline="3472" sz="2400" spc="-22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a</a:t>
            </a:r>
            <a:r>
              <a:rPr dirty="0" baseline="27777" sz="1350" spc="-7">
                <a:latin typeface="Georgia"/>
                <a:cs typeface="Georgia"/>
              </a:rPr>
              <a:t>3</a:t>
            </a:r>
            <a:endParaRPr baseline="27777" sz="135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  <a:spcBef>
                <a:spcPts val="805"/>
              </a:spcBef>
            </a:pPr>
            <a:r>
              <a:rPr dirty="0" baseline="3472" sz="2400" spc="-7">
                <a:latin typeface="Georgia"/>
                <a:cs typeface="Georgia"/>
              </a:rPr>
              <a:t>=</a:t>
            </a:r>
            <a:r>
              <a:rPr dirty="0" baseline="3472" sz="2400" spc="509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M</a:t>
            </a:r>
            <a:r>
              <a:rPr dirty="0" sz="1050" spc="-5">
                <a:latin typeface="Georgia"/>
                <a:cs typeface="Georgia"/>
              </a:rPr>
              <a:t>x</a:t>
            </a:r>
            <a:r>
              <a:rPr dirty="0" sz="1050" spc="105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w</a:t>
            </a:r>
            <a:r>
              <a:rPr dirty="0" baseline="3472" sz="2400" spc="-22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a</a:t>
            </a:r>
            <a:r>
              <a:rPr dirty="0" baseline="27777" sz="1350" spc="-7">
                <a:latin typeface="Georgia"/>
                <a:cs typeface="Georgia"/>
              </a:rPr>
              <a:t>3</a:t>
            </a:r>
            <a:endParaRPr baseline="27777" sz="13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5375" y="8608568"/>
            <a:ext cx="19005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a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height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the </a:t>
            </a:r>
            <a:r>
              <a:rPr dirty="0" sz="1600" spc="-10">
                <a:latin typeface="Georgia"/>
                <a:cs typeface="Georgia"/>
              </a:rPr>
              <a:t>wall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0189" y="8608568"/>
            <a:ext cx="7061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4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3.5</a:t>
            </a:r>
            <a:r>
              <a:rPr dirty="0" sz="1600" spc="-3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6053" y="5119496"/>
            <a:ext cx="5194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Times New Roman"/>
                <a:cs typeface="Times New Roman"/>
              </a:rPr>
              <a:t>H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=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3.5</a:t>
            </a:r>
            <a:r>
              <a:rPr dirty="0" sz="900" spc="18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58875" y="3905503"/>
            <a:ext cx="2686685" cy="1749425"/>
            <a:chOff x="1058875" y="3905503"/>
            <a:chExt cx="2686685" cy="1749425"/>
          </a:xfrm>
        </p:grpSpPr>
        <p:sp>
          <p:nvSpPr>
            <p:cNvPr id="11" name="object 11"/>
            <p:cNvSpPr/>
            <p:nvPr/>
          </p:nvSpPr>
          <p:spPr>
            <a:xfrm>
              <a:off x="1065225" y="3911853"/>
              <a:ext cx="2673985" cy="1736725"/>
            </a:xfrm>
            <a:custGeom>
              <a:avLst/>
              <a:gdLst/>
              <a:ahLst/>
              <a:cxnLst/>
              <a:rect l="l" t="t" r="r" b="b"/>
              <a:pathLst>
                <a:path w="2673985" h="1736725">
                  <a:moveTo>
                    <a:pt x="0" y="1736217"/>
                  </a:moveTo>
                  <a:lnTo>
                    <a:pt x="2673731" y="1736217"/>
                  </a:lnTo>
                  <a:lnTo>
                    <a:pt x="2673731" y="0"/>
                  </a:lnTo>
                  <a:lnTo>
                    <a:pt x="0" y="0"/>
                  </a:lnTo>
                  <a:lnTo>
                    <a:pt x="0" y="1736217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50899" y="4306061"/>
              <a:ext cx="1307465" cy="404495"/>
            </a:xfrm>
            <a:custGeom>
              <a:avLst/>
              <a:gdLst/>
              <a:ahLst/>
              <a:cxnLst/>
              <a:rect l="l" t="t" r="r" b="b"/>
              <a:pathLst>
                <a:path w="1307464" h="404495">
                  <a:moveTo>
                    <a:pt x="1307465" y="0"/>
                  </a:moveTo>
                  <a:lnTo>
                    <a:pt x="0" y="0"/>
                  </a:lnTo>
                  <a:lnTo>
                    <a:pt x="0" y="404495"/>
                  </a:lnTo>
                  <a:lnTo>
                    <a:pt x="1307465" y="404495"/>
                  </a:lnTo>
                  <a:lnTo>
                    <a:pt x="13074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192542" y="4039234"/>
            <a:ext cx="2419350" cy="1493520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algn="ctr" marL="2540">
              <a:lnSpc>
                <a:spcPts val="1900"/>
              </a:lnSpc>
              <a:spcBef>
                <a:spcPts val="484"/>
              </a:spcBef>
            </a:pP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 marL="156210">
              <a:lnSpc>
                <a:spcPts val="1900"/>
              </a:lnSpc>
            </a:pPr>
            <a:r>
              <a:rPr dirty="0" sz="1600" spc="-5">
                <a:latin typeface="Times New Roman"/>
                <a:cs typeface="Times New Roman"/>
              </a:rPr>
              <a:t>B=4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9940" y="4592192"/>
            <a:ext cx="86486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Short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wall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20795" y="5817489"/>
            <a:ext cx="14706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Long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wall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Corner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83410" y="5905880"/>
            <a:ext cx="8985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Long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Wall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58949" y="4690871"/>
            <a:ext cx="1873885" cy="1327785"/>
          </a:xfrm>
          <a:custGeom>
            <a:avLst/>
            <a:gdLst/>
            <a:ahLst/>
            <a:cxnLst/>
            <a:rect l="l" t="t" r="r" b="b"/>
            <a:pathLst>
              <a:path w="1873885" h="1327785">
                <a:moveTo>
                  <a:pt x="146177" y="958342"/>
                </a:moveTo>
                <a:lnTo>
                  <a:pt x="140208" y="956183"/>
                </a:lnTo>
                <a:lnTo>
                  <a:pt x="32854" y="1254912"/>
                </a:lnTo>
                <a:lnTo>
                  <a:pt x="0" y="1243076"/>
                </a:lnTo>
                <a:lnTo>
                  <a:pt x="10033" y="1327658"/>
                </a:lnTo>
                <a:lnTo>
                  <a:pt x="71488" y="1268984"/>
                </a:lnTo>
                <a:lnTo>
                  <a:pt x="71628" y="1268857"/>
                </a:lnTo>
                <a:lnTo>
                  <a:pt x="38823" y="1257058"/>
                </a:lnTo>
                <a:lnTo>
                  <a:pt x="146177" y="958342"/>
                </a:lnTo>
                <a:close/>
              </a:path>
              <a:path w="1873885" h="1327785">
                <a:moveTo>
                  <a:pt x="1630553" y="1137285"/>
                </a:moveTo>
                <a:lnTo>
                  <a:pt x="1617281" y="1093089"/>
                </a:lnTo>
                <a:lnTo>
                  <a:pt x="1606042" y="1055624"/>
                </a:lnTo>
                <a:lnTo>
                  <a:pt x="1580603" y="1079550"/>
                </a:lnTo>
                <a:lnTo>
                  <a:pt x="1354963" y="839343"/>
                </a:lnTo>
                <a:lnTo>
                  <a:pt x="1350391" y="843661"/>
                </a:lnTo>
                <a:lnTo>
                  <a:pt x="1576019" y="1083856"/>
                </a:lnTo>
                <a:lnTo>
                  <a:pt x="1550543" y="1107821"/>
                </a:lnTo>
                <a:lnTo>
                  <a:pt x="1630553" y="1137285"/>
                </a:lnTo>
                <a:close/>
              </a:path>
              <a:path w="1873885" h="1327785">
                <a:moveTo>
                  <a:pt x="1873504" y="19685"/>
                </a:moveTo>
                <a:lnTo>
                  <a:pt x="1790700" y="0"/>
                </a:lnTo>
                <a:lnTo>
                  <a:pt x="1798675" y="34023"/>
                </a:lnTo>
                <a:lnTo>
                  <a:pt x="1479296" y="109220"/>
                </a:lnTo>
                <a:lnTo>
                  <a:pt x="1480693" y="115316"/>
                </a:lnTo>
                <a:lnTo>
                  <a:pt x="1800136" y="40259"/>
                </a:lnTo>
                <a:lnTo>
                  <a:pt x="1808099" y="74168"/>
                </a:lnTo>
                <a:lnTo>
                  <a:pt x="1859775" y="31115"/>
                </a:lnTo>
                <a:lnTo>
                  <a:pt x="1873504" y="1968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5243703" y="3908678"/>
            <a:ext cx="1890395" cy="1743075"/>
            <a:chOff x="5243703" y="3908678"/>
            <a:chExt cx="1890395" cy="1743075"/>
          </a:xfrm>
        </p:grpSpPr>
        <p:sp>
          <p:nvSpPr>
            <p:cNvPr id="19" name="object 19"/>
            <p:cNvSpPr/>
            <p:nvPr/>
          </p:nvSpPr>
          <p:spPr>
            <a:xfrm>
              <a:off x="5243703" y="3911853"/>
              <a:ext cx="1887220" cy="1736725"/>
            </a:xfrm>
            <a:custGeom>
              <a:avLst/>
              <a:gdLst/>
              <a:ahLst/>
              <a:cxnLst/>
              <a:rect l="l" t="t" r="r" b="b"/>
              <a:pathLst>
                <a:path w="1887220" h="1736725">
                  <a:moveTo>
                    <a:pt x="317754" y="0"/>
                  </a:moveTo>
                  <a:lnTo>
                    <a:pt x="317754" y="1620520"/>
                  </a:lnTo>
                </a:path>
                <a:path w="1887220" h="1736725">
                  <a:moveTo>
                    <a:pt x="317754" y="1620520"/>
                  </a:moveTo>
                  <a:lnTo>
                    <a:pt x="11557" y="1620520"/>
                  </a:lnTo>
                </a:path>
                <a:path w="1887220" h="1736725">
                  <a:moveTo>
                    <a:pt x="11557" y="1620520"/>
                  </a:moveTo>
                  <a:lnTo>
                    <a:pt x="11557" y="1736217"/>
                  </a:lnTo>
                </a:path>
                <a:path w="1887220" h="1736725">
                  <a:moveTo>
                    <a:pt x="0" y="1736217"/>
                  </a:moveTo>
                  <a:lnTo>
                    <a:pt x="1886712" y="1736217"/>
                  </a:lnTo>
                </a:path>
                <a:path w="1887220" h="1736725">
                  <a:moveTo>
                    <a:pt x="1886712" y="1736217"/>
                  </a:moveTo>
                  <a:lnTo>
                    <a:pt x="1886712" y="1620520"/>
                  </a:lnTo>
                </a:path>
                <a:path w="1887220" h="1736725">
                  <a:moveTo>
                    <a:pt x="1886712" y="1620520"/>
                  </a:moveTo>
                  <a:lnTo>
                    <a:pt x="1539367" y="1620520"/>
                  </a:lnTo>
                </a:path>
                <a:path w="1887220" h="1736725">
                  <a:moveTo>
                    <a:pt x="1539367" y="1620520"/>
                  </a:moveTo>
                  <a:lnTo>
                    <a:pt x="1539367" y="0"/>
                  </a:lnTo>
                </a:path>
                <a:path w="1887220" h="1736725">
                  <a:moveTo>
                    <a:pt x="405130" y="1620520"/>
                  </a:moveTo>
                  <a:lnTo>
                    <a:pt x="1435227" y="1620520"/>
                  </a:lnTo>
                </a:path>
                <a:path w="1887220" h="1736725">
                  <a:moveTo>
                    <a:pt x="405130" y="1620520"/>
                  </a:moveTo>
                  <a:lnTo>
                    <a:pt x="405130" y="0"/>
                  </a:lnTo>
                </a:path>
                <a:path w="1887220" h="1736725">
                  <a:moveTo>
                    <a:pt x="1435227" y="1620520"/>
                  </a:moveTo>
                  <a:lnTo>
                    <a:pt x="1435227" y="0"/>
                  </a:lnTo>
                </a:path>
                <a:path w="1887220" h="1736725">
                  <a:moveTo>
                    <a:pt x="317754" y="0"/>
                  </a:moveTo>
                  <a:lnTo>
                    <a:pt x="405130" y="0"/>
                  </a:lnTo>
                </a:path>
                <a:path w="1887220" h="1736725">
                  <a:moveTo>
                    <a:pt x="1435227" y="0"/>
                  </a:moveTo>
                  <a:lnTo>
                    <a:pt x="1539367" y="0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394198" y="4143374"/>
              <a:ext cx="1527810" cy="0"/>
            </a:xfrm>
            <a:custGeom>
              <a:avLst/>
              <a:gdLst/>
              <a:ahLst/>
              <a:cxnLst/>
              <a:rect l="l" t="t" r="r" b="b"/>
              <a:pathLst>
                <a:path w="1527809" h="0">
                  <a:moveTo>
                    <a:pt x="0" y="0"/>
                  </a:moveTo>
                  <a:lnTo>
                    <a:pt x="1527809" y="0"/>
                  </a:lnTo>
                </a:path>
              </a:pathLst>
            </a:custGeom>
            <a:ln w="63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356098" y="3911853"/>
              <a:ext cx="76200" cy="1620520"/>
            </a:xfrm>
            <a:custGeom>
              <a:avLst/>
              <a:gdLst/>
              <a:ahLst/>
              <a:cxnLst/>
              <a:rect l="l" t="t" r="r" b="b"/>
              <a:pathLst>
                <a:path w="76200" h="1620520">
                  <a:moveTo>
                    <a:pt x="34925" y="1544320"/>
                  </a:moveTo>
                  <a:lnTo>
                    <a:pt x="0" y="1544320"/>
                  </a:lnTo>
                  <a:lnTo>
                    <a:pt x="38100" y="1620520"/>
                  </a:lnTo>
                  <a:lnTo>
                    <a:pt x="69850" y="1557020"/>
                  </a:lnTo>
                  <a:lnTo>
                    <a:pt x="34925" y="1557020"/>
                  </a:lnTo>
                  <a:lnTo>
                    <a:pt x="34925" y="1544320"/>
                  </a:lnTo>
                  <a:close/>
                </a:path>
                <a:path w="76200" h="1620520">
                  <a:moveTo>
                    <a:pt x="41275" y="63500"/>
                  </a:moveTo>
                  <a:lnTo>
                    <a:pt x="34925" y="63500"/>
                  </a:lnTo>
                  <a:lnTo>
                    <a:pt x="34925" y="1557020"/>
                  </a:lnTo>
                  <a:lnTo>
                    <a:pt x="41275" y="1557020"/>
                  </a:lnTo>
                  <a:lnTo>
                    <a:pt x="41275" y="63500"/>
                  </a:lnTo>
                  <a:close/>
                </a:path>
                <a:path w="76200" h="1620520">
                  <a:moveTo>
                    <a:pt x="76200" y="1544320"/>
                  </a:moveTo>
                  <a:lnTo>
                    <a:pt x="41275" y="1544320"/>
                  </a:lnTo>
                  <a:lnTo>
                    <a:pt x="41275" y="1557020"/>
                  </a:lnTo>
                  <a:lnTo>
                    <a:pt x="69850" y="1557020"/>
                  </a:lnTo>
                  <a:lnTo>
                    <a:pt x="76200" y="1544320"/>
                  </a:lnTo>
                  <a:close/>
                </a:path>
                <a:path w="76200" h="1620520">
                  <a:moveTo>
                    <a:pt x="38100" y="0"/>
                  </a:moveTo>
                  <a:lnTo>
                    <a:pt x="0" y="76200"/>
                  </a:lnTo>
                  <a:lnTo>
                    <a:pt x="34925" y="76200"/>
                  </a:lnTo>
                  <a:lnTo>
                    <a:pt x="34925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1620520">
                  <a:moveTo>
                    <a:pt x="69850" y="63500"/>
                  </a:moveTo>
                  <a:lnTo>
                    <a:pt x="41275" y="63500"/>
                  </a:lnTo>
                  <a:lnTo>
                    <a:pt x="4127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807202" y="3868038"/>
            <a:ext cx="62928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imes New Roman"/>
                <a:cs typeface="Times New Roman"/>
              </a:rPr>
              <a:t>Free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board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7818" y="8674479"/>
            <a:ext cx="304800" cy="438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85"/>
              </a:lnSpc>
            </a:pPr>
            <a:r>
              <a:rPr dirty="0" sz="1100">
                <a:latin typeface="Calibri Light"/>
                <a:cs typeface="Calibri Light"/>
              </a:rPr>
              <a:t>Pag</a:t>
            </a:r>
            <a:r>
              <a:rPr dirty="0" sz="1100" spc="-10">
                <a:latin typeface="Calibri Light"/>
                <a:cs typeface="Calibri Light"/>
              </a:rPr>
              <a:t>e</a:t>
            </a:r>
            <a:r>
              <a:rPr dirty="0" sz="2200">
                <a:latin typeface="Calibri Light"/>
                <a:cs typeface="Calibri Light"/>
              </a:rPr>
              <a:t>3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713" y="762660"/>
            <a:ext cx="2669540" cy="75438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109980">
              <a:lnSpc>
                <a:spcPct val="100000"/>
              </a:lnSpc>
              <a:spcBef>
                <a:spcPts val="1045"/>
              </a:spcBef>
            </a:pPr>
            <a:r>
              <a:rPr dirty="0" sz="1600" spc="-5">
                <a:latin typeface="Georgia"/>
                <a:cs typeface="Georgia"/>
              </a:rPr>
              <a:t>b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Width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of</a:t>
            </a:r>
            <a:r>
              <a:rPr dirty="0" sz="1600" spc="-2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wall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2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Ratio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b/a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 6/3.5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1.71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189" y="883665"/>
            <a:ext cx="5473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4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6</a:t>
            </a:r>
            <a:r>
              <a:rPr dirty="0" sz="1600" spc="-4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0189" y="1950465"/>
            <a:ext cx="3124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My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3473" y="1847747"/>
            <a:ext cx="2398395" cy="140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670" indent="1926589">
              <a:lnSpc>
                <a:spcPct val="141900"/>
              </a:lnSpc>
              <a:spcBef>
                <a:spcPts val="100"/>
              </a:spcBef>
              <a:tabLst>
                <a:tab pos="1841500" algn="l"/>
              </a:tabLst>
            </a:pP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Mx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For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1.75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…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……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…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…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	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0.0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7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4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1939289" algn="l"/>
              </a:tabLst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For 1.71	?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1841500" algn="l"/>
              </a:tabLst>
            </a:pPr>
            <a:r>
              <a:rPr dirty="0" sz="1600" spc="-10">
                <a:latin typeface="Georgia"/>
                <a:cs typeface="Georgia"/>
              </a:rPr>
              <a:t>F</a:t>
            </a:r>
            <a:r>
              <a:rPr dirty="0" sz="1600">
                <a:latin typeface="Georgia"/>
                <a:cs typeface="Georgia"/>
              </a:rPr>
              <a:t>o</a:t>
            </a:r>
            <a:r>
              <a:rPr dirty="0" sz="1600" spc="-5">
                <a:latin typeface="Georgia"/>
                <a:cs typeface="Georgia"/>
              </a:rPr>
              <a:t>r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1.5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17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……</a:t>
            </a:r>
            <a:r>
              <a:rPr dirty="0" sz="1600" spc="5">
                <a:latin typeface="Georgia"/>
                <a:cs typeface="Georgia"/>
              </a:rPr>
              <a:t>…</a:t>
            </a:r>
            <a:r>
              <a:rPr dirty="0" sz="1600" spc="-10">
                <a:latin typeface="Georgia"/>
                <a:cs typeface="Georgia"/>
              </a:rPr>
              <a:t>…</a:t>
            </a:r>
            <a:r>
              <a:rPr dirty="0" sz="1600" spc="-5">
                <a:latin typeface="Georgia"/>
                <a:cs typeface="Georgia"/>
              </a:rPr>
              <a:t>…</a:t>
            </a:r>
            <a:r>
              <a:rPr dirty="0" sz="1600">
                <a:latin typeface="Georgia"/>
                <a:cs typeface="Georgia"/>
              </a:rPr>
              <a:t>	</a:t>
            </a:r>
            <a:r>
              <a:rPr dirty="0" sz="1600" spc="-5">
                <a:latin typeface="Georgia"/>
                <a:cs typeface="Georgia"/>
              </a:rPr>
              <a:t>0.060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189" y="2193316"/>
            <a:ext cx="558800" cy="106426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905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0.052</a:t>
            </a:r>
            <a:endParaRPr sz="1600">
              <a:latin typeface="Georgia"/>
              <a:cs typeface="Georgia"/>
            </a:endParaRPr>
          </a:p>
          <a:p>
            <a:pPr algn="ctr" marR="38100">
              <a:lnSpc>
                <a:spcPct val="100000"/>
              </a:lnSpc>
              <a:spcBef>
                <a:spcPts val="810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?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dirty="0" sz="1600" spc="-5">
                <a:latin typeface="Georgia"/>
                <a:cs typeface="Georgia"/>
              </a:rPr>
              <a:t>0.044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904" y="3230397"/>
            <a:ext cx="5673725" cy="112141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60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1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Georgia"/>
                <a:cs typeface="Georgia"/>
              </a:rPr>
              <a:t>By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interpolating</a:t>
            </a:r>
            <a:r>
              <a:rPr dirty="0" sz="1600" spc="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for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1.71</a:t>
            </a:r>
            <a:r>
              <a:rPr dirty="0" sz="1600" spc="38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Mx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0.0719</a:t>
            </a:r>
            <a:r>
              <a:rPr dirty="0" sz="1600" spc="38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&amp;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My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0.051</a:t>
            </a:r>
            <a:endParaRPr sz="1600">
              <a:latin typeface="Georgia"/>
              <a:cs typeface="Georgia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  <a:tabLst>
                <a:tab pos="2245360" algn="l"/>
              </a:tabLst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420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Georgia"/>
                <a:cs typeface="Georgia"/>
              </a:rPr>
              <a:t>Horizontal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moment	=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0.051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 *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3.5</a:t>
            </a:r>
            <a:r>
              <a:rPr dirty="0" baseline="21164" sz="1575">
                <a:latin typeface="Georgia"/>
                <a:cs typeface="Georgia"/>
              </a:rPr>
              <a:t>3</a:t>
            </a:r>
            <a:r>
              <a:rPr dirty="0" baseline="21164" sz="1575" spc="19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 21.86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KN-m</a:t>
            </a:r>
            <a:endParaRPr sz="1600">
              <a:latin typeface="Georgia"/>
              <a:cs typeface="Georgia"/>
            </a:endParaRPr>
          </a:p>
          <a:p>
            <a:pPr marL="50800">
              <a:lnSpc>
                <a:spcPct val="100000"/>
              </a:lnSpc>
              <a:spcBef>
                <a:spcPts val="944"/>
              </a:spcBef>
              <a:tabLst>
                <a:tab pos="2611120" algn="l"/>
              </a:tabLst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409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Georgia"/>
                <a:cs typeface="Georgia"/>
              </a:rPr>
              <a:t>Vertical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moment	= 0.071 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 </a:t>
            </a:r>
            <a:r>
              <a:rPr dirty="0" sz="1600">
                <a:latin typeface="Georgia"/>
                <a:cs typeface="Georgia"/>
              </a:rPr>
              <a:t>3.5</a:t>
            </a:r>
            <a:r>
              <a:rPr dirty="0" baseline="21164" sz="1575">
                <a:latin typeface="Georgia"/>
                <a:cs typeface="Georgia"/>
              </a:rPr>
              <a:t>3</a:t>
            </a:r>
            <a:r>
              <a:rPr dirty="0" baseline="21164" sz="1575" spc="19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30.87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KN-m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153" y="4775073"/>
            <a:ext cx="220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ii)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9233" y="4672355"/>
            <a:ext cx="3175000" cy="1063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8460" marR="5080" indent="-366395">
              <a:lnSpc>
                <a:spcPct val="141900"/>
              </a:lnSpc>
              <a:spcBef>
                <a:spcPts val="100"/>
              </a:spcBef>
            </a:pP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Moment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calculation for short Wall: </a:t>
            </a:r>
            <a:r>
              <a:rPr dirty="0" sz="1600" spc="-37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height =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3.5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m,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b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4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 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Ratio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b/a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4/3.5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1.14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0189" y="5814441"/>
            <a:ext cx="3124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My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3473" y="5711723"/>
            <a:ext cx="2378075" cy="140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 indent="1926589">
              <a:lnSpc>
                <a:spcPct val="141900"/>
              </a:lnSpc>
              <a:spcBef>
                <a:spcPts val="100"/>
              </a:spcBef>
              <a:tabLst>
                <a:tab pos="1841500" algn="l"/>
              </a:tabLst>
            </a:pP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Mx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For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1.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2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5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……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…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…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…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	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0.047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1939289" algn="l"/>
              </a:tabLst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For 1.14	?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1841500" algn="l"/>
              </a:tabLst>
            </a:pPr>
            <a:r>
              <a:rPr dirty="0" sz="1600" spc="-10">
                <a:latin typeface="Georgia"/>
                <a:cs typeface="Georgia"/>
              </a:rPr>
              <a:t>F</a:t>
            </a:r>
            <a:r>
              <a:rPr dirty="0" sz="1600">
                <a:latin typeface="Georgia"/>
                <a:cs typeface="Georgia"/>
              </a:rPr>
              <a:t>o</a:t>
            </a:r>
            <a:r>
              <a:rPr dirty="0" sz="1600" spc="-5">
                <a:latin typeface="Georgia"/>
                <a:cs typeface="Georgia"/>
              </a:rPr>
              <a:t>r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1.0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3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……</a:t>
            </a:r>
            <a:r>
              <a:rPr dirty="0" sz="1600" spc="5">
                <a:latin typeface="Georgia"/>
                <a:cs typeface="Georgia"/>
              </a:rPr>
              <a:t>…</a:t>
            </a:r>
            <a:r>
              <a:rPr dirty="0" sz="1600" spc="-10">
                <a:latin typeface="Georgia"/>
                <a:cs typeface="Georgia"/>
              </a:rPr>
              <a:t>…</a:t>
            </a:r>
            <a:r>
              <a:rPr dirty="0" sz="1600" spc="-5">
                <a:latin typeface="Georgia"/>
                <a:cs typeface="Georgia"/>
              </a:rPr>
              <a:t>…</a:t>
            </a:r>
            <a:r>
              <a:rPr dirty="0" sz="1600">
                <a:latin typeface="Georgia"/>
                <a:cs typeface="Georgia"/>
              </a:rPr>
              <a:t>	</a:t>
            </a:r>
            <a:r>
              <a:rPr dirty="0" sz="1600" spc="-5">
                <a:latin typeface="Georgia"/>
                <a:cs typeface="Georgia"/>
              </a:rPr>
              <a:t>0.035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0189" y="6057290"/>
            <a:ext cx="557530" cy="106426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algn="ctr" marR="6350">
              <a:lnSpc>
                <a:spcPct val="100000"/>
              </a:lnSpc>
              <a:spcBef>
                <a:spcPts val="905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0.037</a:t>
            </a:r>
            <a:endParaRPr sz="1600">
              <a:latin typeface="Georgia"/>
              <a:cs typeface="Georgia"/>
            </a:endParaRPr>
          </a:p>
          <a:p>
            <a:pPr algn="ctr" marR="36830">
              <a:lnSpc>
                <a:spcPct val="100000"/>
              </a:lnSpc>
              <a:spcBef>
                <a:spcPts val="810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?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dirty="0" sz="1600" spc="-5">
                <a:latin typeface="Georgia"/>
                <a:cs typeface="Georgia"/>
              </a:rPr>
              <a:t>0.029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7097420"/>
            <a:ext cx="2075180" cy="111823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Georgia"/>
                <a:cs typeface="Georgia"/>
              </a:rPr>
              <a:t>By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interpolating</a:t>
            </a:r>
            <a:r>
              <a:rPr dirty="0" sz="1600" spc="35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for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36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Georgia"/>
                <a:cs typeface="Georgia"/>
              </a:rPr>
              <a:t>Horizontal</a:t>
            </a:r>
            <a:r>
              <a:rPr dirty="0" sz="1600" spc="-2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moment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36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Georgia"/>
                <a:cs typeface="Georgia"/>
              </a:rPr>
              <a:t>Vertical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moment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8814" y="7097420"/>
            <a:ext cx="3234055" cy="111823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45"/>
              </a:spcBef>
            </a:pPr>
            <a:r>
              <a:rPr dirty="0" sz="1600" spc="-5">
                <a:latin typeface="Georgia"/>
                <a:cs typeface="Georgia"/>
              </a:rPr>
              <a:t>1.14,</a:t>
            </a:r>
            <a:r>
              <a:rPr dirty="0" sz="1600" spc="1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Mx</a:t>
            </a:r>
            <a:r>
              <a:rPr dirty="0" sz="1600" spc="-5">
                <a:latin typeface="Georgia"/>
                <a:cs typeface="Georgia"/>
              </a:rPr>
              <a:t> 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0.042</a:t>
            </a:r>
            <a:r>
              <a:rPr dirty="0" sz="1600" spc="38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&amp;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My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 0.033</a:t>
            </a:r>
            <a:endParaRPr sz="1600">
              <a:latin typeface="Georgia"/>
              <a:cs typeface="Georgia"/>
            </a:endParaRPr>
          </a:p>
          <a:p>
            <a:pPr marL="50165">
              <a:lnSpc>
                <a:spcPct val="100000"/>
              </a:lnSpc>
              <a:spcBef>
                <a:spcPts val="950"/>
              </a:spcBef>
            </a:pPr>
            <a:r>
              <a:rPr dirty="0" sz="1600" spc="-5">
                <a:latin typeface="Georgia"/>
                <a:cs typeface="Georgia"/>
              </a:rPr>
              <a:t>= 0.033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3.5</a:t>
            </a:r>
            <a:r>
              <a:rPr dirty="0" baseline="21164" sz="1575">
                <a:latin typeface="Georgia"/>
                <a:cs typeface="Georgia"/>
              </a:rPr>
              <a:t>3</a:t>
            </a:r>
            <a:r>
              <a:rPr dirty="0" baseline="21164" sz="1575" spc="19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 14.14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KN-m</a:t>
            </a:r>
            <a:endParaRPr sz="1600">
              <a:latin typeface="Georgia"/>
              <a:cs typeface="Georgia"/>
            </a:endParaRPr>
          </a:p>
          <a:p>
            <a:pPr marL="415925">
              <a:lnSpc>
                <a:spcPct val="100000"/>
              </a:lnSpc>
              <a:spcBef>
                <a:spcPts val="950"/>
              </a:spcBef>
            </a:pPr>
            <a:r>
              <a:rPr dirty="0" sz="1600" spc="-5">
                <a:latin typeface="Georgia"/>
                <a:cs typeface="Georgia"/>
              </a:rPr>
              <a:t>= 0.042 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3.5</a:t>
            </a:r>
            <a:r>
              <a:rPr dirty="0" baseline="21164" sz="1575">
                <a:latin typeface="Georgia"/>
                <a:cs typeface="Georgia"/>
              </a:rPr>
              <a:t>3</a:t>
            </a:r>
            <a:r>
              <a:rPr dirty="0" baseline="21164" sz="1575" spc="569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 18</a:t>
            </a:r>
            <a:r>
              <a:rPr dirty="0" sz="1600" spc="38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KN-m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27370" y="2402180"/>
            <a:ext cx="86741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100" spc="-5">
                <a:latin typeface="Calibri"/>
                <a:cs typeface="Calibri"/>
              </a:rPr>
              <a:t>Select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Max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Coefficients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78425" y="2387726"/>
            <a:ext cx="412750" cy="911225"/>
            <a:chOff x="5178425" y="2387726"/>
            <a:chExt cx="412750" cy="911225"/>
          </a:xfrm>
        </p:grpSpPr>
        <p:sp>
          <p:nvSpPr>
            <p:cNvPr id="18" name="object 18"/>
            <p:cNvSpPr/>
            <p:nvPr/>
          </p:nvSpPr>
          <p:spPr>
            <a:xfrm>
              <a:off x="5181600" y="2390901"/>
              <a:ext cx="114300" cy="904875"/>
            </a:xfrm>
            <a:custGeom>
              <a:avLst/>
              <a:gdLst/>
              <a:ahLst/>
              <a:cxnLst/>
              <a:rect l="l" t="t" r="r" b="b"/>
              <a:pathLst>
                <a:path w="114300" h="904875">
                  <a:moveTo>
                    <a:pt x="0" y="0"/>
                  </a:moveTo>
                  <a:lnTo>
                    <a:pt x="22270" y="756"/>
                  </a:lnTo>
                  <a:lnTo>
                    <a:pt x="40433" y="2809"/>
                  </a:lnTo>
                  <a:lnTo>
                    <a:pt x="52667" y="5840"/>
                  </a:lnTo>
                  <a:lnTo>
                    <a:pt x="57150" y="9525"/>
                  </a:lnTo>
                  <a:lnTo>
                    <a:pt x="57150" y="442975"/>
                  </a:lnTo>
                  <a:lnTo>
                    <a:pt x="61632" y="446660"/>
                  </a:lnTo>
                  <a:lnTo>
                    <a:pt x="73866" y="449691"/>
                  </a:lnTo>
                  <a:lnTo>
                    <a:pt x="92029" y="451744"/>
                  </a:lnTo>
                  <a:lnTo>
                    <a:pt x="114300" y="452500"/>
                  </a:lnTo>
                  <a:lnTo>
                    <a:pt x="92029" y="453239"/>
                  </a:lnTo>
                  <a:lnTo>
                    <a:pt x="73866" y="455263"/>
                  </a:lnTo>
                  <a:lnTo>
                    <a:pt x="61632" y="458287"/>
                  </a:lnTo>
                  <a:lnTo>
                    <a:pt x="57150" y="462025"/>
                  </a:lnTo>
                  <a:lnTo>
                    <a:pt x="57150" y="895350"/>
                  </a:lnTo>
                  <a:lnTo>
                    <a:pt x="52667" y="899088"/>
                  </a:lnTo>
                  <a:lnTo>
                    <a:pt x="40433" y="902112"/>
                  </a:lnTo>
                  <a:lnTo>
                    <a:pt x="22270" y="904136"/>
                  </a:lnTo>
                  <a:lnTo>
                    <a:pt x="0" y="904875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237098" y="2609976"/>
              <a:ext cx="354330" cy="222250"/>
            </a:xfrm>
            <a:custGeom>
              <a:avLst/>
              <a:gdLst/>
              <a:ahLst/>
              <a:cxnLst/>
              <a:rect l="l" t="t" r="r" b="b"/>
              <a:pathLst>
                <a:path w="354329" h="222250">
                  <a:moveTo>
                    <a:pt x="287687" y="37552"/>
                  </a:moveTo>
                  <a:lnTo>
                    <a:pt x="0" y="216407"/>
                  </a:lnTo>
                  <a:lnTo>
                    <a:pt x="3301" y="221742"/>
                  </a:lnTo>
                  <a:lnTo>
                    <a:pt x="291032" y="42935"/>
                  </a:lnTo>
                  <a:lnTo>
                    <a:pt x="287687" y="37552"/>
                  </a:lnTo>
                  <a:close/>
                </a:path>
                <a:path w="354329" h="222250">
                  <a:moveTo>
                    <a:pt x="335138" y="30861"/>
                  </a:moveTo>
                  <a:lnTo>
                    <a:pt x="298450" y="30861"/>
                  </a:lnTo>
                  <a:lnTo>
                    <a:pt x="301878" y="36195"/>
                  </a:lnTo>
                  <a:lnTo>
                    <a:pt x="291032" y="42935"/>
                  </a:lnTo>
                  <a:lnTo>
                    <a:pt x="309499" y="72644"/>
                  </a:lnTo>
                  <a:lnTo>
                    <a:pt x="335138" y="30861"/>
                  </a:lnTo>
                  <a:close/>
                </a:path>
                <a:path w="354329" h="222250">
                  <a:moveTo>
                    <a:pt x="298450" y="30861"/>
                  </a:moveTo>
                  <a:lnTo>
                    <a:pt x="287687" y="37552"/>
                  </a:lnTo>
                  <a:lnTo>
                    <a:pt x="291032" y="42935"/>
                  </a:lnTo>
                  <a:lnTo>
                    <a:pt x="301878" y="36195"/>
                  </a:lnTo>
                  <a:lnTo>
                    <a:pt x="298450" y="30861"/>
                  </a:lnTo>
                  <a:close/>
                </a:path>
                <a:path w="354329" h="222250">
                  <a:moveTo>
                    <a:pt x="354075" y="0"/>
                  </a:moveTo>
                  <a:lnTo>
                    <a:pt x="269239" y="7874"/>
                  </a:lnTo>
                  <a:lnTo>
                    <a:pt x="287687" y="37552"/>
                  </a:lnTo>
                  <a:lnTo>
                    <a:pt x="298450" y="30861"/>
                  </a:lnTo>
                  <a:lnTo>
                    <a:pt x="335138" y="30861"/>
                  </a:lnTo>
                  <a:lnTo>
                    <a:pt x="35407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207000" y="6255003"/>
            <a:ext cx="384175" cy="892175"/>
            <a:chOff x="5207000" y="6255003"/>
            <a:chExt cx="384175" cy="892175"/>
          </a:xfrm>
        </p:grpSpPr>
        <p:sp>
          <p:nvSpPr>
            <p:cNvPr id="21" name="object 21"/>
            <p:cNvSpPr/>
            <p:nvPr/>
          </p:nvSpPr>
          <p:spPr>
            <a:xfrm>
              <a:off x="5210175" y="6258178"/>
              <a:ext cx="85725" cy="885825"/>
            </a:xfrm>
            <a:custGeom>
              <a:avLst/>
              <a:gdLst/>
              <a:ahLst/>
              <a:cxnLst/>
              <a:rect l="l" t="t" r="r" b="b"/>
              <a:pathLst>
                <a:path w="85725" h="885825">
                  <a:moveTo>
                    <a:pt x="0" y="0"/>
                  </a:moveTo>
                  <a:lnTo>
                    <a:pt x="16652" y="557"/>
                  </a:lnTo>
                  <a:lnTo>
                    <a:pt x="30257" y="2079"/>
                  </a:lnTo>
                  <a:lnTo>
                    <a:pt x="39433" y="4339"/>
                  </a:lnTo>
                  <a:lnTo>
                    <a:pt x="42799" y="7112"/>
                  </a:lnTo>
                  <a:lnTo>
                    <a:pt x="42799" y="435737"/>
                  </a:lnTo>
                  <a:lnTo>
                    <a:pt x="46184" y="438509"/>
                  </a:lnTo>
                  <a:lnTo>
                    <a:pt x="55403" y="440769"/>
                  </a:lnTo>
                  <a:lnTo>
                    <a:pt x="69052" y="442291"/>
                  </a:lnTo>
                  <a:lnTo>
                    <a:pt x="85725" y="442849"/>
                  </a:lnTo>
                  <a:lnTo>
                    <a:pt x="69052" y="443408"/>
                  </a:lnTo>
                  <a:lnTo>
                    <a:pt x="55403" y="444944"/>
                  </a:lnTo>
                  <a:lnTo>
                    <a:pt x="46184" y="447242"/>
                  </a:lnTo>
                  <a:lnTo>
                    <a:pt x="42799" y="450088"/>
                  </a:lnTo>
                  <a:lnTo>
                    <a:pt x="42799" y="878713"/>
                  </a:lnTo>
                  <a:lnTo>
                    <a:pt x="39433" y="881485"/>
                  </a:lnTo>
                  <a:lnTo>
                    <a:pt x="30257" y="883745"/>
                  </a:lnTo>
                  <a:lnTo>
                    <a:pt x="16652" y="885267"/>
                  </a:lnTo>
                  <a:lnTo>
                    <a:pt x="0" y="885825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237607" y="6506717"/>
              <a:ext cx="353695" cy="145415"/>
            </a:xfrm>
            <a:custGeom>
              <a:avLst/>
              <a:gdLst/>
              <a:ahLst/>
              <a:cxnLst/>
              <a:rect l="l" t="t" r="r" b="b"/>
              <a:pathLst>
                <a:path w="353695" h="145415">
                  <a:moveTo>
                    <a:pt x="281157" y="32544"/>
                  </a:moveTo>
                  <a:lnTo>
                    <a:pt x="0" y="138938"/>
                  </a:lnTo>
                  <a:lnTo>
                    <a:pt x="2285" y="144907"/>
                  </a:lnTo>
                  <a:lnTo>
                    <a:pt x="283416" y="38523"/>
                  </a:lnTo>
                  <a:lnTo>
                    <a:pt x="281157" y="32544"/>
                  </a:lnTo>
                  <a:close/>
                </a:path>
                <a:path w="353695" h="145415">
                  <a:moveTo>
                    <a:pt x="335634" y="28067"/>
                  </a:moveTo>
                  <a:lnTo>
                    <a:pt x="292988" y="28067"/>
                  </a:lnTo>
                  <a:lnTo>
                    <a:pt x="295275" y="34036"/>
                  </a:lnTo>
                  <a:lnTo>
                    <a:pt x="283416" y="38523"/>
                  </a:lnTo>
                  <a:lnTo>
                    <a:pt x="295782" y="71247"/>
                  </a:lnTo>
                  <a:lnTo>
                    <a:pt x="335634" y="28067"/>
                  </a:lnTo>
                  <a:close/>
                </a:path>
                <a:path w="353695" h="145415">
                  <a:moveTo>
                    <a:pt x="292988" y="28067"/>
                  </a:moveTo>
                  <a:lnTo>
                    <a:pt x="281157" y="32544"/>
                  </a:lnTo>
                  <a:lnTo>
                    <a:pt x="283416" y="38523"/>
                  </a:lnTo>
                  <a:lnTo>
                    <a:pt x="295275" y="34036"/>
                  </a:lnTo>
                  <a:lnTo>
                    <a:pt x="292988" y="28067"/>
                  </a:lnTo>
                  <a:close/>
                </a:path>
                <a:path w="353695" h="145415">
                  <a:moveTo>
                    <a:pt x="268858" y="0"/>
                  </a:moveTo>
                  <a:lnTo>
                    <a:pt x="281157" y="32544"/>
                  </a:lnTo>
                  <a:lnTo>
                    <a:pt x="292988" y="28067"/>
                  </a:lnTo>
                  <a:lnTo>
                    <a:pt x="335634" y="28067"/>
                  </a:lnTo>
                  <a:lnTo>
                    <a:pt x="353567" y="8636"/>
                  </a:lnTo>
                  <a:lnTo>
                    <a:pt x="26885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721858" y="6270345"/>
            <a:ext cx="867410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1100" spc="-5">
                <a:latin typeface="Calibri"/>
                <a:cs typeface="Calibri"/>
              </a:rPr>
              <a:t>Select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Max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coefficients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7818" y="8674479"/>
            <a:ext cx="304800" cy="438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85"/>
              </a:lnSpc>
            </a:pPr>
            <a:r>
              <a:rPr dirty="0" sz="1100">
                <a:latin typeface="Calibri Light"/>
                <a:cs typeface="Calibri Light"/>
              </a:rPr>
              <a:t>Pag</a:t>
            </a:r>
            <a:r>
              <a:rPr dirty="0" sz="1100" spc="-10">
                <a:latin typeface="Calibri Light"/>
                <a:cs typeface="Calibri Light"/>
              </a:rPr>
              <a:t>e</a:t>
            </a:r>
            <a:r>
              <a:rPr dirty="0" sz="2200">
                <a:latin typeface="Calibri Light"/>
                <a:cs typeface="Calibri Light"/>
              </a:rPr>
              <a:t>4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883665"/>
            <a:ext cx="2800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iii)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3473" y="883665"/>
            <a:ext cx="2689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Moment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for long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wall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Corner: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3" y="3817136"/>
            <a:ext cx="3448685" cy="1410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18540" marR="5080">
              <a:lnSpc>
                <a:spcPct val="142200"/>
              </a:lnSpc>
              <a:spcBef>
                <a:spcPts val="95"/>
              </a:spcBef>
              <a:tabLst>
                <a:tab pos="1556385" algn="l"/>
              </a:tabLst>
            </a:pPr>
            <a:r>
              <a:rPr dirty="0" sz="1600" spc="-5">
                <a:latin typeface="Georgia"/>
                <a:cs typeface="Georgia"/>
              </a:rPr>
              <a:t>a = height = 3.5 m, b = 6 m </a:t>
            </a:r>
            <a:r>
              <a:rPr dirty="0" sz="1600" spc="-37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Ratio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 </a:t>
            </a:r>
            <a:r>
              <a:rPr dirty="0" sz="1600" spc="-10">
                <a:latin typeface="Georgia"/>
                <a:cs typeface="Georgia"/>
              </a:rPr>
              <a:t>b/a </a:t>
            </a:r>
            <a:r>
              <a:rPr dirty="0" sz="1600" spc="-5">
                <a:latin typeface="Georgia"/>
                <a:cs typeface="Georgia"/>
              </a:rPr>
              <a:t>= 6/3.5 = </a:t>
            </a:r>
            <a:r>
              <a:rPr dirty="0" sz="1600">
                <a:latin typeface="Georgia"/>
                <a:cs typeface="Georgia"/>
              </a:rPr>
              <a:t>1.71 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Also	y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b/2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600" spc="-10">
                <a:latin typeface="Georgia"/>
                <a:cs typeface="Georgia"/>
              </a:rPr>
              <a:t>From</a:t>
            </a:r>
            <a:r>
              <a:rPr dirty="0" sz="1600" spc="36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IS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3370,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table</a:t>
            </a:r>
            <a:r>
              <a:rPr dirty="0" sz="1600" spc="-10">
                <a:latin typeface="Georgia"/>
                <a:cs typeface="Georgia"/>
              </a:rPr>
              <a:t> 3,</a:t>
            </a:r>
            <a:endParaRPr sz="16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614424" y="5303199"/>
          <a:ext cx="3523615" cy="1333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760"/>
                <a:gridCol w="918844"/>
                <a:gridCol w="841374"/>
              </a:tblGrid>
              <a:tr h="319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600" spc="-10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Mx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600" spc="-10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My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13970"/>
                </a:tc>
              </a:tr>
              <a:tr h="3467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5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1600" spc="345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5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1.75 ……………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5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0.01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5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0.052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40005"/>
                </a:tc>
              </a:tr>
              <a:tr h="3467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1600" spc="-45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5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1.71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?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>
                          <a:solidFill>
                            <a:srgbClr val="232729"/>
                          </a:solidFill>
                          <a:latin typeface="Georgia"/>
                          <a:cs typeface="Georgia"/>
                        </a:rPr>
                        <a:t>?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41275"/>
                </a:tc>
              </a:tr>
              <a:tr h="31987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5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1600" spc="-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5">
                          <a:latin typeface="Georgia"/>
                          <a:cs typeface="Georgia"/>
                        </a:rPr>
                        <a:t>1.5</a:t>
                      </a:r>
                      <a:r>
                        <a:rPr dirty="0" sz="1600" spc="1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10">
                          <a:latin typeface="Georgia"/>
                          <a:cs typeface="Georgia"/>
                        </a:rPr>
                        <a:t>……………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5">
                          <a:latin typeface="Georgia"/>
                          <a:cs typeface="Georgia"/>
                        </a:rPr>
                        <a:t>0.009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5">
                          <a:latin typeface="Georgia"/>
                          <a:cs typeface="Georgia"/>
                        </a:rPr>
                        <a:t>0.044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40005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76604" y="6606692"/>
            <a:ext cx="5927090" cy="1075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8965" marR="754380" indent="-571500">
              <a:lnSpc>
                <a:spcPct val="141900"/>
              </a:lnSpc>
              <a:spcBef>
                <a:spcPts val="100"/>
              </a:spcBef>
              <a:tabLst>
                <a:tab pos="2221865" algn="l"/>
              </a:tabLst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20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Georgia"/>
                <a:cs typeface="Georgia"/>
              </a:rPr>
              <a:t>By interpolating</a:t>
            </a:r>
            <a:r>
              <a:rPr dirty="0" sz="1600" spc="4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for	1.71,</a:t>
            </a:r>
            <a:r>
              <a:rPr dirty="0" sz="1600" spc="1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Mx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0.009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&amp;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My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0.050 </a:t>
            </a:r>
            <a:r>
              <a:rPr dirty="0" sz="1600" spc="-37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Neglect </a:t>
            </a:r>
            <a:r>
              <a:rPr dirty="0" sz="1600" spc="-10">
                <a:latin typeface="Georgia"/>
                <a:cs typeface="Georgia"/>
              </a:rPr>
              <a:t>Mx </a:t>
            </a:r>
            <a:r>
              <a:rPr dirty="0" sz="1600" spc="-5">
                <a:latin typeface="Georgia"/>
                <a:cs typeface="Georgia"/>
              </a:rPr>
              <a:t>value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since coefficient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is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very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small</a:t>
            </a:r>
            <a:endParaRPr sz="1600">
              <a:latin typeface="Georgia"/>
              <a:cs typeface="Georgia"/>
            </a:endParaRPr>
          </a:p>
          <a:p>
            <a:pPr marL="86360">
              <a:lnSpc>
                <a:spcPct val="100000"/>
              </a:lnSpc>
              <a:spcBef>
                <a:spcPts val="900"/>
              </a:spcBef>
            </a:pPr>
            <a:r>
              <a:rPr dirty="0" baseline="3472" sz="2400" spc="-7">
                <a:latin typeface="Georgia"/>
                <a:cs typeface="Georgia"/>
              </a:rPr>
              <a:t>Horizontal moment =</a:t>
            </a:r>
            <a:r>
              <a:rPr dirty="0" baseline="3472" sz="2400" spc="30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M</a:t>
            </a:r>
            <a:r>
              <a:rPr dirty="0" sz="1050" spc="-5">
                <a:latin typeface="Georgia"/>
                <a:cs typeface="Georgia"/>
              </a:rPr>
              <a:t>y</a:t>
            </a:r>
            <a:r>
              <a:rPr dirty="0" sz="1050" spc="140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w a</a:t>
            </a:r>
            <a:r>
              <a:rPr dirty="0" baseline="27777" sz="1350" spc="-7">
                <a:latin typeface="Georgia"/>
                <a:cs typeface="Georgia"/>
              </a:rPr>
              <a:t>3 </a:t>
            </a:r>
            <a:r>
              <a:rPr dirty="0" baseline="3968" sz="2100">
                <a:latin typeface="Georgia"/>
                <a:cs typeface="Georgia"/>
              </a:rPr>
              <a:t>=</a:t>
            </a:r>
            <a:r>
              <a:rPr dirty="0" baseline="3968" sz="2100" spc="7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0.050</a:t>
            </a:r>
            <a:r>
              <a:rPr dirty="0" baseline="3472" sz="2400" spc="15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* 10 *</a:t>
            </a:r>
            <a:r>
              <a:rPr dirty="0" baseline="3472" sz="2400" spc="7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3.5</a:t>
            </a:r>
            <a:r>
              <a:rPr dirty="0" baseline="26455" sz="1575" spc="-7">
                <a:latin typeface="Georgia"/>
                <a:cs typeface="Georgia"/>
              </a:rPr>
              <a:t>3</a:t>
            </a:r>
            <a:r>
              <a:rPr dirty="0" baseline="26455" sz="1575" spc="202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=</a:t>
            </a:r>
            <a:r>
              <a:rPr dirty="0" baseline="3472" sz="2400">
                <a:latin typeface="Georgia"/>
                <a:cs typeface="Georgia"/>
              </a:rPr>
              <a:t> </a:t>
            </a:r>
            <a:r>
              <a:rPr dirty="0" baseline="3472" sz="2400" spc="-7">
                <a:latin typeface="Georgia"/>
                <a:cs typeface="Georgia"/>
              </a:rPr>
              <a:t>21.437</a:t>
            </a:r>
            <a:r>
              <a:rPr dirty="0" baseline="3472" sz="2400" spc="600">
                <a:latin typeface="Georgia"/>
                <a:cs typeface="Georgia"/>
              </a:rPr>
              <a:t> </a:t>
            </a:r>
            <a:r>
              <a:rPr dirty="0" baseline="3472" sz="2400" spc="-15">
                <a:latin typeface="Georgia"/>
                <a:cs typeface="Georgia"/>
              </a:rPr>
              <a:t>KN-m</a:t>
            </a:r>
            <a:endParaRPr baseline="3472" sz="2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6158" y="5659602"/>
            <a:ext cx="86741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100" spc="-5">
                <a:latin typeface="Calibri"/>
                <a:cs typeface="Calibri"/>
              </a:rPr>
              <a:t>Select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Max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coefficients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075" y="1390777"/>
            <a:ext cx="4868545" cy="237147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207000" y="5788152"/>
            <a:ext cx="642620" cy="806450"/>
            <a:chOff x="5207000" y="5788152"/>
            <a:chExt cx="642620" cy="806450"/>
          </a:xfrm>
        </p:grpSpPr>
        <p:sp>
          <p:nvSpPr>
            <p:cNvPr id="11" name="object 11"/>
            <p:cNvSpPr/>
            <p:nvPr/>
          </p:nvSpPr>
          <p:spPr>
            <a:xfrm>
              <a:off x="5324347" y="5837047"/>
              <a:ext cx="525780" cy="252729"/>
            </a:xfrm>
            <a:custGeom>
              <a:avLst/>
              <a:gdLst/>
              <a:ahLst/>
              <a:cxnLst/>
              <a:rect l="l" t="t" r="r" b="b"/>
              <a:pathLst>
                <a:path w="525779" h="252729">
                  <a:moveTo>
                    <a:pt x="455002" y="31582"/>
                  </a:moveTo>
                  <a:lnTo>
                    <a:pt x="0" y="246633"/>
                  </a:lnTo>
                  <a:lnTo>
                    <a:pt x="2793" y="252475"/>
                  </a:lnTo>
                  <a:lnTo>
                    <a:pt x="457725" y="37334"/>
                  </a:lnTo>
                  <a:lnTo>
                    <a:pt x="455002" y="31582"/>
                  </a:lnTo>
                  <a:close/>
                </a:path>
                <a:path w="525779" h="252729">
                  <a:moveTo>
                    <a:pt x="506252" y="26162"/>
                  </a:moveTo>
                  <a:lnTo>
                    <a:pt x="466471" y="26162"/>
                  </a:lnTo>
                  <a:lnTo>
                    <a:pt x="469264" y="31876"/>
                  </a:lnTo>
                  <a:lnTo>
                    <a:pt x="457725" y="37334"/>
                  </a:lnTo>
                  <a:lnTo>
                    <a:pt x="472693" y="68961"/>
                  </a:lnTo>
                  <a:lnTo>
                    <a:pt x="506252" y="26162"/>
                  </a:lnTo>
                  <a:close/>
                </a:path>
                <a:path w="525779" h="252729">
                  <a:moveTo>
                    <a:pt x="466471" y="26162"/>
                  </a:moveTo>
                  <a:lnTo>
                    <a:pt x="455002" y="31582"/>
                  </a:lnTo>
                  <a:lnTo>
                    <a:pt x="457725" y="37334"/>
                  </a:lnTo>
                  <a:lnTo>
                    <a:pt x="469264" y="31876"/>
                  </a:lnTo>
                  <a:lnTo>
                    <a:pt x="466471" y="26162"/>
                  </a:lnTo>
                  <a:close/>
                </a:path>
                <a:path w="525779" h="252729">
                  <a:moveTo>
                    <a:pt x="440054" y="0"/>
                  </a:moveTo>
                  <a:lnTo>
                    <a:pt x="455002" y="31582"/>
                  </a:lnTo>
                  <a:lnTo>
                    <a:pt x="466471" y="26162"/>
                  </a:lnTo>
                  <a:lnTo>
                    <a:pt x="506252" y="26162"/>
                  </a:lnTo>
                  <a:lnTo>
                    <a:pt x="525272" y="1904"/>
                  </a:lnTo>
                  <a:lnTo>
                    <a:pt x="44005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210175" y="5791327"/>
              <a:ext cx="142875" cy="800100"/>
            </a:xfrm>
            <a:custGeom>
              <a:avLst/>
              <a:gdLst/>
              <a:ahLst/>
              <a:cxnLst/>
              <a:rect l="l" t="t" r="r" b="b"/>
              <a:pathLst>
                <a:path w="142875" h="800100">
                  <a:moveTo>
                    <a:pt x="0" y="0"/>
                  </a:moveTo>
                  <a:lnTo>
                    <a:pt x="27834" y="936"/>
                  </a:lnTo>
                  <a:lnTo>
                    <a:pt x="50561" y="3492"/>
                  </a:lnTo>
                  <a:lnTo>
                    <a:pt x="65883" y="7286"/>
                  </a:lnTo>
                  <a:lnTo>
                    <a:pt x="71500" y="11937"/>
                  </a:lnTo>
                  <a:lnTo>
                    <a:pt x="71500" y="388112"/>
                  </a:lnTo>
                  <a:lnTo>
                    <a:pt x="77098" y="392763"/>
                  </a:lnTo>
                  <a:lnTo>
                    <a:pt x="92376" y="396557"/>
                  </a:lnTo>
                  <a:lnTo>
                    <a:pt x="115060" y="399113"/>
                  </a:lnTo>
                  <a:lnTo>
                    <a:pt x="142875" y="400050"/>
                  </a:lnTo>
                  <a:lnTo>
                    <a:pt x="115060" y="400986"/>
                  </a:lnTo>
                  <a:lnTo>
                    <a:pt x="92376" y="403542"/>
                  </a:lnTo>
                  <a:lnTo>
                    <a:pt x="77098" y="407336"/>
                  </a:lnTo>
                  <a:lnTo>
                    <a:pt x="71500" y="411988"/>
                  </a:lnTo>
                  <a:lnTo>
                    <a:pt x="71500" y="788162"/>
                  </a:lnTo>
                  <a:lnTo>
                    <a:pt x="65883" y="792813"/>
                  </a:lnTo>
                  <a:lnTo>
                    <a:pt x="50561" y="796607"/>
                  </a:lnTo>
                  <a:lnTo>
                    <a:pt x="27834" y="799163"/>
                  </a:lnTo>
                  <a:lnTo>
                    <a:pt x="0" y="800100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7818" y="8674479"/>
            <a:ext cx="304800" cy="438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85"/>
              </a:lnSpc>
            </a:pPr>
            <a:r>
              <a:rPr dirty="0" sz="1100">
                <a:latin typeface="Calibri Light"/>
                <a:cs typeface="Calibri Light"/>
              </a:rPr>
              <a:t>Pag</a:t>
            </a:r>
            <a:r>
              <a:rPr dirty="0" sz="1100" spc="-10">
                <a:latin typeface="Calibri Light"/>
                <a:cs typeface="Calibri Light"/>
              </a:rPr>
              <a:t>e</a:t>
            </a:r>
            <a:r>
              <a:rPr dirty="0" sz="2200">
                <a:latin typeface="Calibri Light"/>
                <a:cs typeface="Calibri Light"/>
              </a:rPr>
              <a:t>5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61720"/>
            <a:ext cx="4633595" cy="55626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377825" algn="l"/>
              </a:tabLst>
            </a:pP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3.	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Tank</a:t>
            </a:r>
            <a:r>
              <a:rPr dirty="0" u="sng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wall</a:t>
            </a:r>
            <a:r>
              <a:rPr dirty="0" u="sng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thickness:</a:t>
            </a:r>
            <a:endParaRPr sz="1600">
              <a:latin typeface="Georgia"/>
              <a:cs typeface="Georgia"/>
            </a:endParaRPr>
          </a:p>
          <a:p>
            <a:pPr marL="743585">
              <a:lnSpc>
                <a:spcPct val="100000"/>
              </a:lnSpc>
              <a:spcBef>
                <a:spcPts val="170"/>
              </a:spcBef>
            </a:pPr>
            <a:r>
              <a:rPr dirty="0" sz="1600" spc="-5">
                <a:latin typeface="Georgia"/>
                <a:cs typeface="Georgia"/>
              </a:rPr>
              <a:t>Maximum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Bending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moment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30.87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KN-m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3833" y="1575562"/>
            <a:ext cx="24009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30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Effective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depth</a:t>
            </a:r>
            <a:r>
              <a:rPr dirty="0" sz="1600" spc="-2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d = </a:t>
            </a:r>
            <a:r>
              <a:rPr dirty="0" baseline="-5208" sz="2400" spc="217">
                <a:solidFill>
                  <a:srgbClr val="232729"/>
                </a:solidFill>
                <a:latin typeface="Cambria Math"/>
                <a:cs typeface="Cambria Math"/>
              </a:rPr>
              <a:t>√</a:t>
            </a:r>
            <a:r>
              <a:rPr dirty="0" baseline="-5208" sz="2400" spc="209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baseline="45893" sz="1725" spc="165">
                <a:solidFill>
                  <a:srgbClr val="232729"/>
                </a:solidFill>
                <a:latin typeface="Cambria Math"/>
                <a:cs typeface="Cambria Math"/>
              </a:rPr>
              <a:t>𝑚</a:t>
            </a:r>
            <a:endParaRPr baseline="45893" sz="1725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35501" y="1726945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4" h="13969">
                <a:moveTo>
                  <a:pt x="268224" y="0"/>
                </a:moveTo>
                <a:lnTo>
                  <a:pt x="0" y="0"/>
                </a:lnTo>
                <a:lnTo>
                  <a:pt x="0" y="13716"/>
                </a:lnTo>
                <a:lnTo>
                  <a:pt x="268224" y="13716"/>
                </a:lnTo>
                <a:lnTo>
                  <a:pt x="268224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22801" y="1734057"/>
            <a:ext cx="14312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</a:tabLst>
            </a:pPr>
            <a:r>
              <a:rPr dirty="0" sz="1150" spc="55">
                <a:solidFill>
                  <a:srgbClr val="232729"/>
                </a:solidFill>
                <a:latin typeface="Cambria Math"/>
                <a:cs typeface="Cambria Math"/>
              </a:rPr>
              <a:t>𝑄</a:t>
            </a:r>
            <a:r>
              <a:rPr dirty="0" sz="1150" spc="-5">
                <a:solidFill>
                  <a:srgbClr val="232729"/>
                </a:solidFill>
                <a:latin typeface="Cambria Math"/>
                <a:cs typeface="Cambria Math"/>
              </a:rPr>
              <a:t>∗</a:t>
            </a:r>
            <a:r>
              <a:rPr dirty="0" sz="1150" spc="125">
                <a:solidFill>
                  <a:srgbClr val="232729"/>
                </a:solidFill>
                <a:latin typeface="Cambria Math"/>
                <a:cs typeface="Cambria Math"/>
              </a:rPr>
              <a:t>𝑏</a:t>
            </a:r>
            <a:r>
              <a:rPr dirty="0" sz="1150">
                <a:solidFill>
                  <a:srgbClr val="232729"/>
                </a:solidFill>
                <a:latin typeface="Cambria Math"/>
                <a:cs typeface="Cambria Math"/>
              </a:rPr>
              <a:t>	</a:t>
            </a: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1</a:t>
            </a:r>
            <a:r>
              <a:rPr dirty="0" sz="1150">
                <a:solidFill>
                  <a:srgbClr val="232729"/>
                </a:solidFill>
                <a:latin typeface="Cambria Math"/>
                <a:cs typeface="Cambria Math"/>
              </a:rPr>
              <a:t>.</a:t>
            </a:r>
            <a:r>
              <a:rPr dirty="0" sz="1150" spc="15">
                <a:solidFill>
                  <a:srgbClr val="232729"/>
                </a:solidFill>
                <a:latin typeface="Cambria Math"/>
                <a:cs typeface="Cambria Math"/>
              </a:rPr>
              <a:t>1</a:t>
            </a: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6</a:t>
            </a:r>
            <a:r>
              <a:rPr dirty="0" sz="1150" spc="-5">
                <a:solidFill>
                  <a:srgbClr val="232729"/>
                </a:solidFill>
                <a:latin typeface="Cambria Math"/>
                <a:cs typeface="Cambria Math"/>
              </a:rPr>
              <a:t>∗</a:t>
            </a:r>
            <a:r>
              <a:rPr dirty="0" sz="1150" spc="25">
                <a:solidFill>
                  <a:srgbClr val="232729"/>
                </a:solidFill>
                <a:latin typeface="Cambria Math"/>
                <a:cs typeface="Cambria Math"/>
              </a:rPr>
              <a:t>1</a:t>
            </a:r>
            <a:r>
              <a:rPr dirty="0" sz="1150" spc="15">
                <a:solidFill>
                  <a:srgbClr val="232729"/>
                </a:solidFill>
                <a:latin typeface="Cambria Math"/>
                <a:cs typeface="Cambria Math"/>
              </a:rPr>
              <a:t>0</a:t>
            </a:r>
            <a:r>
              <a:rPr dirty="0" sz="1150" spc="25">
                <a:solidFill>
                  <a:srgbClr val="232729"/>
                </a:solidFill>
                <a:latin typeface="Cambria Math"/>
                <a:cs typeface="Cambria Math"/>
              </a:rPr>
              <a:t>00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35501" y="1519682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4" h="13969">
                <a:moveTo>
                  <a:pt x="268224" y="0"/>
                </a:moveTo>
                <a:lnTo>
                  <a:pt x="0" y="0"/>
                </a:lnTo>
                <a:lnTo>
                  <a:pt x="0" y="13716"/>
                </a:lnTo>
                <a:lnTo>
                  <a:pt x="268224" y="13716"/>
                </a:lnTo>
                <a:lnTo>
                  <a:pt x="268224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63160" y="1455165"/>
            <a:ext cx="11220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32986" sz="2400" spc="-7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baseline="-32986" sz="2400" spc="-3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baseline="-29513" sz="2400" spc="52">
                <a:solidFill>
                  <a:srgbClr val="232729"/>
                </a:solidFill>
                <a:latin typeface="Cambria Math"/>
                <a:cs typeface="Cambria Math"/>
              </a:rPr>
              <a:t>√</a:t>
            </a:r>
            <a:r>
              <a:rPr dirty="0" sz="1150" spc="35">
                <a:solidFill>
                  <a:srgbClr val="232729"/>
                </a:solidFill>
                <a:latin typeface="Cambria Math"/>
                <a:cs typeface="Cambria Math"/>
              </a:rPr>
              <a:t>30.87∗</a:t>
            </a:r>
            <a:r>
              <a:rPr dirty="0" sz="1150" spc="-30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10</a:t>
            </a:r>
            <a:r>
              <a:rPr dirty="0" baseline="20467" sz="1425" spc="44">
                <a:solidFill>
                  <a:srgbClr val="232729"/>
                </a:solidFill>
                <a:latin typeface="Cambria Math"/>
                <a:cs typeface="Cambria Math"/>
              </a:rPr>
              <a:t>6</a:t>
            </a:r>
            <a:endParaRPr baseline="20467" sz="1425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5016" y="1726945"/>
            <a:ext cx="718185" cy="13970"/>
          </a:xfrm>
          <a:custGeom>
            <a:avLst/>
            <a:gdLst/>
            <a:ahLst/>
            <a:cxnLst/>
            <a:rect l="l" t="t" r="r" b="b"/>
            <a:pathLst>
              <a:path w="718185" h="13969">
                <a:moveTo>
                  <a:pt x="718108" y="0"/>
                </a:moveTo>
                <a:lnTo>
                  <a:pt x="0" y="0"/>
                </a:lnTo>
                <a:lnTo>
                  <a:pt x="0" y="13716"/>
                </a:lnTo>
                <a:lnTo>
                  <a:pt x="718108" y="13716"/>
                </a:lnTo>
                <a:lnTo>
                  <a:pt x="718108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35016" y="1486153"/>
            <a:ext cx="718185" cy="13970"/>
          </a:xfrm>
          <a:custGeom>
            <a:avLst/>
            <a:gdLst/>
            <a:ahLst/>
            <a:cxnLst/>
            <a:rect l="l" t="t" r="r" b="b"/>
            <a:pathLst>
              <a:path w="718185" h="13969">
                <a:moveTo>
                  <a:pt x="718108" y="0"/>
                </a:moveTo>
                <a:lnTo>
                  <a:pt x="0" y="0"/>
                </a:lnTo>
                <a:lnTo>
                  <a:pt x="0" y="13716"/>
                </a:lnTo>
                <a:lnTo>
                  <a:pt x="718108" y="13716"/>
                </a:lnTo>
                <a:lnTo>
                  <a:pt x="718108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686805" y="1575562"/>
            <a:ext cx="11823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-4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163.12</a:t>
            </a:r>
            <a:r>
              <a:rPr dirty="0" sz="1600" spc="-4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2076957"/>
            <a:ext cx="59670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Providing</a:t>
            </a:r>
            <a:r>
              <a:rPr dirty="0" sz="1600" spc="-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50mm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effective</a:t>
            </a:r>
            <a:r>
              <a:rPr dirty="0" sz="1600" spc="-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cover</a:t>
            </a:r>
            <a:r>
              <a:rPr dirty="0" sz="1600" spc="-2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D=</a:t>
            </a:r>
            <a:r>
              <a:rPr dirty="0" sz="1600" spc="-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63.13</a:t>
            </a:r>
            <a:r>
              <a:rPr dirty="0" sz="1600" spc="-2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+</a:t>
            </a:r>
            <a:r>
              <a:rPr dirty="0" sz="1600" spc="-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50</a:t>
            </a:r>
            <a:r>
              <a:rPr dirty="0" sz="1600" spc="-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213.13</a:t>
            </a:r>
            <a:r>
              <a:rPr dirty="0" sz="1600" spc="-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Cambria Math"/>
                <a:cs typeface="Cambria Math"/>
              </a:rPr>
              <a:t>≈</a:t>
            </a:r>
            <a:r>
              <a:rPr dirty="0" sz="1600" spc="-10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220 mm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1225" y="2617723"/>
            <a:ext cx="3857625" cy="590550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wrap="square" lIns="0" tIns="186055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1465"/>
              </a:spcBef>
              <a:tabLst>
                <a:tab pos="2575560" algn="l"/>
              </a:tabLst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10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D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220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&amp;	d</a:t>
            </a:r>
            <a:r>
              <a:rPr dirty="0" sz="1600" spc="-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-2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170</a:t>
            </a:r>
            <a:r>
              <a:rPr dirty="0" sz="1600" spc="-2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18383" y="4395851"/>
            <a:ext cx="332740" cy="13970"/>
          </a:xfrm>
          <a:custGeom>
            <a:avLst/>
            <a:gdLst/>
            <a:ahLst/>
            <a:cxnLst/>
            <a:rect l="l" t="t" r="r" b="b"/>
            <a:pathLst>
              <a:path w="332739" h="13970">
                <a:moveTo>
                  <a:pt x="332232" y="0"/>
                </a:moveTo>
                <a:lnTo>
                  <a:pt x="0" y="0"/>
                </a:lnTo>
                <a:lnTo>
                  <a:pt x="0" y="13715"/>
                </a:lnTo>
                <a:lnTo>
                  <a:pt x="332232" y="13715"/>
                </a:lnTo>
                <a:lnTo>
                  <a:pt x="332232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79215" y="4395851"/>
            <a:ext cx="593725" cy="13970"/>
          </a:xfrm>
          <a:custGeom>
            <a:avLst/>
            <a:gdLst/>
            <a:ahLst/>
            <a:cxnLst/>
            <a:rect l="l" t="t" r="r" b="b"/>
            <a:pathLst>
              <a:path w="593725" h="13970">
                <a:moveTo>
                  <a:pt x="593140" y="0"/>
                </a:moveTo>
                <a:lnTo>
                  <a:pt x="0" y="0"/>
                </a:lnTo>
                <a:lnTo>
                  <a:pt x="0" y="13715"/>
                </a:lnTo>
                <a:lnTo>
                  <a:pt x="593140" y="13715"/>
                </a:lnTo>
                <a:lnTo>
                  <a:pt x="593140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91534" y="4860925"/>
            <a:ext cx="312420" cy="13970"/>
          </a:xfrm>
          <a:custGeom>
            <a:avLst/>
            <a:gdLst/>
            <a:ahLst/>
            <a:cxnLst/>
            <a:rect l="l" t="t" r="r" b="b"/>
            <a:pathLst>
              <a:path w="312420" h="13970">
                <a:moveTo>
                  <a:pt x="312420" y="0"/>
                </a:moveTo>
                <a:lnTo>
                  <a:pt x="0" y="0"/>
                </a:lnTo>
                <a:lnTo>
                  <a:pt x="0" y="13715"/>
                </a:lnTo>
                <a:lnTo>
                  <a:pt x="312420" y="13715"/>
                </a:lnTo>
                <a:lnTo>
                  <a:pt x="312420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34078" y="4860925"/>
            <a:ext cx="593725" cy="13970"/>
          </a:xfrm>
          <a:custGeom>
            <a:avLst/>
            <a:gdLst/>
            <a:ahLst/>
            <a:cxnLst/>
            <a:rect l="l" t="t" r="r" b="b"/>
            <a:pathLst>
              <a:path w="593725" h="13970">
                <a:moveTo>
                  <a:pt x="593140" y="0"/>
                </a:moveTo>
                <a:lnTo>
                  <a:pt x="0" y="0"/>
                </a:lnTo>
                <a:lnTo>
                  <a:pt x="0" y="13715"/>
                </a:lnTo>
                <a:lnTo>
                  <a:pt x="593140" y="13715"/>
                </a:lnTo>
                <a:lnTo>
                  <a:pt x="593140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63904" y="3493135"/>
            <a:ext cx="4681220" cy="1893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8605" indent="-218440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269240" algn="l"/>
              </a:tabLst>
            </a:pP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Pull</a:t>
            </a:r>
            <a:r>
              <a:rPr dirty="0" u="sng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in</a:t>
            </a:r>
            <a:r>
              <a:rPr dirty="0" u="sng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each</a:t>
            </a:r>
            <a:r>
              <a:rPr dirty="0" u="sng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Wall: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Georgia"/>
              <a:buAutoNum type="arabicPeriod" startAt="4"/>
            </a:pP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Georgia"/>
              <a:buAutoNum type="arabicPeriod" startAt="4"/>
            </a:pPr>
            <a:endParaRPr sz="1700">
              <a:latin typeface="Georgia"/>
              <a:cs typeface="Georgia"/>
            </a:endParaRPr>
          </a:p>
          <a:p>
            <a:pPr marL="781685">
              <a:lnSpc>
                <a:spcPts val="1585"/>
              </a:lnSpc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Pull in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long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wall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baseline="45893" sz="1725" spc="67">
                <a:solidFill>
                  <a:srgbClr val="232729"/>
                </a:solidFill>
                <a:latin typeface="Cambria Math"/>
                <a:cs typeface="Cambria Math"/>
              </a:rPr>
              <a:t>𝑤𝐻𝐵</a:t>
            </a:r>
            <a:r>
              <a:rPr dirty="0" baseline="45893" sz="1725" spc="232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baseline="45893" sz="1725" spc="22">
                <a:solidFill>
                  <a:srgbClr val="232729"/>
                </a:solidFill>
                <a:latin typeface="Cambria Math"/>
                <a:cs typeface="Cambria Math"/>
              </a:rPr>
              <a:t>10∗3.5∗4</a:t>
            </a:r>
            <a:r>
              <a:rPr dirty="0" baseline="45893" sz="1725" spc="165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70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KN</a:t>
            </a:r>
            <a:endParaRPr sz="1600">
              <a:latin typeface="Georgia"/>
              <a:cs typeface="Georgia"/>
            </a:endParaRPr>
          </a:p>
          <a:p>
            <a:pPr marL="2577465">
              <a:lnSpc>
                <a:spcPts val="1045"/>
              </a:lnSpc>
              <a:tabLst>
                <a:tab pos="3269615" algn="l"/>
              </a:tabLst>
            </a:pPr>
            <a:r>
              <a:rPr dirty="0" sz="1150" spc="25">
                <a:solidFill>
                  <a:srgbClr val="232729"/>
                </a:solidFill>
                <a:latin typeface="Cambria Math"/>
                <a:cs typeface="Cambria Math"/>
              </a:rPr>
              <a:t>2	2</a:t>
            </a: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Cambria Math"/>
              <a:cs typeface="Cambria Math"/>
            </a:endParaRPr>
          </a:p>
          <a:p>
            <a:pPr marL="781685">
              <a:lnSpc>
                <a:spcPts val="1585"/>
              </a:lnSpc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Pull in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short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wall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-3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baseline="45893" sz="1725" spc="67">
                <a:solidFill>
                  <a:srgbClr val="232729"/>
                </a:solidFill>
                <a:latin typeface="Cambria Math"/>
                <a:cs typeface="Cambria Math"/>
              </a:rPr>
              <a:t>𝑤𝐻𝐿</a:t>
            </a:r>
            <a:r>
              <a:rPr dirty="0" baseline="45893" sz="1725" spc="240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baseline="45893" sz="1725" spc="22">
                <a:solidFill>
                  <a:srgbClr val="232729"/>
                </a:solidFill>
                <a:latin typeface="Cambria Math"/>
                <a:cs typeface="Cambria Math"/>
              </a:rPr>
              <a:t>10∗3.5∗6</a:t>
            </a:r>
            <a:r>
              <a:rPr dirty="0" baseline="45893" sz="1725" spc="157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105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KN</a:t>
            </a:r>
            <a:endParaRPr sz="1600">
              <a:latin typeface="Georgia"/>
              <a:cs typeface="Georgia"/>
            </a:endParaRPr>
          </a:p>
          <a:p>
            <a:pPr marL="2641600">
              <a:lnSpc>
                <a:spcPts val="1045"/>
              </a:lnSpc>
              <a:tabLst>
                <a:tab pos="3324860" algn="l"/>
              </a:tabLst>
            </a:pPr>
            <a:r>
              <a:rPr dirty="0" sz="1150" spc="25">
                <a:solidFill>
                  <a:srgbClr val="232729"/>
                </a:solidFill>
                <a:latin typeface="Cambria Math"/>
                <a:cs typeface="Cambria Math"/>
              </a:rPr>
              <a:t>2	2</a:t>
            </a:r>
            <a:endParaRPr sz="1150">
              <a:latin typeface="Cambria Math"/>
              <a:cs typeface="Cambria Math"/>
            </a:endParaRPr>
          </a:p>
          <a:p>
            <a:pPr marL="309880" indent="-259079">
              <a:lnSpc>
                <a:spcPct val="100000"/>
              </a:lnSpc>
              <a:spcBef>
                <a:spcPts val="580"/>
              </a:spcBef>
              <a:buAutoNum type="arabicPeriod" startAt="5"/>
              <a:tabLst>
                <a:tab pos="309880" algn="l"/>
              </a:tabLst>
            </a:pP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Design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of</a:t>
            </a:r>
            <a:r>
              <a:rPr dirty="0" u="sng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long</a:t>
            </a:r>
            <a:r>
              <a:rPr dirty="0" u="sng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wall: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93391" y="6781038"/>
            <a:ext cx="16573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imes New Roman"/>
                <a:cs typeface="Times New Roman"/>
              </a:rPr>
              <a:t>50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41550" y="6320789"/>
            <a:ext cx="1181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58239" y="5620067"/>
            <a:ext cx="1013460" cy="3443604"/>
            <a:chOff x="1658239" y="5620067"/>
            <a:chExt cx="1013460" cy="3443604"/>
          </a:xfrm>
        </p:grpSpPr>
        <p:sp>
          <p:nvSpPr>
            <p:cNvPr id="22" name="object 22"/>
            <p:cNvSpPr/>
            <p:nvPr/>
          </p:nvSpPr>
          <p:spPr>
            <a:xfrm>
              <a:off x="1661414" y="5973698"/>
              <a:ext cx="12065" cy="2454275"/>
            </a:xfrm>
            <a:custGeom>
              <a:avLst/>
              <a:gdLst/>
              <a:ahLst/>
              <a:cxnLst/>
              <a:rect l="l" t="t" r="r" b="b"/>
              <a:pathLst>
                <a:path w="12064" h="2454275">
                  <a:moveTo>
                    <a:pt x="11556" y="0"/>
                  </a:moveTo>
                  <a:lnTo>
                    <a:pt x="0" y="2453894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63369" y="5634989"/>
              <a:ext cx="0" cy="2389505"/>
            </a:xfrm>
            <a:custGeom>
              <a:avLst/>
              <a:gdLst/>
              <a:ahLst/>
              <a:cxnLst/>
              <a:rect l="l" t="t" r="r" b="b"/>
              <a:pathLst>
                <a:path w="0" h="2389504">
                  <a:moveTo>
                    <a:pt x="0" y="0"/>
                  </a:moveTo>
                  <a:lnTo>
                    <a:pt x="0" y="2389124"/>
                  </a:lnTo>
                </a:path>
              </a:pathLst>
            </a:custGeom>
            <a:ln w="29463">
              <a:solidFill>
                <a:srgbClr val="EC7C3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61414" y="7903336"/>
              <a:ext cx="800100" cy="76200"/>
            </a:xfrm>
            <a:custGeom>
              <a:avLst/>
              <a:gdLst/>
              <a:ahLst/>
              <a:cxnLst/>
              <a:rect l="l" t="t" r="r" b="b"/>
              <a:pathLst>
                <a:path w="8001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1275"/>
                  </a:lnTo>
                  <a:lnTo>
                    <a:pt x="63500" y="41275"/>
                  </a:lnTo>
                  <a:lnTo>
                    <a:pt x="63500" y="34925"/>
                  </a:lnTo>
                  <a:lnTo>
                    <a:pt x="76200" y="34925"/>
                  </a:lnTo>
                  <a:lnTo>
                    <a:pt x="76200" y="0"/>
                  </a:lnTo>
                  <a:close/>
                </a:path>
                <a:path w="800100" h="76200">
                  <a:moveTo>
                    <a:pt x="723646" y="0"/>
                  </a:moveTo>
                  <a:lnTo>
                    <a:pt x="723646" y="76200"/>
                  </a:lnTo>
                  <a:lnTo>
                    <a:pt x="793496" y="41275"/>
                  </a:lnTo>
                  <a:lnTo>
                    <a:pt x="736346" y="41275"/>
                  </a:lnTo>
                  <a:lnTo>
                    <a:pt x="736346" y="34925"/>
                  </a:lnTo>
                  <a:lnTo>
                    <a:pt x="793496" y="34925"/>
                  </a:lnTo>
                  <a:lnTo>
                    <a:pt x="723646" y="0"/>
                  </a:lnTo>
                  <a:close/>
                </a:path>
                <a:path w="800100" h="76200">
                  <a:moveTo>
                    <a:pt x="76200" y="34925"/>
                  </a:moveTo>
                  <a:lnTo>
                    <a:pt x="63500" y="34925"/>
                  </a:lnTo>
                  <a:lnTo>
                    <a:pt x="63500" y="41275"/>
                  </a:lnTo>
                  <a:lnTo>
                    <a:pt x="76200" y="41275"/>
                  </a:lnTo>
                  <a:lnTo>
                    <a:pt x="76200" y="34925"/>
                  </a:lnTo>
                  <a:close/>
                </a:path>
                <a:path w="800100" h="76200">
                  <a:moveTo>
                    <a:pt x="723646" y="34925"/>
                  </a:moveTo>
                  <a:lnTo>
                    <a:pt x="76200" y="34925"/>
                  </a:lnTo>
                  <a:lnTo>
                    <a:pt x="76200" y="41275"/>
                  </a:lnTo>
                  <a:lnTo>
                    <a:pt x="723646" y="41275"/>
                  </a:lnTo>
                  <a:lnTo>
                    <a:pt x="723646" y="34925"/>
                  </a:lnTo>
                  <a:close/>
                </a:path>
                <a:path w="800100" h="76200">
                  <a:moveTo>
                    <a:pt x="793496" y="34925"/>
                  </a:moveTo>
                  <a:lnTo>
                    <a:pt x="736346" y="34925"/>
                  </a:lnTo>
                  <a:lnTo>
                    <a:pt x="736346" y="41275"/>
                  </a:lnTo>
                  <a:lnTo>
                    <a:pt x="793496" y="41275"/>
                  </a:lnTo>
                  <a:lnTo>
                    <a:pt x="799846" y="38100"/>
                  </a:lnTo>
                  <a:lnTo>
                    <a:pt x="793496" y="3492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9213" y="6164198"/>
              <a:ext cx="128397" cy="1399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4829" y="6621906"/>
              <a:ext cx="128269" cy="1397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2736" y="7073391"/>
              <a:ext cx="128269" cy="1397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2736" y="7524750"/>
              <a:ext cx="128269" cy="1397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61260" y="6101968"/>
              <a:ext cx="0" cy="1922145"/>
            </a:xfrm>
            <a:custGeom>
              <a:avLst/>
              <a:gdLst/>
              <a:ahLst/>
              <a:cxnLst/>
              <a:rect l="l" t="t" r="r" b="b"/>
              <a:pathLst>
                <a:path w="0" h="1922145">
                  <a:moveTo>
                    <a:pt x="0" y="0"/>
                  </a:moveTo>
                  <a:lnTo>
                    <a:pt x="0" y="1922145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074926" y="6470395"/>
              <a:ext cx="386715" cy="83185"/>
            </a:xfrm>
            <a:custGeom>
              <a:avLst/>
              <a:gdLst/>
              <a:ahLst/>
              <a:cxnLst/>
              <a:rect l="l" t="t" r="r" b="b"/>
              <a:pathLst>
                <a:path w="386714" h="83184">
                  <a:moveTo>
                    <a:pt x="311276" y="6984"/>
                  </a:moveTo>
                  <a:lnTo>
                    <a:pt x="310229" y="41910"/>
                  </a:lnTo>
                  <a:lnTo>
                    <a:pt x="322961" y="42290"/>
                  </a:lnTo>
                  <a:lnTo>
                    <a:pt x="322834" y="48640"/>
                  </a:lnTo>
                  <a:lnTo>
                    <a:pt x="310027" y="48640"/>
                  </a:lnTo>
                  <a:lnTo>
                    <a:pt x="308991" y="83184"/>
                  </a:lnTo>
                  <a:lnTo>
                    <a:pt x="383591" y="48640"/>
                  </a:lnTo>
                  <a:lnTo>
                    <a:pt x="322834" y="48640"/>
                  </a:lnTo>
                  <a:lnTo>
                    <a:pt x="310038" y="48258"/>
                  </a:lnTo>
                  <a:lnTo>
                    <a:pt x="384416" y="48258"/>
                  </a:lnTo>
                  <a:lnTo>
                    <a:pt x="386334" y="47370"/>
                  </a:lnTo>
                  <a:lnTo>
                    <a:pt x="311276" y="6984"/>
                  </a:lnTo>
                  <a:close/>
                </a:path>
                <a:path w="386714" h="83184">
                  <a:moveTo>
                    <a:pt x="77343" y="0"/>
                  </a:moveTo>
                  <a:lnTo>
                    <a:pt x="0" y="35813"/>
                  </a:lnTo>
                  <a:lnTo>
                    <a:pt x="75056" y="76200"/>
                  </a:lnTo>
                  <a:lnTo>
                    <a:pt x="76104" y="41274"/>
                  </a:lnTo>
                  <a:lnTo>
                    <a:pt x="63373" y="40893"/>
                  </a:lnTo>
                  <a:lnTo>
                    <a:pt x="63626" y="34543"/>
                  </a:lnTo>
                  <a:lnTo>
                    <a:pt x="76306" y="34543"/>
                  </a:lnTo>
                  <a:lnTo>
                    <a:pt x="77343" y="0"/>
                  </a:lnTo>
                  <a:close/>
                </a:path>
                <a:path w="386714" h="83184">
                  <a:moveTo>
                    <a:pt x="310229" y="41910"/>
                  </a:moveTo>
                  <a:lnTo>
                    <a:pt x="310038" y="48258"/>
                  </a:lnTo>
                  <a:lnTo>
                    <a:pt x="322834" y="48640"/>
                  </a:lnTo>
                  <a:lnTo>
                    <a:pt x="322961" y="42290"/>
                  </a:lnTo>
                  <a:lnTo>
                    <a:pt x="310229" y="41910"/>
                  </a:lnTo>
                  <a:close/>
                </a:path>
                <a:path w="386714" h="83184">
                  <a:moveTo>
                    <a:pt x="76295" y="34922"/>
                  </a:moveTo>
                  <a:lnTo>
                    <a:pt x="76104" y="41274"/>
                  </a:lnTo>
                  <a:lnTo>
                    <a:pt x="310038" y="48258"/>
                  </a:lnTo>
                  <a:lnTo>
                    <a:pt x="310229" y="41910"/>
                  </a:lnTo>
                  <a:lnTo>
                    <a:pt x="76295" y="34922"/>
                  </a:lnTo>
                  <a:close/>
                </a:path>
                <a:path w="386714" h="83184">
                  <a:moveTo>
                    <a:pt x="63626" y="34543"/>
                  </a:moveTo>
                  <a:lnTo>
                    <a:pt x="63373" y="40893"/>
                  </a:lnTo>
                  <a:lnTo>
                    <a:pt x="76104" y="41274"/>
                  </a:lnTo>
                  <a:lnTo>
                    <a:pt x="76295" y="34922"/>
                  </a:lnTo>
                  <a:lnTo>
                    <a:pt x="63626" y="34543"/>
                  </a:lnTo>
                  <a:close/>
                </a:path>
                <a:path w="386714" h="83184">
                  <a:moveTo>
                    <a:pt x="76306" y="34543"/>
                  </a:moveTo>
                  <a:lnTo>
                    <a:pt x="63626" y="34543"/>
                  </a:lnTo>
                  <a:lnTo>
                    <a:pt x="76295" y="34922"/>
                  </a:lnTo>
                  <a:lnTo>
                    <a:pt x="76306" y="3454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668397" y="5973698"/>
              <a:ext cx="0" cy="2050414"/>
            </a:xfrm>
            <a:custGeom>
              <a:avLst/>
              <a:gdLst/>
              <a:ahLst/>
              <a:cxnLst/>
              <a:rect l="l" t="t" r="r" b="b"/>
              <a:pathLst>
                <a:path w="0" h="2050415">
                  <a:moveTo>
                    <a:pt x="0" y="0"/>
                  </a:moveTo>
                  <a:lnTo>
                    <a:pt x="0" y="2050415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063369" y="8410828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w="0" h="251459">
                  <a:moveTo>
                    <a:pt x="0" y="0"/>
                  </a:moveTo>
                  <a:lnTo>
                    <a:pt x="0" y="251079"/>
                  </a:lnTo>
                </a:path>
              </a:pathLst>
            </a:custGeom>
            <a:ln w="29463">
              <a:solidFill>
                <a:srgbClr val="EC7C3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661414" y="8620632"/>
              <a:ext cx="1007110" cy="76200"/>
            </a:xfrm>
            <a:custGeom>
              <a:avLst/>
              <a:gdLst/>
              <a:ahLst/>
              <a:cxnLst/>
              <a:rect l="l" t="t" r="r" b="b"/>
              <a:pathLst>
                <a:path w="100711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1275"/>
                  </a:lnTo>
                  <a:lnTo>
                    <a:pt x="63500" y="41275"/>
                  </a:lnTo>
                  <a:lnTo>
                    <a:pt x="63500" y="34925"/>
                  </a:lnTo>
                  <a:lnTo>
                    <a:pt x="76200" y="34925"/>
                  </a:lnTo>
                  <a:lnTo>
                    <a:pt x="76200" y="0"/>
                  </a:lnTo>
                  <a:close/>
                </a:path>
                <a:path w="1007110" h="76200">
                  <a:moveTo>
                    <a:pt x="930783" y="0"/>
                  </a:moveTo>
                  <a:lnTo>
                    <a:pt x="930783" y="76200"/>
                  </a:lnTo>
                  <a:lnTo>
                    <a:pt x="1000633" y="41275"/>
                  </a:lnTo>
                  <a:lnTo>
                    <a:pt x="943483" y="41275"/>
                  </a:lnTo>
                  <a:lnTo>
                    <a:pt x="943483" y="34925"/>
                  </a:lnTo>
                  <a:lnTo>
                    <a:pt x="1000633" y="34925"/>
                  </a:lnTo>
                  <a:lnTo>
                    <a:pt x="930783" y="0"/>
                  </a:lnTo>
                  <a:close/>
                </a:path>
                <a:path w="1007110" h="76200">
                  <a:moveTo>
                    <a:pt x="76200" y="34925"/>
                  </a:moveTo>
                  <a:lnTo>
                    <a:pt x="63500" y="34925"/>
                  </a:lnTo>
                  <a:lnTo>
                    <a:pt x="63500" y="41275"/>
                  </a:lnTo>
                  <a:lnTo>
                    <a:pt x="76200" y="41275"/>
                  </a:lnTo>
                  <a:lnTo>
                    <a:pt x="76200" y="34925"/>
                  </a:lnTo>
                  <a:close/>
                </a:path>
                <a:path w="1007110" h="76200">
                  <a:moveTo>
                    <a:pt x="930783" y="34925"/>
                  </a:moveTo>
                  <a:lnTo>
                    <a:pt x="76200" y="34925"/>
                  </a:lnTo>
                  <a:lnTo>
                    <a:pt x="76200" y="41275"/>
                  </a:lnTo>
                  <a:lnTo>
                    <a:pt x="930783" y="41275"/>
                  </a:lnTo>
                  <a:lnTo>
                    <a:pt x="930783" y="34925"/>
                  </a:lnTo>
                  <a:close/>
                </a:path>
                <a:path w="1007110" h="76200">
                  <a:moveTo>
                    <a:pt x="1000633" y="34925"/>
                  </a:moveTo>
                  <a:lnTo>
                    <a:pt x="943483" y="34925"/>
                  </a:lnTo>
                  <a:lnTo>
                    <a:pt x="943483" y="41275"/>
                  </a:lnTo>
                  <a:lnTo>
                    <a:pt x="1000633" y="41275"/>
                  </a:lnTo>
                  <a:lnTo>
                    <a:pt x="1006983" y="38100"/>
                  </a:lnTo>
                  <a:lnTo>
                    <a:pt x="1000633" y="3492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899285" y="8676677"/>
              <a:ext cx="659130" cy="386715"/>
            </a:xfrm>
            <a:custGeom>
              <a:avLst/>
              <a:gdLst/>
              <a:ahLst/>
              <a:cxnLst/>
              <a:rect l="l" t="t" r="r" b="b"/>
              <a:pathLst>
                <a:path w="659130" h="386715">
                  <a:moveTo>
                    <a:pt x="659130" y="0"/>
                  </a:moveTo>
                  <a:lnTo>
                    <a:pt x="0" y="0"/>
                  </a:lnTo>
                  <a:lnTo>
                    <a:pt x="0" y="386715"/>
                  </a:lnTo>
                  <a:lnTo>
                    <a:pt x="659130" y="386715"/>
                  </a:lnTo>
                  <a:lnTo>
                    <a:pt x="659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1799589" y="8042909"/>
            <a:ext cx="571500" cy="892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=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170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220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345435" y="6383401"/>
            <a:ext cx="799465" cy="645795"/>
            <a:chOff x="2345435" y="6383401"/>
            <a:chExt cx="799465" cy="645795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1259" y="6950202"/>
              <a:ext cx="207137" cy="7874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345435" y="6383401"/>
              <a:ext cx="799465" cy="225425"/>
            </a:xfrm>
            <a:custGeom>
              <a:avLst/>
              <a:gdLst/>
              <a:ahLst/>
              <a:cxnLst/>
              <a:rect l="l" t="t" r="r" b="b"/>
              <a:pathLst>
                <a:path w="799464" h="225425">
                  <a:moveTo>
                    <a:pt x="724407" y="148971"/>
                  </a:moveTo>
                  <a:lnTo>
                    <a:pt x="723428" y="183526"/>
                  </a:lnTo>
                  <a:lnTo>
                    <a:pt x="736219" y="184276"/>
                  </a:lnTo>
                  <a:lnTo>
                    <a:pt x="735838" y="190500"/>
                  </a:lnTo>
                  <a:lnTo>
                    <a:pt x="723231" y="190500"/>
                  </a:lnTo>
                  <a:lnTo>
                    <a:pt x="722249" y="225171"/>
                  </a:lnTo>
                  <a:lnTo>
                    <a:pt x="796736" y="190500"/>
                  </a:lnTo>
                  <a:lnTo>
                    <a:pt x="735838" y="190500"/>
                  </a:lnTo>
                  <a:lnTo>
                    <a:pt x="723251" y="189795"/>
                  </a:lnTo>
                  <a:lnTo>
                    <a:pt x="798250" y="189795"/>
                  </a:lnTo>
                  <a:lnTo>
                    <a:pt x="799464" y="189229"/>
                  </a:lnTo>
                  <a:lnTo>
                    <a:pt x="724407" y="148971"/>
                  </a:lnTo>
                  <a:close/>
                </a:path>
                <a:path w="799464" h="225425">
                  <a:moveTo>
                    <a:pt x="723428" y="183526"/>
                  </a:moveTo>
                  <a:lnTo>
                    <a:pt x="723251" y="189795"/>
                  </a:lnTo>
                  <a:lnTo>
                    <a:pt x="735838" y="190500"/>
                  </a:lnTo>
                  <a:lnTo>
                    <a:pt x="736219" y="184276"/>
                  </a:lnTo>
                  <a:lnTo>
                    <a:pt x="723428" y="183526"/>
                  </a:lnTo>
                  <a:close/>
                </a:path>
                <a:path w="799464" h="225425">
                  <a:moveTo>
                    <a:pt x="402503" y="92201"/>
                  </a:moveTo>
                  <a:lnTo>
                    <a:pt x="396113" y="92201"/>
                  </a:lnTo>
                  <a:lnTo>
                    <a:pt x="396366" y="92963"/>
                  </a:lnTo>
                  <a:lnTo>
                    <a:pt x="396225" y="92963"/>
                  </a:lnTo>
                  <a:lnTo>
                    <a:pt x="396747" y="96520"/>
                  </a:lnTo>
                  <a:lnTo>
                    <a:pt x="397382" y="101346"/>
                  </a:lnTo>
                  <a:lnTo>
                    <a:pt x="399288" y="106425"/>
                  </a:lnTo>
                  <a:lnTo>
                    <a:pt x="432815" y="133223"/>
                  </a:lnTo>
                  <a:lnTo>
                    <a:pt x="472566" y="149098"/>
                  </a:lnTo>
                  <a:lnTo>
                    <a:pt x="510286" y="159893"/>
                  </a:lnTo>
                  <a:lnTo>
                    <a:pt x="553338" y="169545"/>
                  </a:lnTo>
                  <a:lnTo>
                    <a:pt x="617855" y="180212"/>
                  </a:lnTo>
                  <a:lnTo>
                    <a:pt x="688213" y="187833"/>
                  </a:lnTo>
                  <a:lnTo>
                    <a:pt x="723251" y="189795"/>
                  </a:lnTo>
                  <a:lnTo>
                    <a:pt x="723428" y="183526"/>
                  </a:lnTo>
                  <a:lnTo>
                    <a:pt x="688594" y="181483"/>
                  </a:lnTo>
                  <a:lnTo>
                    <a:pt x="653033" y="178053"/>
                  </a:lnTo>
                  <a:lnTo>
                    <a:pt x="653161" y="178053"/>
                  </a:lnTo>
                  <a:lnTo>
                    <a:pt x="618616" y="173862"/>
                  </a:lnTo>
                  <a:lnTo>
                    <a:pt x="618744" y="173862"/>
                  </a:lnTo>
                  <a:lnTo>
                    <a:pt x="585724" y="168910"/>
                  </a:lnTo>
                  <a:lnTo>
                    <a:pt x="554482" y="163322"/>
                  </a:lnTo>
                  <a:lnTo>
                    <a:pt x="539750" y="160274"/>
                  </a:lnTo>
                  <a:lnTo>
                    <a:pt x="525399" y="157099"/>
                  </a:lnTo>
                  <a:lnTo>
                    <a:pt x="511809" y="153797"/>
                  </a:lnTo>
                  <a:lnTo>
                    <a:pt x="498728" y="150240"/>
                  </a:lnTo>
                  <a:lnTo>
                    <a:pt x="486727" y="146812"/>
                  </a:lnTo>
                  <a:lnTo>
                    <a:pt x="486282" y="146812"/>
                  </a:lnTo>
                  <a:lnTo>
                    <a:pt x="474865" y="143128"/>
                  </a:lnTo>
                  <a:lnTo>
                    <a:pt x="474599" y="143128"/>
                  </a:lnTo>
                  <a:lnTo>
                    <a:pt x="463676" y="139319"/>
                  </a:lnTo>
                  <a:lnTo>
                    <a:pt x="453516" y="135382"/>
                  </a:lnTo>
                  <a:lnTo>
                    <a:pt x="443991" y="131572"/>
                  </a:lnTo>
                  <a:lnTo>
                    <a:pt x="444245" y="131572"/>
                  </a:lnTo>
                  <a:lnTo>
                    <a:pt x="435609" y="127508"/>
                  </a:lnTo>
                  <a:lnTo>
                    <a:pt x="435737" y="127508"/>
                  </a:lnTo>
                  <a:lnTo>
                    <a:pt x="427863" y="123444"/>
                  </a:lnTo>
                  <a:lnTo>
                    <a:pt x="421258" y="119379"/>
                  </a:lnTo>
                  <a:lnTo>
                    <a:pt x="416014" y="115443"/>
                  </a:lnTo>
                  <a:lnTo>
                    <a:pt x="415797" y="115443"/>
                  </a:lnTo>
                  <a:lnTo>
                    <a:pt x="410844" y="111125"/>
                  </a:lnTo>
                  <a:lnTo>
                    <a:pt x="411001" y="111125"/>
                  </a:lnTo>
                  <a:lnTo>
                    <a:pt x="407752" y="107441"/>
                  </a:lnTo>
                  <a:lnTo>
                    <a:pt x="405178" y="103759"/>
                  </a:lnTo>
                  <a:lnTo>
                    <a:pt x="404749" y="103124"/>
                  </a:lnTo>
                  <a:lnTo>
                    <a:pt x="403665" y="100202"/>
                  </a:lnTo>
                  <a:lnTo>
                    <a:pt x="403351" y="99440"/>
                  </a:lnTo>
                  <a:lnTo>
                    <a:pt x="403497" y="99440"/>
                  </a:lnTo>
                  <a:lnTo>
                    <a:pt x="402970" y="95758"/>
                  </a:lnTo>
                  <a:lnTo>
                    <a:pt x="402603" y="92963"/>
                  </a:lnTo>
                  <a:lnTo>
                    <a:pt x="396366" y="92963"/>
                  </a:lnTo>
                  <a:lnTo>
                    <a:pt x="396146" y="92427"/>
                  </a:lnTo>
                  <a:lnTo>
                    <a:pt x="402532" y="92427"/>
                  </a:lnTo>
                  <a:lnTo>
                    <a:pt x="402503" y="92201"/>
                  </a:lnTo>
                  <a:close/>
                </a:path>
                <a:path w="799464" h="225425">
                  <a:moveTo>
                    <a:pt x="486282" y="146685"/>
                  </a:moveTo>
                  <a:lnTo>
                    <a:pt x="486727" y="146812"/>
                  </a:lnTo>
                  <a:lnTo>
                    <a:pt x="486282" y="146685"/>
                  </a:lnTo>
                  <a:close/>
                </a:path>
                <a:path w="799464" h="225425">
                  <a:moveTo>
                    <a:pt x="474471" y="143001"/>
                  </a:moveTo>
                  <a:lnTo>
                    <a:pt x="474599" y="143128"/>
                  </a:lnTo>
                  <a:lnTo>
                    <a:pt x="474865" y="143128"/>
                  </a:lnTo>
                  <a:lnTo>
                    <a:pt x="474471" y="143001"/>
                  </a:lnTo>
                  <a:close/>
                </a:path>
                <a:path w="799464" h="225425">
                  <a:moveTo>
                    <a:pt x="427909" y="123444"/>
                  </a:moveTo>
                  <a:lnTo>
                    <a:pt x="428116" y="123571"/>
                  </a:lnTo>
                  <a:lnTo>
                    <a:pt x="427909" y="123444"/>
                  </a:lnTo>
                  <a:close/>
                </a:path>
                <a:path w="799464" h="225425">
                  <a:moveTo>
                    <a:pt x="421341" y="119379"/>
                  </a:moveTo>
                  <a:lnTo>
                    <a:pt x="421513" y="119507"/>
                  </a:lnTo>
                  <a:lnTo>
                    <a:pt x="421341" y="119379"/>
                  </a:lnTo>
                  <a:close/>
                </a:path>
                <a:path w="799464" h="225425">
                  <a:moveTo>
                    <a:pt x="415670" y="115188"/>
                  </a:moveTo>
                  <a:lnTo>
                    <a:pt x="415797" y="115443"/>
                  </a:lnTo>
                  <a:lnTo>
                    <a:pt x="416014" y="115443"/>
                  </a:lnTo>
                  <a:lnTo>
                    <a:pt x="415670" y="115188"/>
                  </a:lnTo>
                  <a:close/>
                </a:path>
                <a:path w="799464" h="225425">
                  <a:moveTo>
                    <a:pt x="411001" y="111125"/>
                  </a:moveTo>
                  <a:lnTo>
                    <a:pt x="410844" y="111125"/>
                  </a:lnTo>
                  <a:lnTo>
                    <a:pt x="411225" y="111378"/>
                  </a:lnTo>
                  <a:lnTo>
                    <a:pt x="411001" y="111125"/>
                  </a:lnTo>
                  <a:close/>
                </a:path>
                <a:path w="799464" h="225425">
                  <a:moveTo>
                    <a:pt x="407415" y="107061"/>
                  </a:moveTo>
                  <a:lnTo>
                    <a:pt x="407669" y="107441"/>
                  </a:lnTo>
                  <a:lnTo>
                    <a:pt x="407415" y="107061"/>
                  </a:lnTo>
                  <a:close/>
                </a:path>
                <a:path w="799464" h="225425">
                  <a:moveTo>
                    <a:pt x="404749" y="103124"/>
                  </a:moveTo>
                  <a:lnTo>
                    <a:pt x="405130" y="103759"/>
                  </a:lnTo>
                  <a:lnTo>
                    <a:pt x="405054" y="103575"/>
                  </a:lnTo>
                  <a:lnTo>
                    <a:pt x="404749" y="103124"/>
                  </a:lnTo>
                  <a:close/>
                </a:path>
                <a:path w="799464" h="225425">
                  <a:moveTo>
                    <a:pt x="405054" y="103575"/>
                  </a:moveTo>
                  <a:lnTo>
                    <a:pt x="405130" y="103759"/>
                  </a:lnTo>
                  <a:lnTo>
                    <a:pt x="405054" y="103575"/>
                  </a:lnTo>
                  <a:close/>
                </a:path>
                <a:path w="799464" h="225425">
                  <a:moveTo>
                    <a:pt x="404868" y="103124"/>
                  </a:moveTo>
                  <a:lnTo>
                    <a:pt x="405054" y="103575"/>
                  </a:lnTo>
                  <a:lnTo>
                    <a:pt x="404868" y="103124"/>
                  </a:lnTo>
                  <a:close/>
                </a:path>
                <a:path w="799464" h="225425">
                  <a:moveTo>
                    <a:pt x="403351" y="99440"/>
                  </a:moveTo>
                  <a:lnTo>
                    <a:pt x="403606" y="100202"/>
                  </a:lnTo>
                  <a:lnTo>
                    <a:pt x="403574" y="99980"/>
                  </a:lnTo>
                  <a:lnTo>
                    <a:pt x="403351" y="99440"/>
                  </a:lnTo>
                  <a:close/>
                </a:path>
                <a:path w="799464" h="225425">
                  <a:moveTo>
                    <a:pt x="403574" y="99980"/>
                  </a:moveTo>
                  <a:lnTo>
                    <a:pt x="403606" y="100202"/>
                  </a:lnTo>
                  <a:lnTo>
                    <a:pt x="403574" y="99980"/>
                  </a:lnTo>
                  <a:close/>
                </a:path>
                <a:path w="799464" h="225425">
                  <a:moveTo>
                    <a:pt x="403497" y="99440"/>
                  </a:moveTo>
                  <a:lnTo>
                    <a:pt x="403351" y="99440"/>
                  </a:lnTo>
                  <a:lnTo>
                    <a:pt x="403574" y="99980"/>
                  </a:lnTo>
                  <a:lnTo>
                    <a:pt x="403497" y="99440"/>
                  </a:lnTo>
                  <a:close/>
                </a:path>
                <a:path w="799464" h="225425">
                  <a:moveTo>
                    <a:pt x="396113" y="92201"/>
                  </a:moveTo>
                  <a:lnTo>
                    <a:pt x="396146" y="92427"/>
                  </a:lnTo>
                  <a:lnTo>
                    <a:pt x="396366" y="92963"/>
                  </a:lnTo>
                  <a:lnTo>
                    <a:pt x="396113" y="92201"/>
                  </a:lnTo>
                  <a:close/>
                </a:path>
                <a:path w="799464" h="225425">
                  <a:moveTo>
                    <a:pt x="401456" y="88646"/>
                  </a:moveTo>
                  <a:lnTo>
                    <a:pt x="394588" y="88646"/>
                  </a:lnTo>
                  <a:lnTo>
                    <a:pt x="394969" y="89281"/>
                  </a:lnTo>
                  <a:lnTo>
                    <a:pt x="396146" y="92427"/>
                  </a:lnTo>
                  <a:lnTo>
                    <a:pt x="396113" y="92201"/>
                  </a:lnTo>
                  <a:lnTo>
                    <a:pt x="402503" y="92201"/>
                  </a:lnTo>
                  <a:lnTo>
                    <a:pt x="402336" y="90932"/>
                  </a:lnTo>
                  <a:lnTo>
                    <a:pt x="401456" y="88646"/>
                  </a:lnTo>
                  <a:close/>
                </a:path>
                <a:path w="799464" h="225425">
                  <a:moveTo>
                    <a:pt x="394649" y="88793"/>
                  </a:moveTo>
                  <a:lnTo>
                    <a:pt x="394850" y="89281"/>
                  </a:lnTo>
                  <a:lnTo>
                    <a:pt x="394649" y="88793"/>
                  </a:lnTo>
                  <a:close/>
                </a:path>
                <a:path w="799464" h="225425">
                  <a:moveTo>
                    <a:pt x="394588" y="88646"/>
                  </a:moveTo>
                  <a:lnTo>
                    <a:pt x="394649" y="88793"/>
                  </a:lnTo>
                  <a:lnTo>
                    <a:pt x="394969" y="89281"/>
                  </a:lnTo>
                  <a:lnTo>
                    <a:pt x="394588" y="88646"/>
                  </a:lnTo>
                  <a:close/>
                </a:path>
                <a:path w="799464" h="225425">
                  <a:moveTo>
                    <a:pt x="399679" y="84836"/>
                  </a:moveTo>
                  <a:lnTo>
                    <a:pt x="392049" y="84836"/>
                  </a:lnTo>
                  <a:lnTo>
                    <a:pt x="392302" y="85216"/>
                  </a:lnTo>
                  <a:lnTo>
                    <a:pt x="394649" y="88793"/>
                  </a:lnTo>
                  <a:lnTo>
                    <a:pt x="394588" y="88646"/>
                  </a:lnTo>
                  <a:lnTo>
                    <a:pt x="401456" y="88646"/>
                  </a:lnTo>
                  <a:lnTo>
                    <a:pt x="400431" y="85978"/>
                  </a:lnTo>
                  <a:lnTo>
                    <a:pt x="399679" y="84836"/>
                  </a:lnTo>
                  <a:close/>
                </a:path>
                <a:path w="799464" h="225425">
                  <a:moveTo>
                    <a:pt x="392288" y="85200"/>
                  </a:moveTo>
                  <a:close/>
                </a:path>
                <a:path w="799464" h="225425">
                  <a:moveTo>
                    <a:pt x="397030" y="80899"/>
                  </a:moveTo>
                  <a:lnTo>
                    <a:pt x="388493" y="80899"/>
                  </a:lnTo>
                  <a:lnTo>
                    <a:pt x="388874" y="81279"/>
                  </a:lnTo>
                  <a:lnTo>
                    <a:pt x="392288" y="85200"/>
                  </a:lnTo>
                  <a:lnTo>
                    <a:pt x="392049" y="84836"/>
                  </a:lnTo>
                  <a:lnTo>
                    <a:pt x="399679" y="84836"/>
                  </a:lnTo>
                  <a:lnTo>
                    <a:pt x="397218" y="81110"/>
                  </a:lnTo>
                  <a:lnTo>
                    <a:pt x="397030" y="80899"/>
                  </a:lnTo>
                  <a:close/>
                </a:path>
                <a:path w="799464" h="225425">
                  <a:moveTo>
                    <a:pt x="388679" y="81110"/>
                  </a:moveTo>
                  <a:lnTo>
                    <a:pt x="388829" y="81279"/>
                  </a:lnTo>
                  <a:lnTo>
                    <a:pt x="388679" y="81110"/>
                  </a:lnTo>
                  <a:close/>
                </a:path>
                <a:path w="799464" h="225425">
                  <a:moveTo>
                    <a:pt x="388493" y="80899"/>
                  </a:moveTo>
                  <a:lnTo>
                    <a:pt x="388728" y="81152"/>
                  </a:lnTo>
                  <a:lnTo>
                    <a:pt x="388874" y="81279"/>
                  </a:lnTo>
                  <a:lnTo>
                    <a:pt x="388493" y="80899"/>
                  </a:lnTo>
                  <a:close/>
                </a:path>
                <a:path w="799464" h="225425">
                  <a:moveTo>
                    <a:pt x="393530" y="76962"/>
                  </a:moveTo>
                  <a:lnTo>
                    <a:pt x="383920" y="76962"/>
                  </a:lnTo>
                  <a:lnTo>
                    <a:pt x="388679" y="81110"/>
                  </a:lnTo>
                  <a:lnTo>
                    <a:pt x="388493" y="80899"/>
                  </a:lnTo>
                  <a:lnTo>
                    <a:pt x="397030" y="80899"/>
                  </a:lnTo>
                  <a:lnTo>
                    <a:pt x="393530" y="76962"/>
                  </a:lnTo>
                  <a:close/>
                </a:path>
                <a:path w="799464" h="225425">
                  <a:moveTo>
                    <a:pt x="388997" y="72898"/>
                  </a:moveTo>
                  <a:lnTo>
                    <a:pt x="378332" y="72898"/>
                  </a:lnTo>
                  <a:lnTo>
                    <a:pt x="384047" y="77088"/>
                  </a:lnTo>
                  <a:lnTo>
                    <a:pt x="393530" y="76962"/>
                  </a:lnTo>
                  <a:lnTo>
                    <a:pt x="393191" y="76581"/>
                  </a:lnTo>
                  <a:lnTo>
                    <a:pt x="388997" y="72898"/>
                  </a:lnTo>
                  <a:close/>
                </a:path>
                <a:path w="799464" h="225425">
                  <a:moveTo>
                    <a:pt x="370054" y="60833"/>
                  </a:moveTo>
                  <a:lnTo>
                    <a:pt x="355472" y="60833"/>
                  </a:lnTo>
                  <a:lnTo>
                    <a:pt x="364108" y="64897"/>
                  </a:lnTo>
                  <a:lnTo>
                    <a:pt x="371856" y="68961"/>
                  </a:lnTo>
                  <a:lnTo>
                    <a:pt x="378459" y="73025"/>
                  </a:lnTo>
                  <a:lnTo>
                    <a:pt x="388997" y="72898"/>
                  </a:lnTo>
                  <a:lnTo>
                    <a:pt x="387984" y="72009"/>
                  </a:lnTo>
                  <a:lnTo>
                    <a:pt x="381888" y="67690"/>
                  </a:lnTo>
                  <a:lnTo>
                    <a:pt x="374903" y="63373"/>
                  </a:lnTo>
                  <a:lnTo>
                    <a:pt x="370054" y="60833"/>
                  </a:lnTo>
                  <a:close/>
                </a:path>
                <a:path w="799464" h="225425">
                  <a:moveTo>
                    <a:pt x="371601" y="68834"/>
                  </a:moveTo>
                  <a:lnTo>
                    <a:pt x="371809" y="68961"/>
                  </a:lnTo>
                  <a:lnTo>
                    <a:pt x="371601" y="68834"/>
                  </a:lnTo>
                  <a:close/>
                </a:path>
                <a:path w="799464" h="225425">
                  <a:moveTo>
                    <a:pt x="353313" y="53086"/>
                  </a:moveTo>
                  <a:lnTo>
                    <a:pt x="336041" y="53086"/>
                  </a:lnTo>
                  <a:lnTo>
                    <a:pt x="346328" y="56896"/>
                  </a:lnTo>
                  <a:lnTo>
                    <a:pt x="355726" y="60960"/>
                  </a:lnTo>
                  <a:lnTo>
                    <a:pt x="355472" y="60833"/>
                  </a:lnTo>
                  <a:lnTo>
                    <a:pt x="370054" y="60833"/>
                  </a:lnTo>
                  <a:lnTo>
                    <a:pt x="366902" y="59182"/>
                  </a:lnTo>
                  <a:lnTo>
                    <a:pt x="358139" y="55118"/>
                  </a:lnTo>
                  <a:lnTo>
                    <a:pt x="353313" y="53086"/>
                  </a:lnTo>
                  <a:close/>
                </a:path>
                <a:path w="799464" h="225425">
                  <a:moveTo>
                    <a:pt x="311745" y="38608"/>
                  </a:moveTo>
                  <a:lnTo>
                    <a:pt x="287908" y="38608"/>
                  </a:lnTo>
                  <a:lnTo>
                    <a:pt x="300989" y="42037"/>
                  </a:lnTo>
                  <a:lnTo>
                    <a:pt x="313436" y="45720"/>
                  </a:lnTo>
                  <a:lnTo>
                    <a:pt x="313308" y="45720"/>
                  </a:lnTo>
                  <a:lnTo>
                    <a:pt x="325119" y="49402"/>
                  </a:lnTo>
                  <a:lnTo>
                    <a:pt x="336041" y="53212"/>
                  </a:lnTo>
                  <a:lnTo>
                    <a:pt x="353313" y="53086"/>
                  </a:lnTo>
                  <a:lnTo>
                    <a:pt x="348488" y="51053"/>
                  </a:lnTo>
                  <a:lnTo>
                    <a:pt x="338200" y="47116"/>
                  </a:lnTo>
                  <a:lnTo>
                    <a:pt x="327025" y="43307"/>
                  </a:lnTo>
                  <a:lnTo>
                    <a:pt x="315213" y="39624"/>
                  </a:lnTo>
                  <a:lnTo>
                    <a:pt x="311745" y="38608"/>
                  </a:lnTo>
                  <a:close/>
                </a:path>
                <a:path w="799464" h="225425">
                  <a:moveTo>
                    <a:pt x="126" y="0"/>
                  </a:moveTo>
                  <a:lnTo>
                    <a:pt x="0" y="6350"/>
                  </a:lnTo>
                  <a:lnTo>
                    <a:pt x="37464" y="6985"/>
                  </a:lnTo>
                  <a:lnTo>
                    <a:pt x="74549" y="8509"/>
                  </a:lnTo>
                  <a:lnTo>
                    <a:pt x="74421" y="8509"/>
                  </a:lnTo>
                  <a:lnTo>
                    <a:pt x="110997" y="10922"/>
                  </a:lnTo>
                  <a:lnTo>
                    <a:pt x="146557" y="14350"/>
                  </a:lnTo>
                  <a:lnTo>
                    <a:pt x="181101" y="18541"/>
                  </a:lnTo>
                  <a:lnTo>
                    <a:pt x="213994" y="23495"/>
                  </a:lnTo>
                  <a:lnTo>
                    <a:pt x="245237" y="29083"/>
                  </a:lnTo>
                  <a:lnTo>
                    <a:pt x="245109" y="29083"/>
                  </a:lnTo>
                  <a:lnTo>
                    <a:pt x="259969" y="32131"/>
                  </a:lnTo>
                  <a:lnTo>
                    <a:pt x="274319" y="35306"/>
                  </a:lnTo>
                  <a:lnTo>
                    <a:pt x="287908" y="38735"/>
                  </a:lnTo>
                  <a:lnTo>
                    <a:pt x="311745" y="38608"/>
                  </a:lnTo>
                  <a:lnTo>
                    <a:pt x="302640" y="35940"/>
                  </a:lnTo>
                  <a:lnTo>
                    <a:pt x="261238" y="25908"/>
                  </a:lnTo>
                  <a:lnTo>
                    <a:pt x="214883" y="17272"/>
                  </a:lnTo>
                  <a:lnTo>
                    <a:pt x="147193" y="8000"/>
                  </a:lnTo>
                  <a:lnTo>
                    <a:pt x="74802" y="2159"/>
                  </a:lnTo>
                  <a:lnTo>
                    <a:pt x="37591" y="63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4173092" y="6531102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01084" y="6522719"/>
            <a:ext cx="253365" cy="13970"/>
          </a:xfrm>
          <a:custGeom>
            <a:avLst/>
            <a:gdLst/>
            <a:ahLst/>
            <a:cxnLst/>
            <a:rect l="l" t="t" r="r" b="b"/>
            <a:pathLst>
              <a:path w="253364" h="13970">
                <a:moveTo>
                  <a:pt x="252984" y="0"/>
                </a:moveTo>
                <a:lnTo>
                  <a:pt x="0" y="0"/>
                </a:lnTo>
                <a:lnTo>
                  <a:pt x="0" y="13715"/>
                </a:lnTo>
                <a:lnTo>
                  <a:pt x="252984" y="13715"/>
                </a:lnTo>
                <a:lnTo>
                  <a:pt x="252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165475" y="6307912"/>
            <a:ext cx="1334135" cy="333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133350">
              <a:lnSpc>
                <a:spcPts val="940"/>
              </a:lnSpc>
              <a:spcBef>
                <a:spcPts val="105"/>
              </a:spcBef>
            </a:pPr>
            <a:r>
              <a:rPr dirty="0" sz="1150" spc="30">
                <a:latin typeface="Cambria Math"/>
                <a:cs typeface="Cambria Math"/>
              </a:rPr>
              <a:t>220</a:t>
            </a:r>
            <a:endParaRPr sz="1150">
              <a:latin typeface="Cambria Math"/>
              <a:cs typeface="Cambria Math"/>
            </a:endParaRPr>
          </a:p>
          <a:p>
            <a:pPr marL="12700">
              <a:lnSpc>
                <a:spcPts val="1480"/>
              </a:lnSpc>
              <a:tabLst>
                <a:tab pos="266700" algn="l"/>
                <a:tab pos="1236345" algn="l"/>
              </a:tabLst>
            </a:pPr>
            <a:r>
              <a:rPr dirty="0" sz="1200">
                <a:latin typeface="Georgia"/>
                <a:cs typeface="Georgia"/>
              </a:rPr>
              <a:t>X	=   (170</a:t>
            </a:r>
            <a:r>
              <a:rPr dirty="0" sz="1200" spc="-10">
                <a:latin typeface="Georgia"/>
                <a:cs typeface="Georgia"/>
              </a:rPr>
              <a:t> </a:t>
            </a:r>
            <a:r>
              <a:rPr dirty="0" sz="1200">
                <a:latin typeface="Georgia"/>
                <a:cs typeface="Georgia"/>
              </a:rPr>
              <a:t>-	</a:t>
            </a:r>
            <a:r>
              <a:rPr dirty="0" sz="1600" spc="-5"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50819" y="6779514"/>
            <a:ext cx="8534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4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60</a:t>
            </a:r>
            <a:r>
              <a:rPr dirty="0" sz="1600" spc="-40">
                <a:latin typeface="Georgia"/>
                <a:cs typeface="Georgia"/>
              </a:rPr>
              <a:t> </a:t>
            </a:r>
            <a:r>
              <a:rPr dirty="0" sz="1600" spc="5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7818" y="8674479"/>
            <a:ext cx="304800" cy="438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85"/>
              </a:lnSpc>
            </a:pPr>
            <a:r>
              <a:rPr dirty="0" sz="1100">
                <a:latin typeface="Calibri Light"/>
                <a:cs typeface="Calibri Light"/>
              </a:rPr>
              <a:t>Pag</a:t>
            </a:r>
            <a:r>
              <a:rPr dirty="0" sz="1100" spc="-10">
                <a:latin typeface="Calibri Light"/>
                <a:cs typeface="Calibri Light"/>
              </a:rPr>
              <a:t>e</a:t>
            </a:r>
            <a:r>
              <a:rPr dirty="0" sz="2200">
                <a:latin typeface="Calibri Light"/>
                <a:cs typeface="Calibri Light"/>
              </a:rPr>
              <a:t>6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713" y="883665"/>
            <a:ext cx="3163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7825" algn="l"/>
              </a:tabLst>
            </a:pPr>
            <a:r>
              <a:rPr dirty="0" sz="1600" spc="-5">
                <a:solidFill>
                  <a:srgbClr val="006FC0"/>
                </a:solidFill>
                <a:latin typeface="Georgia"/>
                <a:cs typeface="Georgia"/>
              </a:rPr>
              <a:t>i.	Hoop</a:t>
            </a:r>
            <a:r>
              <a:rPr dirty="0" sz="1600" spc="-15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Georgia"/>
                <a:cs typeface="Georgia"/>
              </a:rPr>
              <a:t>steel</a:t>
            </a:r>
            <a:r>
              <a:rPr dirty="0" sz="160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Georgia"/>
                <a:cs typeface="Georgia"/>
              </a:rPr>
              <a:t>or</a:t>
            </a:r>
            <a:r>
              <a:rPr dirty="0" sz="1600" spc="-1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Georgia"/>
                <a:cs typeface="Georgia"/>
              </a:rPr>
              <a:t>Horizontal</a:t>
            </a:r>
            <a:r>
              <a:rPr dirty="0" sz="1600" spc="-15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Georgia"/>
                <a:cs typeface="Georgia"/>
              </a:rPr>
              <a:t>Steel: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9233" y="1286001"/>
            <a:ext cx="4972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Ast</a:t>
            </a:r>
            <a:r>
              <a:rPr dirty="0" sz="1600" spc="-7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35047" y="1437386"/>
            <a:ext cx="530860" cy="13970"/>
          </a:xfrm>
          <a:custGeom>
            <a:avLst/>
            <a:gdLst/>
            <a:ahLst/>
            <a:cxnLst/>
            <a:rect l="l" t="t" r="r" b="b"/>
            <a:pathLst>
              <a:path w="530860" h="13969">
                <a:moveTo>
                  <a:pt x="530351" y="0"/>
                </a:moveTo>
                <a:lnTo>
                  <a:pt x="0" y="0"/>
                </a:lnTo>
                <a:lnTo>
                  <a:pt x="0" y="13716"/>
                </a:lnTo>
                <a:lnTo>
                  <a:pt x="530351" y="13716"/>
                </a:lnTo>
                <a:lnTo>
                  <a:pt x="530351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96947" y="1116199"/>
            <a:ext cx="1123950" cy="52959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484"/>
              </a:spcBef>
              <a:tabLst>
                <a:tab pos="924560" algn="l"/>
              </a:tabLst>
            </a:pP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𝑀−𝑇.𝑥 </a:t>
            </a:r>
            <a:r>
              <a:rPr dirty="0" sz="1150" spc="145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baseline="-32986" sz="2400" spc="-7">
                <a:solidFill>
                  <a:srgbClr val="232729"/>
                </a:solidFill>
                <a:latin typeface="Cambria Math"/>
                <a:cs typeface="Cambria Math"/>
              </a:rPr>
              <a:t>+	</a:t>
            </a:r>
            <a:r>
              <a:rPr dirty="0" sz="1150" spc="20">
                <a:solidFill>
                  <a:srgbClr val="232729"/>
                </a:solidFill>
                <a:latin typeface="Cambria Math"/>
                <a:cs typeface="Cambria Math"/>
              </a:rPr>
              <a:t>𝑇</a:t>
            </a:r>
            <a:endParaRPr sz="11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  <a:tabLst>
                <a:tab pos="854710" algn="l"/>
              </a:tabLst>
            </a:pPr>
            <a:r>
              <a:rPr dirty="0" sz="1150" spc="45">
                <a:solidFill>
                  <a:srgbClr val="232729"/>
                </a:solidFill>
                <a:latin typeface="Cambria Math"/>
                <a:cs typeface="Cambria Math"/>
              </a:rPr>
              <a:t>𝜎𝑠𝑡</a:t>
            </a:r>
            <a:r>
              <a:rPr dirty="0" sz="1150" spc="35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150" spc="55">
                <a:solidFill>
                  <a:srgbClr val="232729"/>
                </a:solidFill>
                <a:latin typeface="Cambria Math"/>
                <a:cs typeface="Cambria Math"/>
              </a:rPr>
              <a:t>.𝑗.𝑑	</a:t>
            </a:r>
            <a:r>
              <a:rPr dirty="0" sz="1150" spc="45">
                <a:solidFill>
                  <a:srgbClr val="232729"/>
                </a:solidFill>
                <a:latin typeface="Cambria Math"/>
                <a:cs typeface="Cambria Math"/>
              </a:rPr>
              <a:t>𝜎𝑠𝑡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51910" y="1437386"/>
            <a:ext cx="234950" cy="13970"/>
          </a:xfrm>
          <a:custGeom>
            <a:avLst/>
            <a:gdLst/>
            <a:ahLst/>
            <a:cxnLst/>
            <a:rect l="l" t="t" r="r" b="b"/>
            <a:pathLst>
              <a:path w="234950" h="13969">
                <a:moveTo>
                  <a:pt x="234696" y="0"/>
                </a:moveTo>
                <a:lnTo>
                  <a:pt x="0" y="0"/>
                </a:lnTo>
                <a:lnTo>
                  <a:pt x="0" y="13716"/>
                </a:lnTo>
                <a:lnTo>
                  <a:pt x="234696" y="13716"/>
                </a:lnTo>
                <a:lnTo>
                  <a:pt x="234696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11553" y="1720341"/>
            <a:ext cx="515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where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1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Horizonal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Moment</a:t>
            </a:r>
            <a:r>
              <a:rPr dirty="0" sz="1600" spc="40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38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21.86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KN-m,T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70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KN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5047" y="2307589"/>
            <a:ext cx="1409700" cy="13970"/>
          </a:xfrm>
          <a:custGeom>
            <a:avLst/>
            <a:gdLst/>
            <a:ahLst/>
            <a:cxnLst/>
            <a:rect l="l" t="t" r="r" b="b"/>
            <a:pathLst>
              <a:path w="1409700" h="13969">
                <a:moveTo>
                  <a:pt x="1409700" y="0"/>
                </a:moveTo>
                <a:lnTo>
                  <a:pt x="0" y="0"/>
                </a:lnTo>
                <a:lnTo>
                  <a:pt x="0" y="13716"/>
                </a:lnTo>
                <a:lnTo>
                  <a:pt x="1409700" y="13716"/>
                </a:lnTo>
                <a:lnTo>
                  <a:pt x="1409700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33036" y="2307589"/>
            <a:ext cx="539750" cy="13970"/>
          </a:xfrm>
          <a:custGeom>
            <a:avLst/>
            <a:gdLst/>
            <a:ahLst/>
            <a:cxnLst/>
            <a:rect l="l" t="t" r="r" b="b"/>
            <a:pathLst>
              <a:path w="539750" h="13969">
                <a:moveTo>
                  <a:pt x="539496" y="0"/>
                </a:moveTo>
                <a:lnTo>
                  <a:pt x="0" y="0"/>
                </a:lnTo>
                <a:lnTo>
                  <a:pt x="0" y="13716"/>
                </a:lnTo>
                <a:lnTo>
                  <a:pt x="539496" y="13716"/>
                </a:lnTo>
                <a:lnTo>
                  <a:pt x="539496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08074" y="2035810"/>
            <a:ext cx="3157855" cy="79946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568450">
              <a:lnSpc>
                <a:spcPts val="455"/>
              </a:lnSpc>
              <a:spcBef>
                <a:spcPts val="325"/>
              </a:spcBef>
              <a:tabLst>
                <a:tab pos="2147570" algn="l"/>
                <a:tab pos="3034665" algn="l"/>
              </a:tabLst>
            </a:pPr>
            <a:r>
              <a:rPr dirty="0" sz="950" spc="35">
                <a:solidFill>
                  <a:srgbClr val="232729"/>
                </a:solidFill>
                <a:latin typeface="Cambria Math"/>
                <a:cs typeface="Cambria Math"/>
              </a:rPr>
              <a:t>9	3	3</a:t>
            </a:r>
            <a:endParaRPr sz="950">
              <a:latin typeface="Cambria Math"/>
              <a:cs typeface="Cambria Math"/>
            </a:endParaRPr>
          </a:p>
          <a:p>
            <a:pPr algn="ctr" marL="279400">
              <a:lnSpc>
                <a:spcPts val="1235"/>
              </a:lnSpc>
              <a:tabLst>
                <a:tab pos="2152650" algn="l"/>
              </a:tabLst>
            </a:pPr>
            <a:r>
              <a:rPr dirty="0" baseline="-32986" sz="2400" spc="-15">
                <a:solidFill>
                  <a:srgbClr val="232729"/>
                </a:solidFill>
                <a:latin typeface="Georgia"/>
                <a:cs typeface="Georgia"/>
              </a:rPr>
              <a:t>Ast</a:t>
            </a:r>
            <a:r>
              <a:rPr dirty="0" baseline="-32986" sz="24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baseline="-32986" sz="2400" spc="-7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baseline="-32986" sz="2400" spc="3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150" spc="20">
                <a:solidFill>
                  <a:srgbClr val="232729"/>
                </a:solidFill>
                <a:latin typeface="Cambria Math"/>
                <a:cs typeface="Cambria Math"/>
              </a:rPr>
              <a:t>21.86∗</a:t>
            </a:r>
            <a:r>
              <a:rPr dirty="0" sz="1150" spc="-10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150" spc="20">
                <a:solidFill>
                  <a:srgbClr val="232729"/>
                </a:solidFill>
                <a:latin typeface="Cambria Math"/>
                <a:cs typeface="Cambria Math"/>
              </a:rPr>
              <a:t>10  </a:t>
            </a:r>
            <a:r>
              <a:rPr dirty="0" sz="1150" spc="80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150" spc="15">
                <a:solidFill>
                  <a:srgbClr val="232729"/>
                </a:solidFill>
                <a:latin typeface="Cambria Math"/>
                <a:cs typeface="Cambria Math"/>
              </a:rPr>
              <a:t>(70∗10	</a:t>
            </a:r>
            <a:r>
              <a:rPr dirty="0" sz="1150">
                <a:solidFill>
                  <a:srgbClr val="232729"/>
                </a:solidFill>
                <a:latin typeface="Cambria Math"/>
                <a:cs typeface="Cambria Math"/>
              </a:rPr>
              <a:t>)</a:t>
            </a:r>
            <a:r>
              <a:rPr dirty="0" sz="1150" spc="65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baseline="-32986" sz="2400" spc="-7">
                <a:solidFill>
                  <a:srgbClr val="232729"/>
                </a:solidFill>
                <a:latin typeface="Cambria Math"/>
                <a:cs typeface="Cambria Math"/>
              </a:rPr>
              <a:t>+</a:t>
            </a:r>
            <a:r>
              <a:rPr dirty="0" baseline="-32986" sz="2400" spc="450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150" spc="20">
                <a:solidFill>
                  <a:srgbClr val="232729"/>
                </a:solidFill>
                <a:latin typeface="Cambria Math"/>
                <a:cs typeface="Cambria Math"/>
              </a:rPr>
              <a:t>70∗10</a:t>
            </a:r>
            <a:endParaRPr sz="1150">
              <a:latin typeface="Cambria Math"/>
              <a:cs typeface="Cambria Math"/>
            </a:endParaRPr>
          </a:p>
          <a:p>
            <a:pPr marL="1165860">
              <a:lnSpc>
                <a:spcPct val="100000"/>
              </a:lnSpc>
              <a:spcBef>
                <a:spcPts val="280"/>
              </a:spcBef>
              <a:tabLst>
                <a:tab pos="2767965" algn="l"/>
              </a:tabLst>
            </a:pPr>
            <a:r>
              <a:rPr dirty="0" sz="1150" spc="20">
                <a:solidFill>
                  <a:srgbClr val="232729"/>
                </a:solidFill>
                <a:latin typeface="Cambria Math"/>
                <a:cs typeface="Cambria Math"/>
              </a:rPr>
              <a:t>150∗0.87∗170	</a:t>
            </a: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150</a:t>
            </a:r>
            <a:endParaRPr sz="11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dirty="0" sz="1600" spc="-5">
                <a:latin typeface="Georgia"/>
                <a:cs typeface="Georgia"/>
              </a:rPr>
              <a:t>Providing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16 mm </a:t>
            </a:r>
            <a:r>
              <a:rPr dirty="0" sz="1600" spc="-10">
                <a:latin typeface="Georgia"/>
                <a:cs typeface="Georgia"/>
              </a:rPr>
              <a:t>dia bars,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3201" y="2156205"/>
            <a:ext cx="11664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-3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1263</a:t>
            </a:r>
            <a:r>
              <a:rPr dirty="0" sz="1600" spc="-3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baseline="21164" sz="1575">
                <a:solidFill>
                  <a:srgbClr val="232729"/>
                </a:solidFill>
                <a:latin typeface="Georgia"/>
                <a:cs typeface="Georgia"/>
              </a:rPr>
              <a:t>2</a:t>
            </a:r>
            <a:endParaRPr baseline="21164" sz="1575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49575" y="3152267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69">
                <a:moveTo>
                  <a:pt x="268224" y="0"/>
                </a:moveTo>
                <a:lnTo>
                  <a:pt x="0" y="0"/>
                </a:lnTo>
                <a:lnTo>
                  <a:pt x="0" y="13716"/>
                </a:lnTo>
                <a:lnTo>
                  <a:pt x="268224" y="13716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00448" y="3152267"/>
            <a:ext cx="605155" cy="13970"/>
          </a:xfrm>
          <a:custGeom>
            <a:avLst/>
            <a:gdLst/>
            <a:ahLst/>
            <a:cxnLst/>
            <a:rect l="l" t="t" r="r" b="b"/>
            <a:pathLst>
              <a:path w="605154" h="13969">
                <a:moveTo>
                  <a:pt x="605027" y="0"/>
                </a:moveTo>
                <a:lnTo>
                  <a:pt x="0" y="0"/>
                </a:lnTo>
                <a:lnTo>
                  <a:pt x="0" y="13716"/>
                </a:lnTo>
                <a:lnTo>
                  <a:pt x="605027" y="13716"/>
                </a:lnTo>
                <a:lnTo>
                  <a:pt x="605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67713" y="4102735"/>
            <a:ext cx="1595120" cy="671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7825" algn="l"/>
              </a:tabLst>
            </a:pPr>
            <a:r>
              <a:rPr dirty="0" sz="1600" spc="-5">
                <a:solidFill>
                  <a:srgbClr val="006FC0"/>
                </a:solidFill>
                <a:latin typeface="Georgia"/>
                <a:cs typeface="Georgia"/>
              </a:rPr>
              <a:t>ii.	Vertical</a:t>
            </a:r>
            <a:r>
              <a:rPr dirty="0" sz="1600" spc="-85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Georgia"/>
                <a:cs typeface="Georgia"/>
              </a:rPr>
              <a:t>Steel</a:t>
            </a:r>
            <a:endParaRPr sz="1600">
              <a:latin typeface="Georgia"/>
              <a:cs typeface="Georgia"/>
            </a:endParaRPr>
          </a:p>
          <a:p>
            <a:pPr algn="r" marR="5080">
              <a:lnSpc>
                <a:spcPct val="100000"/>
              </a:lnSpc>
              <a:spcBef>
                <a:spcPts val="1250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</a:t>
            </a:r>
            <a:r>
              <a:rPr dirty="0" sz="1600" spc="-15">
                <a:solidFill>
                  <a:srgbClr val="232729"/>
                </a:solidFill>
                <a:latin typeface="Georgia"/>
                <a:cs typeface="Georgia"/>
              </a:rPr>
              <a:t>s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t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86226" y="4441063"/>
            <a:ext cx="1543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0">
                <a:solidFill>
                  <a:srgbClr val="232729"/>
                </a:solidFill>
                <a:latin typeface="Cambria Math"/>
                <a:cs typeface="Cambria Math"/>
              </a:rPr>
              <a:t>𝑀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8107" y="4663821"/>
            <a:ext cx="5200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5">
                <a:solidFill>
                  <a:srgbClr val="232729"/>
                </a:solidFill>
                <a:latin typeface="Cambria Math"/>
                <a:cs typeface="Cambria Math"/>
              </a:rPr>
              <a:t>𝜎𝑠𝑡</a:t>
            </a:r>
            <a:r>
              <a:rPr dirty="0" sz="1150" spc="-25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150" spc="55">
                <a:solidFill>
                  <a:srgbClr val="232729"/>
                </a:solidFill>
                <a:latin typeface="Cambria Math"/>
                <a:cs typeface="Cambria Math"/>
              </a:rPr>
              <a:t>.𝑗.𝑑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0807" y="4656454"/>
            <a:ext cx="530860" cy="13970"/>
          </a:xfrm>
          <a:custGeom>
            <a:avLst/>
            <a:gdLst/>
            <a:ahLst/>
            <a:cxnLst/>
            <a:rect l="l" t="t" r="r" b="b"/>
            <a:pathLst>
              <a:path w="530860" h="13970">
                <a:moveTo>
                  <a:pt x="530352" y="0"/>
                </a:moveTo>
                <a:lnTo>
                  <a:pt x="0" y="0"/>
                </a:lnTo>
                <a:lnTo>
                  <a:pt x="0" y="13715"/>
                </a:lnTo>
                <a:lnTo>
                  <a:pt x="530352" y="13715"/>
                </a:lnTo>
                <a:lnTo>
                  <a:pt x="530352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11553" y="5029580"/>
            <a:ext cx="49910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Ast</a:t>
            </a:r>
            <a:r>
              <a:rPr dirty="0" sz="1600" spc="-7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00326" y="4965573"/>
            <a:ext cx="7899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50" spc="20">
                <a:solidFill>
                  <a:srgbClr val="232729"/>
                </a:solidFill>
                <a:latin typeface="Cambria Math"/>
                <a:cs typeface="Cambria Math"/>
              </a:rPr>
              <a:t>30.87∗</a:t>
            </a:r>
            <a:r>
              <a:rPr dirty="0" sz="1150" spc="-50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10</a:t>
            </a:r>
            <a:r>
              <a:rPr dirty="0" baseline="23391" sz="1425" spc="44">
                <a:solidFill>
                  <a:srgbClr val="232729"/>
                </a:solidFill>
                <a:latin typeface="Cambria Math"/>
                <a:cs typeface="Cambria Math"/>
              </a:rPr>
              <a:t>9</a:t>
            </a:r>
            <a:endParaRPr baseline="23391" sz="1425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35810" y="5188077"/>
            <a:ext cx="9594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15</a:t>
            </a:r>
            <a:r>
              <a:rPr dirty="0" sz="1150" spc="15">
                <a:solidFill>
                  <a:srgbClr val="232729"/>
                </a:solidFill>
                <a:latin typeface="Cambria Math"/>
                <a:cs typeface="Cambria Math"/>
              </a:rPr>
              <a:t>0</a:t>
            </a:r>
            <a:r>
              <a:rPr dirty="0" sz="1150" spc="-5">
                <a:solidFill>
                  <a:srgbClr val="232729"/>
                </a:solidFill>
                <a:latin typeface="Cambria Math"/>
                <a:cs typeface="Cambria Math"/>
              </a:rPr>
              <a:t>∗</a:t>
            </a: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0</a:t>
            </a:r>
            <a:r>
              <a:rPr dirty="0" sz="1150">
                <a:solidFill>
                  <a:srgbClr val="232729"/>
                </a:solidFill>
                <a:latin typeface="Cambria Math"/>
                <a:cs typeface="Cambria Math"/>
              </a:rPr>
              <a:t>.</a:t>
            </a:r>
            <a:r>
              <a:rPr dirty="0" sz="1150" spc="15">
                <a:solidFill>
                  <a:srgbClr val="232729"/>
                </a:solidFill>
                <a:latin typeface="Cambria Math"/>
                <a:cs typeface="Cambria Math"/>
              </a:rPr>
              <a:t>8</a:t>
            </a: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7</a:t>
            </a:r>
            <a:r>
              <a:rPr dirty="0" sz="1150" spc="-5">
                <a:solidFill>
                  <a:srgbClr val="232729"/>
                </a:solidFill>
                <a:latin typeface="Cambria Math"/>
                <a:cs typeface="Cambria Math"/>
              </a:rPr>
              <a:t>∗</a:t>
            </a:r>
            <a:r>
              <a:rPr dirty="0" sz="1150" spc="15">
                <a:solidFill>
                  <a:srgbClr val="232729"/>
                </a:solidFill>
                <a:latin typeface="Cambria Math"/>
                <a:cs typeface="Cambria Math"/>
              </a:rPr>
              <a:t>1</a:t>
            </a:r>
            <a:r>
              <a:rPr dirty="0" sz="1150" spc="25">
                <a:solidFill>
                  <a:srgbClr val="232729"/>
                </a:solidFill>
                <a:latin typeface="Cambria Math"/>
                <a:cs typeface="Cambria Math"/>
              </a:rPr>
              <a:t>70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48510" y="5180965"/>
            <a:ext cx="931544" cy="13970"/>
          </a:xfrm>
          <a:custGeom>
            <a:avLst/>
            <a:gdLst/>
            <a:ahLst/>
            <a:cxnLst/>
            <a:rect l="l" t="t" r="r" b="b"/>
            <a:pathLst>
              <a:path w="931544" h="13970">
                <a:moveTo>
                  <a:pt x="931468" y="0"/>
                </a:moveTo>
                <a:lnTo>
                  <a:pt x="0" y="0"/>
                </a:lnTo>
                <a:lnTo>
                  <a:pt x="0" y="13715"/>
                </a:lnTo>
                <a:lnTo>
                  <a:pt x="931468" y="13715"/>
                </a:lnTo>
                <a:lnTo>
                  <a:pt x="931468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039491" y="5029580"/>
            <a:ext cx="11652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-3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1392</a:t>
            </a:r>
            <a:r>
              <a:rPr dirty="0" sz="1600" spc="-2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baseline="21164" sz="1575" spc="-7">
                <a:solidFill>
                  <a:srgbClr val="232729"/>
                </a:solidFill>
                <a:latin typeface="Georgia"/>
                <a:cs typeface="Georgia"/>
              </a:rPr>
              <a:t>2</a:t>
            </a:r>
            <a:endParaRPr baseline="21164" sz="1575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17673" y="6026784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70">
                <a:moveTo>
                  <a:pt x="268528" y="0"/>
                </a:moveTo>
                <a:lnTo>
                  <a:pt x="0" y="0"/>
                </a:lnTo>
                <a:lnTo>
                  <a:pt x="0" y="13715"/>
                </a:lnTo>
                <a:lnTo>
                  <a:pt x="268528" y="13715"/>
                </a:lnTo>
                <a:lnTo>
                  <a:pt x="268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68675" y="6026784"/>
            <a:ext cx="605790" cy="13970"/>
          </a:xfrm>
          <a:custGeom>
            <a:avLst/>
            <a:gdLst/>
            <a:ahLst/>
            <a:cxnLst/>
            <a:rect l="l" t="t" r="r" b="b"/>
            <a:pathLst>
              <a:path w="605789" h="13970">
                <a:moveTo>
                  <a:pt x="605332" y="0"/>
                </a:moveTo>
                <a:lnTo>
                  <a:pt x="0" y="0"/>
                </a:lnTo>
                <a:lnTo>
                  <a:pt x="0" y="13715"/>
                </a:lnTo>
                <a:lnTo>
                  <a:pt x="605332" y="13715"/>
                </a:lnTo>
                <a:lnTo>
                  <a:pt x="6053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999233" y="7725918"/>
            <a:ext cx="4972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Georgia"/>
                <a:cs typeface="Georgia"/>
              </a:rPr>
              <a:t>Ast</a:t>
            </a:r>
            <a:r>
              <a:rPr dirty="0" sz="1600" spc="-7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35047" y="7877302"/>
            <a:ext cx="530860" cy="13970"/>
          </a:xfrm>
          <a:custGeom>
            <a:avLst/>
            <a:gdLst/>
            <a:ahLst/>
            <a:cxnLst/>
            <a:rect l="l" t="t" r="r" b="b"/>
            <a:pathLst>
              <a:path w="530860" h="13970">
                <a:moveTo>
                  <a:pt x="530351" y="0"/>
                </a:moveTo>
                <a:lnTo>
                  <a:pt x="0" y="0"/>
                </a:lnTo>
                <a:lnTo>
                  <a:pt x="0" y="13716"/>
                </a:lnTo>
                <a:lnTo>
                  <a:pt x="530351" y="13716"/>
                </a:lnTo>
                <a:lnTo>
                  <a:pt x="530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496947" y="7556116"/>
            <a:ext cx="1123950" cy="52959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484"/>
              </a:spcBef>
              <a:tabLst>
                <a:tab pos="924560" algn="l"/>
              </a:tabLst>
            </a:pPr>
            <a:r>
              <a:rPr dirty="0" sz="1150" spc="30">
                <a:latin typeface="Cambria Math"/>
                <a:cs typeface="Cambria Math"/>
              </a:rPr>
              <a:t>𝑀−𝑇.𝑥 </a:t>
            </a:r>
            <a:r>
              <a:rPr dirty="0" sz="1150" spc="145">
                <a:latin typeface="Cambria Math"/>
                <a:cs typeface="Cambria Math"/>
              </a:rPr>
              <a:t> </a:t>
            </a:r>
            <a:r>
              <a:rPr dirty="0" baseline="-32986" sz="2400" spc="-7">
                <a:latin typeface="Cambria Math"/>
                <a:cs typeface="Cambria Math"/>
              </a:rPr>
              <a:t>+	</a:t>
            </a:r>
            <a:r>
              <a:rPr dirty="0" sz="1150" spc="20">
                <a:latin typeface="Cambria Math"/>
                <a:cs typeface="Cambria Math"/>
              </a:rPr>
              <a:t>𝑇</a:t>
            </a:r>
            <a:endParaRPr sz="11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  <a:tabLst>
                <a:tab pos="854710" algn="l"/>
              </a:tabLst>
            </a:pPr>
            <a:r>
              <a:rPr dirty="0" sz="1150" spc="45">
                <a:latin typeface="Cambria Math"/>
                <a:cs typeface="Cambria Math"/>
              </a:rPr>
              <a:t>𝜎𝑠𝑡</a:t>
            </a:r>
            <a:r>
              <a:rPr dirty="0" sz="1150" spc="35">
                <a:latin typeface="Cambria Math"/>
                <a:cs typeface="Cambria Math"/>
              </a:rPr>
              <a:t> </a:t>
            </a:r>
            <a:r>
              <a:rPr dirty="0" sz="1150" spc="55">
                <a:latin typeface="Cambria Math"/>
                <a:cs typeface="Cambria Math"/>
              </a:rPr>
              <a:t>.𝑗.𝑑	</a:t>
            </a:r>
            <a:r>
              <a:rPr dirty="0" sz="1150" spc="45">
                <a:latin typeface="Cambria Math"/>
                <a:cs typeface="Cambria Math"/>
              </a:rPr>
              <a:t>𝜎𝑠𝑡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51910" y="7877302"/>
            <a:ext cx="234950" cy="13970"/>
          </a:xfrm>
          <a:custGeom>
            <a:avLst/>
            <a:gdLst/>
            <a:ahLst/>
            <a:cxnLst/>
            <a:rect l="l" t="t" r="r" b="b"/>
            <a:pathLst>
              <a:path w="234950" h="13970">
                <a:moveTo>
                  <a:pt x="234696" y="0"/>
                </a:moveTo>
                <a:lnTo>
                  <a:pt x="0" y="0"/>
                </a:lnTo>
                <a:lnTo>
                  <a:pt x="0" y="13716"/>
                </a:lnTo>
                <a:lnTo>
                  <a:pt x="234696" y="13716"/>
                </a:lnTo>
                <a:lnTo>
                  <a:pt x="234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511553" y="8160257"/>
            <a:ext cx="52660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where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Horizonal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Moment</a:t>
            </a:r>
            <a:r>
              <a:rPr dirty="0" sz="1600" spc="40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38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14.14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KN-m,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105 </a:t>
            </a:r>
            <a:r>
              <a:rPr dirty="0" sz="1600">
                <a:latin typeface="Georgia"/>
                <a:cs typeface="Georgia"/>
              </a:rPr>
              <a:t>KN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35047" y="8746235"/>
            <a:ext cx="1495425" cy="13970"/>
          </a:xfrm>
          <a:custGeom>
            <a:avLst/>
            <a:gdLst/>
            <a:ahLst/>
            <a:cxnLst/>
            <a:rect l="l" t="t" r="r" b="b"/>
            <a:pathLst>
              <a:path w="1495425" h="13970">
                <a:moveTo>
                  <a:pt x="1495298" y="0"/>
                </a:moveTo>
                <a:lnTo>
                  <a:pt x="0" y="0"/>
                </a:lnTo>
                <a:lnTo>
                  <a:pt x="0" y="13715"/>
                </a:lnTo>
                <a:lnTo>
                  <a:pt x="1495298" y="13715"/>
                </a:lnTo>
                <a:lnTo>
                  <a:pt x="1495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961133" y="8474455"/>
            <a:ext cx="2973705" cy="480059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15390">
              <a:lnSpc>
                <a:spcPts val="455"/>
              </a:lnSpc>
              <a:spcBef>
                <a:spcPts val="325"/>
              </a:spcBef>
              <a:tabLst>
                <a:tab pos="1878330" algn="l"/>
                <a:tab pos="2850515" algn="l"/>
              </a:tabLst>
            </a:pPr>
            <a:r>
              <a:rPr dirty="0" sz="950" spc="35">
                <a:latin typeface="Cambria Math"/>
                <a:cs typeface="Cambria Math"/>
              </a:rPr>
              <a:t>6	3	3</a:t>
            </a:r>
            <a:endParaRPr sz="950">
              <a:latin typeface="Cambria Math"/>
              <a:cs typeface="Cambria Math"/>
            </a:endParaRPr>
          </a:p>
          <a:p>
            <a:pPr marL="50800">
              <a:lnSpc>
                <a:spcPts val="1235"/>
              </a:lnSpc>
              <a:tabLst>
                <a:tab pos="2007870" algn="l"/>
              </a:tabLst>
            </a:pPr>
            <a:r>
              <a:rPr dirty="0" baseline="-32986" sz="2400" spc="-15">
                <a:latin typeface="Georgia"/>
                <a:cs typeface="Georgia"/>
              </a:rPr>
              <a:t>Ast</a:t>
            </a:r>
            <a:r>
              <a:rPr dirty="0" baseline="-32986" sz="2400">
                <a:latin typeface="Georgia"/>
                <a:cs typeface="Georgia"/>
              </a:rPr>
              <a:t> </a:t>
            </a:r>
            <a:r>
              <a:rPr dirty="0" baseline="-32986" sz="2400" spc="-7">
                <a:latin typeface="Georgia"/>
                <a:cs typeface="Georgia"/>
              </a:rPr>
              <a:t>=</a:t>
            </a:r>
            <a:r>
              <a:rPr dirty="0" baseline="-32986" sz="2400" spc="37">
                <a:latin typeface="Georgia"/>
                <a:cs typeface="Georgia"/>
              </a:rPr>
              <a:t> </a:t>
            </a:r>
            <a:r>
              <a:rPr dirty="0" sz="1150" spc="20">
                <a:latin typeface="Cambria Math"/>
                <a:cs typeface="Cambria Math"/>
              </a:rPr>
              <a:t>14.14∗</a:t>
            </a:r>
            <a:r>
              <a:rPr dirty="0" sz="1150" spc="-5">
                <a:latin typeface="Cambria Math"/>
                <a:cs typeface="Cambria Math"/>
              </a:rPr>
              <a:t> </a:t>
            </a:r>
            <a:r>
              <a:rPr dirty="0" sz="1150" spc="20">
                <a:latin typeface="Cambria Math"/>
                <a:cs typeface="Cambria Math"/>
              </a:rPr>
              <a:t>10  </a:t>
            </a:r>
            <a:r>
              <a:rPr dirty="0" sz="1150" spc="80">
                <a:latin typeface="Cambria Math"/>
                <a:cs typeface="Cambria Math"/>
              </a:rPr>
              <a:t> </a:t>
            </a:r>
            <a:r>
              <a:rPr dirty="0" sz="1150" spc="15">
                <a:latin typeface="Cambria Math"/>
                <a:cs typeface="Cambria Math"/>
              </a:rPr>
              <a:t>(105∗10	</a:t>
            </a:r>
            <a:r>
              <a:rPr dirty="0" sz="1150">
                <a:latin typeface="Cambria Math"/>
                <a:cs typeface="Cambria Math"/>
              </a:rPr>
              <a:t>)</a:t>
            </a:r>
            <a:r>
              <a:rPr dirty="0" sz="1150" spc="85">
                <a:latin typeface="Cambria Math"/>
                <a:cs typeface="Cambria Math"/>
              </a:rPr>
              <a:t> </a:t>
            </a:r>
            <a:r>
              <a:rPr dirty="0" baseline="-32986" sz="2400" spc="-7">
                <a:latin typeface="Cambria Math"/>
                <a:cs typeface="Cambria Math"/>
              </a:rPr>
              <a:t>+</a:t>
            </a:r>
            <a:r>
              <a:rPr dirty="0" baseline="-32986" sz="2400" spc="472">
                <a:latin typeface="Cambria Math"/>
                <a:cs typeface="Cambria Math"/>
              </a:rPr>
              <a:t> </a:t>
            </a:r>
            <a:r>
              <a:rPr dirty="0" sz="1150" spc="20">
                <a:latin typeface="Cambria Math"/>
                <a:cs typeface="Cambria Math"/>
              </a:rPr>
              <a:t>105∗10</a:t>
            </a:r>
            <a:endParaRPr sz="1150">
              <a:latin typeface="Cambria Math"/>
              <a:cs typeface="Cambria Math"/>
            </a:endParaRPr>
          </a:p>
          <a:p>
            <a:pPr marL="855344">
              <a:lnSpc>
                <a:spcPct val="100000"/>
              </a:lnSpc>
              <a:spcBef>
                <a:spcPts val="280"/>
              </a:spcBef>
              <a:tabLst>
                <a:tab pos="2540000" algn="l"/>
              </a:tabLst>
            </a:pPr>
            <a:r>
              <a:rPr dirty="0" sz="1150" spc="20">
                <a:latin typeface="Cambria Math"/>
                <a:cs typeface="Cambria Math"/>
              </a:rPr>
              <a:t>150∗0.87∗170	</a:t>
            </a:r>
            <a:r>
              <a:rPr dirty="0" sz="1150" spc="30">
                <a:latin typeface="Cambria Math"/>
                <a:cs typeface="Cambria Math"/>
              </a:rPr>
              <a:t>150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16857" y="8746235"/>
            <a:ext cx="623570" cy="13970"/>
          </a:xfrm>
          <a:custGeom>
            <a:avLst/>
            <a:gdLst/>
            <a:ahLst/>
            <a:cxnLst/>
            <a:rect l="l" t="t" r="r" b="b"/>
            <a:pathLst>
              <a:path w="623570" h="13970">
                <a:moveTo>
                  <a:pt x="623315" y="0"/>
                </a:moveTo>
                <a:lnTo>
                  <a:pt x="0" y="0"/>
                </a:lnTo>
                <a:lnTo>
                  <a:pt x="0" y="13715"/>
                </a:lnTo>
                <a:lnTo>
                  <a:pt x="623315" y="13715"/>
                </a:lnTo>
                <a:lnTo>
                  <a:pt x="623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952365" y="8594852"/>
            <a:ext cx="11728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1054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mm</a:t>
            </a:r>
            <a:r>
              <a:rPr dirty="0" baseline="21164" sz="1575">
                <a:latin typeface="Georgia"/>
                <a:cs typeface="Georgia"/>
              </a:rPr>
              <a:t>2</a:t>
            </a:r>
            <a:endParaRPr baseline="21164" sz="1575">
              <a:latin typeface="Georgia"/>
              <a:cs typeface="Georg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71370" y="3528440"/>
            <a:ext cx="4162425" cy="371475"/>
          </a:xfrm>
          <a:custGeom>
            <a:avLst/>
            <a:gdLst/>
            <a:ahLst/>
            <a:cxnLst/>
            <a:rect l="l" t="t" r="r" b="b"/>
            <a:pathLst>
              <a:path w="4162425" h="371475">
                <a:moveTo>
                  <a:pt x="0" y="61975"/>
                </a:moveTo>
                <a:lnTo>
                  <a:pt x="4861" y="37826"/>
                </a:lnTo>
                <a:lnTo>
                  <a:pt x="18129" y="18129"/>
                </a:lnTo>
                <a:lnTo>
                  <a:pt x="37826" y="4861"/>
                </a:lnTo>
                <a:lnTo>
                  <a:pt x="61975" y="0"/>
                </a:lnTo>
                <a:lnTo>
                  <a:pt x="4100576" y="0"/>
                </a:lnTo>
                <a:lnTo>
                  <a:pt x="4124652" y="4861"/>
                </a:lnTo>
                <a:lnTo>
                  <a:pt x="4144311" y="18129"/>
                </a:lnTo>
                <a:lnTo>
                  <a:pt x="4157565" y="37826"/>
                </a:lnTo>
                <a:lnTo>
                  <a:pt x="4162425" y="61975"/>
                </a:lnTo>
                <a:lnTo>
                  <a:pt x="4162425" y="309625"/>
                </a:lnTo>
                <a:lnTo>
                  <a:pt x="4157565" y="333702"/>
                </a:lnTo>
                <a:lnTo>
                  <a:pt x="4144311" y="353361"/>
                </a:lnTo>
                <a:lnTo>
                  <a:pt x="4124652" y="366615"/>
                </a:lnTo>
                <a:lnTo>
                  <a:pt x="4100576" y="371474"/>
                </a:lnTo>
                <a:lnTo>
                  <a:pt x="61975" y="371474"/>
                </a:lnTo>
                <a:lnTo>
                  <a:pt x="37826" y="366615"/>
                </a:lnTo>
                <a:lnTo>
                  <a:pt x="18129" y="353361"/>
                </a:lnTo>
                <a:lnTo>
                  <a:pt x="4861" y="333702"/>
                </a:lnTo>
                <a:lnTo>
                  <a:pt x="0" y="309625"/>
                </a:lnTo>
                <a:lnTo>
                  <a:pt x="0" y="61975"/>
                </a:lnTo>
                <a:close/>
              </a:path>
            </a:pathLst>
          </a:custGeom>
          <a:ln w="12699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948433" y="2909443"/>
            <a:ext cx="4437380" cy="9474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17855">
              <a:lnSpc>
                <a:spcPts val="930"/>
              </a:lnSpc>
              <a:spcBef>
                <a:spcPts val="95"/>
              </a:spcBef>
            </a:pPr>
            <a:r>
              <a:rPr dirty="0" sz="950" spc="3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  <a:p>
            <a:pPr algn="ctr">
              <a:lnSpc>
                <a:spcPts val="1375"/>
              </a:lnSpc>
              <a:tabLst>
                <a:tab pos="1351915" algn="l"/>
              </a:tabLst>
            </a:pPr>
            <a:r>
              <a:rPr dirty="0" sz="1600" spc="-5">
                <a:latin typeface="Georgia"/>
                <a:cs typeface="Georgia"/>
              </a:rPr>
              <a:t>Spacing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70">
                <a:latin typeface="Georgia"/>
                <a:cs typeface="Georgia"/>
              </a:rPr>
              <a:t> </a:t>
            </a:r>
            <a:r>
              <a:rPr dirty="0" baseline="45893" sz="1725" spc="67">
                <a:latin typeface="Cambria Math"/>
                <a:cs typeface="Cambria Math"/>
              </a:rPr>
              <a:t>𝑎𝑠𝑡	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15">
                <a:latin typeface="Georgia"/>
                <a:cs typeface="Georgia"/>
              </a:rPr>
              <a:t>1000=</a:t>
            </a:r>
            <a:r>
              <a:rPr dirty="0" baseline="45893" sz="1725" spc="22">
                <a:latin typeface="Cambria Math"/>
                <a:cs typeface="Cambria Math"/>
              </a:rPr>
              <a:t>π∗16</a:t>
            </a:r>
            <a:r>
              <a:rPr dirty="0" baseline="45893" sz="1725" spc="142">
                <a:latin typeface="Cambria Math"/>
                <a:cs typeface="Cambria Math"/>
              </a:rPr>
              <a:t> </a:t>
            </a:r>
            <a:r>
              <a:rPr dirty="0" baseline="45893" sz="1725" spc="15">
                <a:latin typeface="Cambria Math"/>
                <a:cs typeface="Cambria Math"/>
              </a:rPr>
              <a:t>/4 </a:t>
            </a:r>
            <a:r>
              <a:rPr dirty="0" baseline="45893" sz="1725" spc="150">
                <a:latin typeface="Cambria Math"/>
                <a:cs typeface="Cambria Math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1000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160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marL="1000760">
              <a:lnSpc>
                <a:spcPts val="1045"/>
              </a:lnSpc>
              <a:tabLst>
                <a:tab pos="2268855" algn="l"/>
              </a:tabLst>
            </a:pPr>
            <a:r>
              <a:rPr dirty="0" sz="1150" spc="30">
                <a:latin typeface="Cambria Math"/>
                <a:cs typeface="Cambria Math"/>
              </a:rPr>
              <a:t>𝐴𝑠𝑡	1263</a:t>
            </a: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100">
              <a:latin typeface="Cambria Math"/>
              <a:cs typeface="Cambria Math"/>
            </a:endParaRPr>
          </a:p>
          <a:p>
            <a:pPr algn="ctr" marR="20320">
              <a:lnSpc>
                <a:spcPct val="100000"/>
              </a:lnSpc>
              <a:spcBef>
                <a:spcPts val="700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15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16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dia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bars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@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160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c/c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95425" y="6402070"/>
            <a:ext cx="4162425" cy="371475"/>
          </a:xfrm>
          <a:custGeom>
            <a:avLst/>
            <a:gdLst/>
            <a:ahLst/>
            <a:cxnLst/>
            <a:rect l="l" t="t" r="r" b="b"/>
            <a:pathLst>
              <a:path w="4162425" h="371475">
                <a:moveTo>
                  <a:pt x="0" y="61975"/>
                </a:moveTo>
                <a:lnTo>
                  <a:pt x="4861" y="37826"/>
                </a:lnTo>
                <a:lnTo>
                  <a:pt x="18129" y="18129"/>
                </a:lnTo>
                <a:lnTo>
                  <a:pt x="37826" y="4861"/>
                </a:lnTo>
                <a:lnTo>
                  <a:pt x="61975" y="0"/>
                </a:lnTo>
                <a:lnTo>
                  <a:pt x="4100449" y="0"/>
                </a:lnTo>
                <a:lnTo>
                  <a:pt x="4124598" y="4861"/>
                </a:lnTo>
                <a:lnTo>
                  <a:pt x="4144295" y="18129"/>
                </a:lnTo>
                <a:lnTo>
                  <a:pt x="4157563" y="37826"/>
                </a:lnTo>
                <a:lnTo>
                  <a:pt x="4162425" y="61975"/>
                </a:lnTo>
                <a:lnTo>
                  <a:pt x="4162425" y="309499"/>
                </a:lnTo>
                <a:lnTo>
                  <a:pt x="4157563" y="333648"/>
                </a:lnTo>
                <a:lnTo>
                  <a:pt x="4144295" y="353345"/>
                </a:lnTo>
                <a:lnTo>
                  <a:pt x="4124598" y="366613"/>
                </a:lnTo>
                <a:lnTo>
                  <a:pt x="4100449" y="371475"/>
                </a:lnTo>
                <a:lnTo>
                  <a:pt x="61975" y="371475"/>
                </a:lnTo>
                <a:lnTo>
                  <a:pt x="37826" y="366613"/>
                </a:lnTo>
                <a:lnTo>
                  <a:pt x="18129" y="353345"/>
                </a:lnTo>
                <a:lnTo>
                  <a:pt x="4861" y="333648"/>
                </a:lnTo>
                <a:lnTo>
                  <a:pt x="0" y="309499"/>
                </a:lnTo>
                <a:lnTo>
                  <a:pt x="0" y="61975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889304" y="5439536"/>
            <a:ext cx="5996305" cy="2151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5628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Providing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12 mm </a:t>
            </a:r>
            <a:r>
              <a:rPr dirty="0" sz="1600" spc="-10">
                <a:latin typeface="Georgia"/>
                <a:cs typeface="Georgia"/>
              </a:rPr>
              <a:t>dia bars,</a:t>
            </a:r>
            <a:endParaRPr sz="1600">
              <a:latin typeface="Georgia"/>
              <a:cs typeface="Georgia"/>
            </a:endParaRPr>
          </a:p>
          <a:p>
            <a:pPr algn="ctr" marR="278130">
              <a:lnSpc>
                <a:spcPts val="930"/>
              </a:lnSpc>
              <a:spcBef>
                <a:spcPts val="795"/>
              </a:spcBef>
            </a:pPr>
            <a:r>
              <a:rPr dirty="0" sz="950" spc="3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  <a:p>
            <a:pPr marL="390525">
              <a:lnSpc>
                <a:spcPts val="1375"/>
              </a:lnSpc>
              <a:tabLst>
                <a:tab pos="1743075" algn="l"/>
              </a:tabLst>
            </a:pPr>
            <a:r>
              <a:rPr dirty="0" sz="1600" spc="-5">
                <a:latin typeface="Georgia"/>
                <a:cs typeface="Georgia"/>
              </a:rPr>
              <a:t>Spacing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70">
                <a:latin typeface="Georgia"/>
                <a:cs typeface="Georgia"/>
              </a:rPr>
              <a:t> </a:t>
            </a:r>
            <a:r>
              <a:rPr dirty="0" baseline="45893" sz="1725" spc="67">
                <a:latin typeface="Cambria Math"/>
                <a:cs typeface="Cambria Math"/>
              </a:rPr>
              <a:t>𝑎𝑠𝑡	</a:t>
            </a:r>
            <a:r>
              <a:rPr dirty="0" sz="1600" spc="-5">
                <a:latin typeface="Georgia"/>
                <a:cs typeface="Georgia"/>
              </a:rPr>
              <a:t>* </a:t>
            </a:r>
            <a:r>
              <a:rPr dirty="0" sz="1600" spc="15">
                <a:latin typeface="Georgia"/>
                <a:cs typeface="Georgia"/>
              </a:rPr>
              <a:t>1000=</a:t>
            </a:r>
            <a:r>
              <a:rPr dirty="0" baseline="45893" sz="1725" spc="22">
                <a:latin typeface="Cambria Math"/>
                <a:cs typeface="Cambria Math"/>
              </a:rPr>
              <a:t>π∗12</a:t>
            </a:r>
            <a:r>
              <a:rPr dirty="0" baseline="45893" sz="1725" spc="142">
                <a:latin typeface="Cambria Math"/>
                <a:cs typeface="Cambria Math"/>
              </a:rPr>
              <a:t> </a:t>
            </a:r>
            <a:r>
              <a:rPr dirty="0" baseline="45893" sz="1725" spc="15">
                <a:latin typeface="Cambria Math"/>
                <a:cs typeface="Cambria Math"/>
              </a:rPr>
              <a:t>/4 </a:t>
            </a:r>
            <a:r>
              <a:rPr dirty="0" baseline="45893" sz="1725" spc="157">
                <a:latin typeface="Cambria Math"/>
                <a:cs typeface="Cambria Math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1000 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81.24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say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80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marL="1327785">
              <a:lnSpc>
                <a:spcPts val="1045"/>
              </a:lnSpc>
              <a:tabLst>
                <a:tab pos="2597785" algn="l"/>
              </a:tabLst>
            </a:pPr>
            <a:r>
              <a:rPr dirty="0" sz="1150" spc="30">
                <a:latin typeface="Cambria Math"/>
                <a:cs typeface="Cambria Math"/>
              </a:rPr>
              <a:t>𝐴𝑠𝑡	</a:t>
            </a:r>
            <a:r>
              <a:rPr dirty="0" sz="1150" spc="15">
                <a:latin typeface="Cambria Math"/>
                <a:cs typeface="Cambria Math"/>
              </a:rPr>
              <a:t>1392</a:t>
            </a: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100">
              <a:latin typeface="Cambria Math"/>
              <a:cs typeface="Cambria Math"/>
            </a:endParaRPr>
          </a:p>
          <a:p>
            <a:pPr marL="884555">
              <a:lnSpc>
                <a:spcPct val="100000"/>
              </a:lnSpc>
              <a:spcBef>
                <a:spcPts val="685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20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12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mm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dia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bars @ 80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c/c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Georgia"/>
              <a:cs typeface="Georgia"/>
            </a:endParaRPr>
          </a:p>
          <a:p>
            <a:pPr marL="2540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6.</a:t>
            </a:r>
            <a:r>
              <a:rPr dirty="0" sz="16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Design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of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Short Wall:</a:t>
            </a:r>
            <a:endParaRPr sz="1600">
              <a:latin typeface="Georgia"/>
              <a:cs typeface="Georgia"/>
            </a:endParaRPr>
          </a:p>
          <a:p>
            <a:pPr marL="25400">
              <a:lnSpc>
                <a:spcPct val="100000"/>
              </a:lnSpc>
              <a:spcBef>
                <a:spcPts val="805"/>
              </a:spcBef>
              <a:tabLst>
                <a:tab pos="390525" algn="l"/>
              </a:tabLst>
            </a:pPr>
            <a:r>
              <a:rPr dirty="0" sz="1600" spc="-5">
                <a:solidFill>
                  <a:srgbClr val="00AFEF"/>
                </a:solidFill>
                <a:latin typeface="Georgia"/>
                <a:cs typeface="Georgia"/>
              </a:rPr>
              <a:t>i.	Hoop</a:t>
            </a:r>
            <a:r>
              <a:rPr dirty="0" sz="1600" spc="-10">
                <a:solidFill>
                  <a:srgbClr val="00AFEF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00AFEF"/>
                </a:solidFill>
                <a:latin typeface="Georgia"/>
                <a:cs typeface="Georgia"/>
              </a:rPr>
              <a:t>steel</a:t>
            </a:r>
            <a:r>
              <a:rPr dirty="0" sz="1600">
                <a:solidFill>
                  <a:srgbClr val="00AFEF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00AFEF"/>
                </a:solidFill>
                <a:latin typeface="Georgia"/>
                <a:cs typeface="Georgia"/>
              </a:rPr>
              <a:t>or Horizontal</a:t>
            </a:r>
            <a:r>
              <a:rPr dirty="0" sz="1600" spc="-10">
                <a:solidFill>
                  <a:srgbClr val="00AFEF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00AFEF"/>
                </a:solidFill>
                <a:latin typeface="Georgia"/>
                <a:cs typeface="Georgia"/>
              </a:rPr>
              <a:t>Steel: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7818" y="8674479"/>
            <a:ext cx="304800" cy="438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85"/>
              </a:lnSpc>
            </a:pPr>
            <a:r>
              <a:rPr dirty="0" sz="1100">
                <a:latin typeface="Calibri Light"/>
                <a:cs typeface="Calibri Light"/>
              </a:rPr>
              <a:t>Pag</a:t>
            </a:r>
            <a:r>
              <a:rPr dirty="0" sz="1100" spc="-10">
                <a:latin typeface="Calibri Light"/>
                <a:cs typeface="Calibri Light"/>
              </a:rPr>
              <a:t>e</a:t>
            </a:r>
            <a:r>
              <a:rPr dirty="0" sz="2200">
                <a:latin typeface="Calibri Light"/>
                <a:cs typeface="Calibri Light"/>
              </a:rPr>
              <a:t>7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49575" y="1469389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69">
                <a:moveTo>
                  <a:pt x="268224" y="0"/>
                </a:moveTo>
                <a:lnTo>
                  <a:pt x="0" y="0"/>
                </a:lnTo>
                <a:lnTo>
                  <a:pt x="0" y="13716"/>
                </a:lnTo>
                <a:lnTo>
                  <a:pt x="268224" y="13716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00448" y="1469389"/>
            <a:ext cx="605155" cy="13970"/>
          </a:xfrm>
          <a:custGeom>
            <a:avLst/>
            <a:gdLst/>
            <a:ahLst/>
            <a:cxnLst/>
            <a:rect l="l" t="t" r="r" b="b"/>
            <a:pathLst>
              <a:path w="605154" h="13969">
                <a:moveTo>
                  <a:pt x="605027" y="0"/>
                </a:moveTo>
                <a:lnTo>
                  <a:pt x="0" y="0"/>
                </a:lnTo>
                <a:lnTo>
                  <a:pt x="0" y="13716"/>
                </a:lnTo>
                <a:lnTo>
                  <a:pt x="605027" y="13716"/>
                </a:lnTo>
                <a:lnTo>
                  <a:pt x="605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0772" y="2421381"/>
            <a:ext cx="1911985" cy="671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AFEF"/>
                </a:solidFill>
                <a:latin typeface="Georgia"/>
                <a:cs typeface="Georgia"/>
              </a:rPr>
              <a:t>ii.</a:t>
            </a:r>
            <a:r>
              <a:rPr dirty="0" sz="1600" spc="-25">
                <a:solidFill>
                  <a:srgbClr val="00AFEF"/>
                </a:solid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eorgia"/>
                <a:cs typeface="Georgia"/>
              </a:rPr>
              <a:t>Vertical</a:t>
            </a:r>
            <a:r>
              <a:rPr dirty="0" u="sng" sz="1600" spc="-1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eorgia"/>
                <a:cs typeface="Georgia"/>
              </a:rPr>
              <a:t> Steel:</a:t>
            </a:r>
            <a:endParaRPr sz="1600">
              <a:latin typeface="Georgia"/>
              <a:cs typeface="Georgia"/>
            </a:endParaRPr>
          </a:p>
          <a:p>
            <a:pPr algn="r" marR="5080">
              <a:lnSpc>
                <a:spcPct val="100000"/>
              </a:lnSpc>
              <a:spcBef>
                <a:spcPts val="1250"/>
              </a:spcBef>
            </a:pPr>
            <a:r>
              <a:rPr dirty="0" sz="1600" spc="-10">
                <a:latin typeface="Georgia"/>
                <a:cs typeface="Georgia"/>
              </a:rPr>
              <a:t>Ast</a:t>
            </a:r>
            <a:r>
              <a:rPr dirty="0" sz="1600" spc="-4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6226" y="2760090"/>
            <a:ext cx="1543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0">
                <a:latin typeface="Cambria Math"/>
                <a:cs typeface="Cambria Math"/>
              </a:rPr>
              <a:t>𝑀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8107" y="2982594"/>
            <a:ext cx="5200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5">
                <a:latin typeface="Cambria Math"/>
                <a:cs typeface="Cambria Math"/>
              </a:rPr>
              <a:t>𝜎𝑠𝑡</a:t>
            </a:r>
            <a:r>
              <a:rPr dirty="0" sz="1150" spc="-25">
                <a:latin typeface="Cambria Math"/>
                <a:cs typeface="Cambria Math"/>
              </a:rPr>
              <a:t> </a:t>
            </a:r>
            <a:r>
              <a:rPr dirty="0" sz="1150" spc="55">
                <a:latin typeface="Cambria Math"/>
                <a:cs typeface="Cambria Math"/>
              </a:rPr>
              <a:t>.𝑗.𝑑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00807" y="2975482"/>
            <a:ext cx="530860" cy="13970"/>
          </a:xfrm>
          <a:custGeom>
            <a:avLst/>
            <a:gdLst/>
            <a:ahLst/>
            <a:cxnLst/>
            <a:rect l="l" t="t" r="r" b="b"/>
            <a:pathLst>
              <a:path w="530860" h="13969">
                <a:moveTo>
                  <a:pt x="530352" y="0"/>
                </a:moveTo>
                <a:lnTo>
                  <a:pt x="0" y="0"/>
                </a:lnTo>
                <a:lnTo>
                  <a:pt x="0" y="13716"/>
                </a:lnTo>
                <a:lnTo>
                  <a:pt x="530352" y="13716"/>
                </a:lnTo>
                <a:lnTo>
                  <a:pt x="530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11553" y="3346830"/>
            <a:ext cx="49910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Ast</a:t>
            </a:r>
            <a:r>
              <a:rPr dirty="0" sz="1600" spc="-7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0910" y="3282823"/>
            <a:ext cx="5905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50" spc="20">
                <a:latin typeface="Cambria Math"/>
                <a:cs typeface="Cambria Math"/>
              </a:rPr>
              <a:t>18∗</a:t>
            </a:r>
            <a:r>
              <a:rPr dirty="0" sz="1150" spc="-50">
                <a:latin typeface="Cambria Math"/>
                <a:cs typeface="Cambria Math"/>
              </a:rPr>
              <a:t> </a:t>
            </a:r>
            <a:r>
              <a:rPr dirty="0" sz="1150" spc="30">
                <a:latin typeface="Cambria Math"/>
                <a:cs typeface="Cambria Math"/>
              </a:rPr>
              <a:t>10</a:t>
            </a:r>
            <a:r>
              <a:rPr dirty="0" baseline="23391" sz="1425" spc="44">
                <a:latin typeface="Cambria Math"/>
                <a:cs typeface="Cambria Math"/>
              </a:rPr>
              <a:t>6</a:t>
            </a:r>
            <a:endParaRPr baseline="23391" sz="1425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5810" y="3505327"/>
            <a:ext cx="9594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15</a:t>
            </a:r>
            <a:r>
              <a:rPr dirty="0" sz="1150" spc="15">
                <a:latin typeface="Cambria Math"/>
                <a:cs typeface="Cambria Math"/>
              </a:rPr>
              <a:t>0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30">
                <a:latin typeface="Cambria Math"/>
                <a:cs typeface="Cambria Math"/>
              </a:rPr>
              <a:t>0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15">
                <a:latin typeface="Cambria Math"/>
                <a:cs typeface="Cambria Math"/>
              </a:rPr>
              <a:t>8</a:t>
            </a:r>
            <a:r>
              <a:rPr dirty="0" sz="1150" spc="30">
                <a:latin typeface="Cambria Math"/>
                <a:cs typeface="Cambria Math"/>
              </a:rPr>
              <a:t>7</a:t>
            </a:r>
            <a:r>
              <a:rPr dirty="0" sz="1150" spc="-5">
                <a:latin typeface="Cambria Math"/>
                <a:cs typeface="Cambria Math"/>
              </a:rPr>
              <a:t>∗</a:t>
            </a:r>
            <a:r>
              <a:rPr dirty="0" sz="1150" spc="15">
                <a:latin typeface="Cambria Math"/>
                <a:cs typeface="Cambria Math"/>
              </a:rPr>
              <a:t>1</a:t>
            </a:r>
            <a:r>
              <a:rPr dirty="0" sz="1150" spc="25">
                <a:latin typeface="Cambria Math"/>
                <a:cs typeface="Cambria Math"/>
              </a:rPr>
              <a:t>70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8510" y="3498215"/>
            <a:ext cx="931544" cy="13970"/>
          </a:xfrm>
          <a:custGeom>
            <a:avLst/>
            <a:gdLst/>
            <a:ahLst/>
            <a:cxnLst/>
            <a:rect l="l" t="t" r="r" b="b"/>
            <a:pathLst>
              <a:path w="931544" h="13970">
                <a:moveTo>
                  <a:pt x="931468" y="0"/>
                </a:moveTo>
                <a:lnTo>
                  <a:pt x="0" y="0"/>
                </a:lnTo>
                <a:lnTo>
                  <a:pt x="0" y="13716"/>
                </a:lnTo>
                <a:lnTo>
                  <a:pt x="931468" y="13716"/>
                </a:lnTo>
                <a:lnTo>
                  <a:pt x="931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039491" y="3346830"/>
            <a:ext cx="13081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811.35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mm</a:t>
            </a:r>
            <a:r>
              <a:rPr dirty="0" baseline="21164" sz="1575">
                <a:latin typeface="Georgia"/>
                <a:cs typeface="Georgia"/>
              </a:rPr>
              <a:t>2</a:t>
            </a:r>
            <a:endParaRPr baseline="21164" sz="1575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51914" y="4342510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70">
                <a:moveTo>
                  <a:pt x="268224" y="0"/>
                </a:moveTo>
                <a:lnTo>
                  <a:pt x="0" y="0"/>
                </a:lnTo>
                <a:lnTo>
                  <a:pt x="0" y="13715"/>
                </a:lnTo>
                <a:lnTo>
                  <a:pt x="268224" y="13715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02914" y="4342510"/>
            <a:ext cx="605155" cy="13970"/>
          </a:xfrm>
          <a:custGeom>
            <a:avLst/>
            <a:gdLst/>
            <a:ahLst/>
            <a:cxnLst/>
            <a:rect l="l" t="t" r="r" b="b"/>
            <a:pathLst>
              <a:path w="605154" h="13970">
                <a:moveTo>
                  <a:pt x="605027" y="0"/>
                </a:moveTo>
                <a:lnTo>
                  <a:pt x="0" y="0"/>
                </a:lnTo>
                <a:lnTo>
                  <a:pt x="0" y="13715"/>
                </a:lnTo>
                <a:lnTo>
                  <a:pt x="605027" y="13715"/>
                </a:lnTo>
                <a:lnTo>
                  <a:pt x="605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365375" y="5697092"/>
            <a:ext cx="4972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Ast</a:t>
            </a:r>
            <a:r>
              <a:rPr dirty="0" sz="1600" spc="-7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6226" y="5633085"/>
            <a:ext cx="1543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0">
                <a:solidFill>
                  <a:srgbClr val="232729"/>
                </a:solidFill>
                <a:latin typeface="Cambria Math"/>
                <a:cs typeface="Cambria Math"/>
              </a:rPr>
              <a:t>𝑀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88107" y="5855589"/>
            <a:ext cx="5200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5">
                <a:solidFill>
                  <a:srgbClr val="232729"/>
                </a:solidFill>
                <a:latin typeface="Cambria Math"/>
                <a:cs typeface="Cambria Math"/>
              </a:rPr>
              <a:t>𝜎𝑠𝑡</a:t>
            </a:r>
            <a:r>
              <a:rPr dirty="0" sz="1150" spc="-25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150" spc="55">
                <a:solidFill>
                  <a:srgbClr val="232729"/>
                </a:solidFill>
                <a:latin typeface="Cambria Math"/>
                <a:cs typeface="Cambria Math"/>
              </a:rPr>
              <a:t>.𝑗.𝑑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00807" y="5848477"/>
            <a:ext cx="530860" cy="13970"/>
          </a:xfrm>
          <a:custGeom>
            <a:avLst/>
            <a:gdLst/>
            <a:ahLst/>
            <a:cxnLst/>
            <a:rect l="l" t="t" r="r" b="b"/>
            <a:pathLst>
              <a:path w="530860" h="13970">
                <a:moveTo>
                  <a:pt x="530352" y="0"/>
                </a:moveTo>
                <a:lnTo>
                  <a:pt x="0" y="0"/>
                </a:lnTo>
                <a:lnTo>
                  <a:pt x="0" y="13715"/>
                </a:lnTo>
                <a:lnTo>
                  <a:pt x="530352" y="13715"/>
                </a:lnTo>
                <a:lnTo>
                  <a:pt x="530352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11553" y="6219825"/>
            <a:ext cx="49910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Ast</a:t>
            </a:r>
            <a:r>
              <a:rPr dirty="0" sz="1600" spc="-7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0326" y="6155817"/>
            <a:ext cx="7899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50" spc="20">
                <a:solidFill>
                  <a:srgbClr val="232729"/>
                </a:solidFill>
                <a:latin typeface="Cambria Math"/>
                <a:cs typeface="Cambria Math"/>
              </a:rPr>
              <a:t>21.43∗</a:t>
            </a:r>
            <a:r>
              <a:rPr dirty="0" sz="1150" spc="-50">
                <a:solidFill>
                  <a:srgbClr val="232729"/>
                </a:solidFill>
                <a:latin typeface="Cambria Math"/>
                <a:cs typeface="Cambria Math"/>
              </a:rPr>
              <a:t> </a:t>
            </a: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10</a:t>
            </a:r>
            <a:r>
              <a:rPr dirty="0" baseline="23391" sz="1425" spc="44">
                <a:solidFill>
                  <a:srgbClr val="232729"/>
                </a:solidFill>
                <a:latin typeface="Cambria Math"/>
                <a:cs typeface="Cambria Math"/>
              </a:rPr>
              <a:t>6</a:t>
            </a:r>
            <a:endParaRPr baseline="23391" sz="1425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35810" y="6378321"/>
            <a:ext cx="9594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15</a:t>
            </a:r>
            <a:r>
              <a:rPr dirty="0" sz="1150" spc="15">
                <a:solidFill>
                  <a:srgbClr val="232729"/>
                </a:solidFill>
                <a:latin typeface="Cambria Math"/>
                <a:cs typeface="Cambria Math"/>
              </a:rPr>
              <a:t>0</a:t>
            </a:r>
            <a:r>
              <a:rPr dirty="0" sz="1150" spc="-5">
                <a:solidFill>
                  <a:srgbClr val="232729"/>
                </a:solidFill>
                <a:latin typeface="Cambria Math"/>
                <a:cs typeface="Cambria Math"/>
              </a:rPr>
              <a:t>∗</a:t>
            </a: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0</a:t>
            </a:r>
            <a:r>
              <a:rPr dirty="0" sz="1150">
                <a:solidFill>
                  <a:srgbClr val="232729"/>
                </a:solidFill>
                <a:latin typeface="Cambria Math"/>
                <a:cs typeface="Cambria Math"/>
              </a:rPr>
              <a:t>.</a:t>
            </a:r>
            <a:r>
              <a:rPr dirty="0" sz="1150" spc="15">
                <a:solidFill>
                  <a:srgbClr val="232729"/>
                </a:solidFill>
                <a:latin typeface="Cambria Math"/>
                <a:cs typeface="Cambria Math"/>
              </a:rPr>
              <a:t>8</a:t>
            </a:r>
            <a:r>
              <a:rPr dirty="0" sz="1150" spc="30">
                <a:solidFill>
                  <a:srgbClr val="232729"/>
                </a:solidFill>
                <a:latin typeface="Cambria Math"/>
                <a:cs typeface="Cambria Math"/>
              </a:rPr>
              <a:t>7</a:t>
            </a:r>
            <a:r>
              <a:rPr dirty="0" sz="1150" spc="-5">
                <a:solidFill>
                  <a:srgbClr val="232729"/>
                </a:solidFill>
                <a:latin typeface="Cambria Math"/>
                <a:cs typeface="Cambria Math"/>
              </a:rPr>
              <a:t>∗</a:t>
            </a:r>
            <a:r>
              <a:rPr dirty="0" sz="1150" spc="15">
                <a:solidFill>
                  <a:srgbClr val="232729"/>
                </a:solidFill>
                <a:latin typeface="Cambria Math"/>
                <a:cs typeface="Cambria Math"/>
              </a:rPr>
              <a:t>1</a:t>
            </a:r>
            <a:r>
              <a:rPr dirty="0" sz="1150" spc="25">
                <a:solidFill>
                  <a:srgbClr val="232729"/>
                </a:solidFill>
                <a:latin typeface="Cambria Math"/>
                <a:cs typeface="Cambria Math"/>
              </a:rPr>
              <a:t>70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48510" y="6371209"/>
            <a:ext cx="931544" cy="13970"/>
          </a:xfrm>
          <a:custGeom>
            <a:avLst/>
            <a:gdLst/>
            <a:ahLst/>
            <a:cxnLst/>
            <a:rect l="l" t="t" r="r" b="b"/>
            <a:pathLst>
              <a:path w="931544" h="13970">
                <a:moveTo>
                  <a:pt x="931468" y="0"/>
                </a:moveTo>
                <a:lnTo>
                  <a:pt x="0" y="0"/>
                </a:lnTo>
                <a:lnTo>
                  <a:pt x="0" y="13715"/>
                </a:lnTo>
                <a:lnTo>
                  <a:pt x="931468" y="13715"/>
                </a:lnTo>
                <a:lnTo>
                  <a:pt x="931468" y="0"/>
                </a:lnTo>
                <a:close/>
              </a:path>
            </a:pathLst>
          </a:custGeom>
          <a:solidFill>
            <a:srgbClr val="232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039491" y="6219825"/>
            <a:ext cx="10826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 spc="-3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966</a:t>
            </a:r>
            <a:r>
              <a:rPr dirty="0" sz="1600" spc="-2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baseline="21164" sz="1575" spc="-7">
                <a:solidFill>
                  <a:srgbClr val="232729"/>
                </a:solidFill>
                <a:latin typeface="Georgia"/>
                <a:cs typeface="Georgia"/>
              </a:rPr>
              <a:t>2</a:t>
            </a:r>
            <a:endParaRPr baseline="21164" sz="1575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17673" y="7215885"/>
            <a:ext cx="268605" cy="13970"/>
          </a:xfrm>
          <a:custGeom>
            <a:avLst/>
            <a:gdLst/>
            <a:ahLst/>
            <a:cxnLst/>
            <a:rect l="l" t="t" r="r" b="b"/>
            <a:pathLst>
              <a:path w="268605" h="13970">
                <a:moveTo>
                  <a:pt x="268528" y="0"/>
                </a:moveTo>
                <a:lnTo>
                  <a:pt x="0" y="0"/>
                </a:lnTo>
                <a:lnTo>
                  <a:pt x="0" y="13716"/>
                </a:lnTo>
                <a:lnTo>
                  <a:pt x="268528" y="13716"/>
                </a:lnTo>
                <a:lnTo>
                  <a:pt x="268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68675" y="7215885"/>
            <a:ext cx="605790" cy="13970"/>
          </a:xfrm>
          <a:custGeom>
            <a:avLst/>
            <a:gdLst/>
            <a:ahLst/>
            <a:cxnLst/>
            <a:rect l="l" t="t" r="r" b="b"/>
            <a:pathLst>
              <a:path w="605789" h="13970">
                <a:moveTo>
                  <a:pt x="605332" y="0"/>
                </a:moveTo>
                <a:lnTo>
                  <a:pt x="0" y="0"/>
                </a:lnTo>
                <a:lnTo>
                  <a:pt x="0" y="13716"/>
                </a:lnTo>
                <a:lnTo>
                  <a:pt x="605332" y="13716"/>
                </a:lnTo>
                <a:lnTo>
                  <a:pt x="6053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42110" y="1751329"/>
            <a:ext cx="4162425" cy="452120"/>
          </a:xfrm>
          <a:custGeom>
            <a:avLst/>
            <a:gdLst/>
            <a:ahLst/>
            <a:cxnLst/>
            <a:rect l="l" t="t" r="r" b="b"/>
            <a:pathLst>
              <a:path w="4162425" h="452119">
                <a:moveTo>
                  <a:pt x="0" y="75311"/>
                </a:moveTo>
                <a:lnTo>
                  <a:pt x="5927" y="46023"/>
                </a:lnTo>
                <a:lnTo>
                  <a:pt x="22082" y="22082"/>
                </a:lnTo>
                <a:lnTo>
                  <a:pt x="46023" y="5927"/>
                </a:lnTo>
                <a:lnTo>
                  <a:pt x="75310" y="0"/>
                </a:lnTo>
                <a:lnTo>
                  <a:pt x="4087114" y="0"/>
                </a:lnTo>
                <a:lnTo>
                  <a:pt x="4116401" y="5927"/>
                </a:lnTo>
                <a:lnTo>
                  <a:pt x="4140342" y="22082"/>
                </a:lnTo>
                <a:lnTo>
                  <a:pt x="4156497" y="46023"/>
                </a:lnTo>
                <a:lnTo>
                  <a:pt x="4162425" y="75311"/>
                </a:lnTo>
                <a:lnTo>
                  <a:pt x="4162425" y="376809"/>
                </a:lnTo>
                <a:lnTo>
                  <a:pt x="4156497" y="406096"/>
                </a:lnTo>
                <a:lnTo>
                  <a:pt x="4140342" y="430037"/>
                </a:lnTo>
                <a:lnTo>
                  <a:pt x="4116401" y="446192"/>
                </a:lnTo>
                <a:lnTo>
                  <a:pt x="4087114" y="452120"/>
                </a:lnTo>
                <a:lnTo>
                  <a:pt x="75310" y="452120"/>
                </a:lnTo>
                <a:lnTo>
                  <a:pt x="46023" y="446192"/>
                </a:lnTo>
                <a:lnTo>
                  <a:pt x="22082" y="430037"/>
                </a:lnTo>
                <a:lnTo>
                  <a:pt x="5927" y="406096"/>
                </a:lnTo>
                <a:lnTo>
                  <a:pt x="0" y="376809"/>
                </a:lnTo>
                <a:lnTo>
                  <a:pt x="0" y="75311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620774" y="883665"/>
            <a:ext cx="4777740" cy="1198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Providing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16 mm </a:t>
            </a:r>
            <a:r>
              <a:rPr dirty="0" sz="1600" spc="-10">
                <a:latin typeface="Georgia"/>
                <a:cs typeface="Georgia"/>
              </a:rPr>
              <a:t>dia bars,</a:t>
            </a:r>
            <a:endParaRPr sz="1600">
              <a:latin typeface="Georgia"/>
              <a:cs typeface="Georgia"/>
            </a:endParaRPr>
          </a:p>
          <a:p>
            <a:pPr algn="ctr" marL="932815">
              <a:lnSpc>
                <a:spcPts val="930"/>
              </a:lnSpc>
              <a:spcBef>
                <a:spcPts val="780"/>
              </a:spcBef>
            </a:pPr>
            <a:r>
              <a:rPr dirty="0" sz="950" spc="3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  <a:p>
            <a:pPr marL="390525">
              <a:lnSpc>
                <a:spcPts val="1375"/>
              </a:lnSpc>
              <a:tabLst>
                <a:tab pos="1743075" algn="l"/>
              </a:tabLst>
            </a:pPr>
            <a:r>
              <a:rPr dirty="0" sz="1600" spc="-5">
                <a:latin typeface="Georgia"/>
                <a:cs typeface="Georgia"/>
              </a:rPr>
              <a:t>Spacing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70">
                <a:latin typeface="Georgia"/>
                <a:cs typeface="Georgia"/>
              </a:rPr>
              <a:t> </a:t>
            </a:r>
            <a:r>
              <a:rPr dirty="0" baseline="45893" sz="1725" spc="67">
                <a:latin typeface="Cambria Math"/>
                <a:cs typeface="Cambria Math"/>
              </a:rPr>
              <a:t>𝑎𝑠𝑡	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15">
                <a:latin typeface="Georgia"/>
                <a:cs typeface="Georgia"/>
              </a:rPr>
              <a:t>1000=</a:t>
            </a:r>
            <a:r>
              <a:rPr dirty="0" baseline="45893" sz="1725" spc="22">
                <a:latin typeface="Cambria Math"/>
                <a:cs typeface="Cambria Math"/>
              </a:rPr>
              <a:t>π∗16</a:t>
            </a:r>
            <a:r>
              <a:rPr dirty="0" baseline="45893" sz="1725" spc="142">
                <a:latin typeface="Cambria Math"/>
                <a:cs typeface="Cambria Math"/>
              </a:rPr>
              <a:t> </a:t>
            </a:r>
            <a:r>
              <a:rPr dirty="0" baseline="45893" sz="1725" spc="15">
                <a:latin typeface="Cambria Math"/>
                <a:cs typeface="Cambria Math"/>
              </a:rPr>
              <a:t>/4 </a:t>
            </a:r>
            <a:r>
              <a:rPr dirty="0" baseline="45893" sz="1725" spc="150">
                <a:latin typeface="Cambria Math"/>
                <a:cs typeface="Cambria Math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1000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190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algn="ctr" marR="502284">
              <a:lnSpc>
                <a:spcPts val="1045"/>
              </a:lnSpc>
              <a:tabLst>
                <a:tab pos="1268095" algn="l"/>
              </a:tabLst>
            </a:pPr>
            <a:r>
              <a:rPr dirty="0" sz="1150" spc="30">
                <a:latin typeface="Cambria Math"/>
                <a:cs typeface="Cambria Math"/>
              </a:rPr>
              <a:t>𝐴𝑠𝑡	1054</a:t>
            </a: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mbria Math"/>
              <a:cs typeface="Cambria Math"/>
            </a:endParaRPr>
          </a:p>
          <a:p>
            <a:pPr algn="ctr" marR="565150">
              <a:lnSpc>
                <a:spcPct val="100000"/>
              </a:lnSpc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20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16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dia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bars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@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190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c/c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39544" y="4770754"/>
            <a:ext cx="4162425" cy="371475"/>
          </a:xfrm>
          <a:custGeom>
            <a:avLst/>
            <a:gdLst/>
            <a:ahLst/>
            <a:cxnLst/>
            <a:rect l="l" t="t" r="r" b="b"/>
            <a:pathLst>
              <a:path w="4162425" h="371475">
                <a:moveTo>
                  <a:pt x="0" y="61849"/>
                </a:moveTo>
                <a:lnTo>
                  <a:pt x="4861" y="37772"/>
                </a:lnTo>
                <a:lnTo>
                  <a:pt x="18129" y="18113"/>
                </a:lnTo>
                <a:lnTo>
                  <a:pt x="37826" y="4859"/>
                </a:lnTo>
                <a:lnTo>
                  <a:pt x="61976" y="0"/>
                </a:lnTo>
                <a:lnTo>
                  <a:pt x="4100576" y="0"/>
                </a:lnTo>
                <a:lnTo>
                  <a:pt x="4124652" y="4859"/>
                </a:lnTo>
                <a:lnTo>
                  <a:pt x="4144311" y="18113"/>
                </a:lnTo>
                <a:lnTo>
                  <a:pt x="4157565" y="37772"/>
                </a:lnTo>
                <a:lnTo>
                  <a:pt x="4162425" y="61849"/>
                </a:lnTo>
                <a:lnTo>
                  <a:pt x="4162425" y="309499"/>
                </a:lnTo>
                <a:lnTo>
                  <a:pt x="4157565" y="333648"/>
                </a:lnTo>
                <a:lnTo>
                  <a:pt x="4144311" y="353345"/>
                </a:lnTo>
                <a:lnTo>
                  <a:pt x="4124652" y="366613"/>
                </a:lnTo>
                <a:lnTo>
                  <a:pt x="4100576" y="371475"/>
                </a:lnTo>
                <a:lnTo>
                  <a:pt x="61976" y="371475"/>
                </a:lnTo>
                <a:lnTo>
                  <a:pt x="37826" y="366613"/>
                </a:lnTo>
                <a:lnTo>
                  <a:pt x="18129" y="353345"/>
                </a:lnTo>
                <a:lnTo>
                  <a:pt x="4861" y="333648"/>
                </a:lnTo>
                <a:lnTo>
                  <a:pt x="0" y="309499"/>
                </a:lnTo>
                <a:lnTo>
                  <a:pt x="0" y="6184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825804" y="3756786"/>
            <a:ext cx="5765800" cy="1807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1978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Providing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12 mm </a:t>
            </a:r>
            <a:r>
              <a:rPr dirty="0" sz="1600" spc="-10">
                <a:latin typeface="Georgia"/>
                <a:cs typeface="Georgia"/>
              </a:rPr>
              <a:t>dia bars,</a:t>
            </a:r>
            <a:endParaRPr sz="1600">
              <a:latin typeface="Georgia"/>
              <a:cs typeface="Georgia"/>
            </a:endParaRPr>
          </a:p>
          <a:p>
            <a:pPr algn="ctr" marR="652145">
              <a:lnSpc>
                <a:spcPts val="930"/>
              </a:lnSpc>
              <a:spcBef>
                <a:spcPts val="780"/>
              </a:spcBef>
            </a:pPr>
            <a:r>
              <a:rPr dirty="0" sz="950" spc="3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  <a:p>
            <a:pPr marL="88900">
              <a:lnSpc>
                <a:spcPts val="1375"/>
              </a:lnSpc>
              <a:tabLst>
                <a:tab pos="1440180" algn="l"/>
              </a:tabLst>
            </a:pPr>
            <a:r>
              <a:rPr dirty="0" sz="1600" spc="-5">
                <a:latin typeface="Georgia"/>
                <a:cs typeface="Georgia"/>
              </a:rPr>
              <a:t>Spacing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70">
                <a:latin typeface="Georgia"/>
                <a:cs typeface="Georgia"/>
              </a:rPr>
              <a:t> </a:t>
            </a:r>
            <a:r>
              <a:rPr dirty="0" baseline="45893" sz="1725" spc="67">
                <a:latin typeface="Cambria Math"/>
                <a:cs typeface="Cambria Math"/>
              </a:rPr>
              <a:t>𝑎𝑠𝑡	</a:t>
            </a:r>
            <a:r>
              <a:rPr dirty="0" sz="1600" spc="-5">
                <a:latin typeface="Georgia"/>
                <a:cs typeface="Georgia"/>
              </a:rPr>
              <a:t>* </a:t>
            </a:r>
            <a:r>
              <a:rPr dirty="0" sz="1600" spc="15">
                <a:latin typeface="Georgia"/>
                <a:cs typeface="Georgia"/>
              </a:rPr>
              <a:t>1000=</a:t>
            </a:r>
            <a:r>
              <a:rPr dirty="0" baseline="45893" sz="1725" spc="22">
                <a:latin typeface="Cambria Math"/>
                <a:cs typeface="Cambria Math"/>
              </a:rPr>
              <a:t>π∗12</a:t>
            </a:r>
            <a:r>
              <a:rPr dirty="0" baseline="45893" sz="1725" spc="150">
                <a:latin typeface="Cambria Math"/>
                <a:cs typeface="Cambria Math"/>
              </a:rPr>
              <a:t> </a:t>
            </a:r>
            <a:r>
              <a:rPr dirty="0" baseline="45893" sz="1725" spc="15">
                <a:latin typeface="Cambria Math"/>
                <a:cs typeface="Cambria Math"/>
              </a:rPr>
              <a:t>/4 </a:t>
            </a:r>
            <a:r>
              <a:rPr dirty="0" baseline="45893" sz="1725" spc="157">
                <a:latin typeface="Cambria Math"/>
                <a:cs typeface="Cambria Math"/>
              </a:rPr>
              <a:t> </a:t>
            </a:r>
            <a:r>
              <a:rPr dirty="0" sz="1600" spc="-5">
                <a:latin typeface="Georgia"/>
                <a:cs typeface="Georgia"/>
              </a:rPr>
              <a:t>* 1000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139.2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say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140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marL="1025525">
              <a:lnSpc>
                <a:spcPts val="1045"/>
              </a:lnSpc>
              <a:tabLst>
                <a:tab pos="2236470" algn="l"/>
              </a:tabLst>
            </a:pPr>
            <a:r>
              <a:rPr dirty="0" sz="1150" spc="30">
                <a:latin typeface="Cambria Math"/>
                <a:cs typeface="Cambria Math"/>
              </a:rPr>
              <a:t>𝐴𝑠𝑡	</a:t>
            </a:r>
            <a:r>
              <a:rPr dirty="0" sz="1150" spc="20">
                <a:latin typeface="Cambria Math"/>
                <a:cs typeface="Cambria Math"/>
              </a:rPr>
              <a:t>811.35</a:t>
            </a: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1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Cambria Math"/>
              <a:cs typeface="Cambria Math"/>
            </a:endParaRPr>
          </a:p>
          <a:p>
            <a:pPr marL="852169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20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12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dia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bars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@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140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c/c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Georgia"/>
              <a:cs typeface="Georgia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  <a:tabLst>
                <a:tab pos="440690" algn="l"/>
              </a:tabLst>
            </a:pP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7.	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Design of</a:t>
            </a:r>
            <a:r>
              <a:rPr dirty="0" u="sng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Corner Wall</a:t>
            </a:r>
            <a:r>
              <a:rPr dirty="0" u="sng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: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38910" y="7683500"/>
            <a:ext cx="4162425" cy="371475"/>
          </a:xfrm>
          <a:custGeom>
            <a:avLst/>
            <a:gdLst/>
            <a:ahLst/>
            <a:cxnLst/>
            <a:rect l="l" t="t" r="r" b="b"/>
            <a:pathLst>
              <a:path w="4162425" h="371475">
                <a:moveTo>
                  <a:pt x="0" y="61849"/>
                </a:moveTo>
                <a:lnTo>
                  <a:pt x="4861" y="37772"/>
                </a:lnTo>
                <a:lnTo>
                  <a:pt x="18129" y="18113"/>
                </a:lnTo>
                <a:lnTo>
                  <a:pt x="37826" y="4859"/>
                </a:lnTo>
                <a:lnTo>
                  <a:pt x="61976" y="0"/>
                </a:lnTo>
                <a:lnTo>
                  <a:pt x="4100576" y="0"/>
                </a:lnTo>
                <a:lnTo>
                  <a:pt x="4124652" y="4859"/>
                </a:lnTo>
                <a:lnTo>
                  <a:pt x="4144311" y="18113"/>
                </a:lnTo>
                <a:lnTo>
                  <a:pt x="4157565" y="37772"/>
                </a:lnTo>
                <a:lnTo>
                  <a:pt x="4162425" y="61849"/>
                </a:lnTo>
                <a:lnTo>
                  <a:pt x="4162425" y="309499"/>
                </a:lnTo>
                <a:lnTo>
                  <a:pt x="4157565" y="333648"/>
                </a:lnTo>
                <a:lnTo>
                  <a:pt x="4144311" y="353345"/>
                </a:lnTo>
                <a:lnTo>
                  <a:pt x="4124652" y="366613"/>
                </a:lnTo>
                <a:lnTo>
                  <a:pt x="4100576" y="371475"/>
                </a:lnTo>
                <a:lnTo>
                  <a:pt x="61976" y="371475"/>
                </a:lnTo>
                <a:lnTo>
                  <a:pt x="37826" y="366613"/>
                </a:lnTo>
                <a:lnTo>
                  <a:pt x="18129" y="353345"/>
                </a:lnTo>
                <a:lnTo>
                  <a:pt x="4861" y="333648"/>
                </a:lnTo>
                <a:lnTo>
                  <a:pt x="0" y="309499"/>
                </a:lnTo>
                <a:lnTo>
                  <a:pt x="0" y="6184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204213" y="6630161"/>
            <a:ext cx="4499610" cy="1381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1959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Providing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16 mm </a:t>
            </a:r>
            <a:r>
              <a:rPr dirty="0" sz="1600" spc="-10">
                <a:latin typeface="Georgia"/>
                <a:cs typeface="Georgia"/>
              </a:rPr>
              <a:t>dia bars,</a:t>
            </a:r>
            <a:endParaRPr sz="1600">
              <a:latin typeface="Georgia"/>
              <a:cs typeface="Georgia"/>
            </a:endParaRPr>
          </a:p>
          <a:p>
            <a:pPr algn="ctr" marL="581025">
              <a:lnSpc>
                <a:spcPts val="930"/>
              </a:lnSpc>
              <a:spcBef>
                <a:spcPts val="780"/>
              </a:spcBef>
            </a:pPr>
            <a:r>
              <a:rPr dirty="0" sz="950" spc="3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  <a:p>
            <a:pPr marL="76200">
              <a:lnSpc>
                <a:spcPts val="1375"/>
              </a:lnSpc>
              <a:tabLst>
                <a:tab pos="1428115" algn="l"/>
              </a:tabLst>
            </a:pPr>
            <a:r>
              <a:rPr dirty="0" sz="1600" spc="-5">
                <a:latin typeface="Georgia"/>
                <a:cs typeface="Georgia"/>
              </a:rPr>
              <a:t>Spacing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70">
                <a:latin typeface="Georgia"/>
                <a:cs typeface="Georgia"/>
              </a:rPr>
              <a:t> </a:t>
            </a:r>
            <a:r>
              <a:rPr dirty="0" baseline="45893" sz="1725" spc="67">
                <a:latin typeface="Cambria Math"/>
                <a:cs typeface="Cambria Math"/>
              </a:rPr>
              <a:t>𝑎𝑠𝑡	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15">
                <a:latin typeface="Georgia"/>
                <a:cs typeface="Georgia"/>
              </a:rPr>
              <a:t>1000=</a:t>
            </a:r>
            <a:r>
              <a:rPr dirty="0" baseline="45893" sz="1725" spc="22">
                <a:latin typeface="Cambria Math"/>
                <a:cs typeface="Cambria Math"/>
              </a:rPr>
              <a:t>π∗16</a:t>
            </a:r>
            <a:r>
              <a:rPr dirty="0" baseline="45893" sz="1725" spc="135">
                <a:latin typeface="Cambria Math"/>
                <a:cs typeface="Cambria Math"/>
              </a:rPr>
              <a:t> </a:t>
            </a:r>
            <a:r>
              <a:rPr dirty="0" baseline="45893" sz="1725" spc="15">
                <a:latin typeface="Cambria Math"/>
                <a:cs typeface="Cambria Math"/>
              </a:rPr>
              <a:t>/4 </a:t>
            </a:r>
            <a:r>
              <a:rPr dirty="0" baseline="45893" sz="1725" spc="150">
                <a:latin typeface="Cambria Math"/>
                <a:cs typeface="Cambria Math"/>
              </a:rPr>
              <a:t> </a:t>
            </a:r>
            <a:r>
              <a:rPr dirty="0" sz="1600" spc="-5">
                <a:latin typeface="Georgia"/>
                <a:cs typeface="Georgia"/>
              </a:rPr>
              <a:t>*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1000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200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marL="1013460">
              <a:lnSpc>
                <a:spcPts val="1045"/>
              </a:lnSpc>
              <a:tabLst>
                <a:tab pos="2325370" algn="l"/>
              </a:tabLst>
            </a:pPr>
            <a:r>
              <a:rPr dirty="0" sz="1150" spc="30">
                <a:latin typeface="Cambria Math"/>
                <a:cs typeface="Cambria Math"/>
              </a:rPr>
              <a:t>𝐴𝑠𝑡	</a:t>
            </a:r>
            <a:r>
              <a:rPr dirty="0" sz="1150" spc="15">
                <a:latin typeface="Cambria Math"/>
                <a:cs typeface="Cambria Math"/>
              </a:rPr>
              <a:t>966</a:t>
            </a: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1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mbria Math"/>
              <a:cs typeface="Cambria Math"/>
            </a:endParaRPr>
          </a:p>
          <a:p>
            <a:pPr marL="454025">
              <a:lnSpc>
                <a:spcPct val="100000"/>
              </a:lnSpc>
            </a:pPr>
            <a:r>
              <a:rPr dirty="0" sz="1600" spc="-5">
                <a:solidFill>
                  <a:srgbClr val="232729"/>
                </a:solidFill>
                <a:latin typeface="Symbol"/>
                <a:cs typeface="Symbol"/>
              </a:rPr>
              <a:t></a:t>
            </a:r>
            <a:r>
              <a:rPr dirty="0" sz="1600" spc="-20">
                <a:solidFill>
                  <a:srgbClr val="23272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16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mm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dia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bars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@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200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c/c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7818" y="8674479"/>
            <a:ext cx="304800" cy="438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85"/>
              </a:lnSpc>
            </a:pPr>
            <a:r>
              <a:rPr dirty="0" sz="1100">
                <a:latin typeface="Calibri Light"/>
                <a:cs typeface="Calibri Light"/>
              </a:rPr>
              <a:t>Pag</a:t>
            </a:r>
            <a:r>
              <a:rPr dirty="0" sz="1100" spc="-10">
                <a:latin typeface="Calibri Light"/>
                <a:cs typeface="Calibri Light"/>
              </a:rPr>
              <a:t>e</a:t>
            </a:r>
            <a:r>
              <a:rPr dirty="0" sz="2200">
                <a:latin typeface="Calibri Light"/>
                <a:cs typeface="Calibri Light"/>
              </a:rPr>
              <a:t>8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80947"/>
            <a:ext cx="5657215" cy="141097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8.</a:t>
            </a:r>
            <a:r>
              <a:rPr dirty="0" sz="16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Design of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Base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Slab:</a:t>
            </a:r>
            <a:endParaRPr sz="1600">
              <a:latin typeface="Georgia"/>
              <a:cs typeface="Georgia"/>
            </a:endParaRPr>
          </a:p>
          <a:p>
            <a:pPr marL="743585">
              <a:lnSpc>
                <a:spcPct val="100000"/>
              </a:lnSpc>
              <a:spcBef>
                <a:spcPts val="800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minimum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thickness = 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150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endParaRPr sz="1600">
              <a:latin typeface="Georgia"/>
              <a:cs typeface="Georgia"/>
            </a:endParaRPr>
          </a:p>
          <a:p>
            <a:pPr marL="743585" marR="5080" indent="5715">
              <a:lnSpc>
                <a:spcPts val="2740"/>
              </a:lnSpc>
              <a:spcBef>
                <a:spcPts val="80"/>
              </a:spcBef>
            </a:pP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Also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provide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minimum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steel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in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the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form of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mesh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at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the </a:t>
            </a:r>
            <a:r>
              <a:rPr dirty="0" sz="1600" spc="-37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top and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bottom</a:t>
            </a:r>
            <a:r>
              <a:rPr dirty="0" sz="1600" spc="1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=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#10</a:t>
            </a:r>
            <a:r>
              <a:rPr dirty="0" sz="160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232729"/>
                </a:solidFill>
                <a:latin typeface="Georgia"/>
                <a:cs typeface="Georgia"/>
              </a:rPr>
              <a:t>@150</a:t>
            </a:r>
            <a:r>
              <a:rPr dirty="0" sz="1600" spc="5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mm</a:t>
            </a:r>
            <a:r>
              <a:rPr dirty="0" sz="1600" spc="20">
                <a:solidFill>
                  <a:srgbClr val="23272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32729"/>
                </a:solidFill>
                <a:latin typeface="Georgia"/>
                <a:cs typeface="Georgia"/>
              </a:rPr>
              <a:t>c/c.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5979" y="6651497"/>
            <a:ext cx="28879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0000"/>
                </a:solidFill>
                <a:latin typeface="Georgia"/>
                <a:cs typeface="Georgia"/>
              </a:rPr>
              <a:t>Sectional</a:t>
            </a:r>
            <a:r>
              <a:rPr dirty="0" sz="2000" spc="-1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Georgia"/>
                <a:cs typeface="Georgia"/>
              </a:rPr>
              <a:t>Plan of</a:t>
            </a:r>
            <a:r>
              <a:rPr dirty="0" sz="2000" spc="-1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Georgia"/>
                <a:cs typeface="Georgia"/>
              </a:rPr>
              <a:t>the</a:t>
            </a:r>
            <a:r>
              <a:rPr dirty="0" sz="2000" spc="-1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Georgia"/>
                <a:cs typeface="Georgia"/>
              </a:rPr>
              <a:t>tank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571495"/>
            <a:ext cx="7113143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7818" y="8674479"/>
            <a:ext cx="304800" cy="438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85"/>
              </a:lnSpc>
            </a:pPr>
            <a:r>
              <a:rPr dirty="0" sz="1100">
                <a:latin typeface="Calibri Light"/>
                <a:cs typeface="Calibri Light"/>
              </a:rPr>
              <a:t>Pag</a:t>
            </a:r>
            <a:r>
              <a:rPr dirty="0" sz="1100" spc="-10">
                <a:latin typeface="Calibri Light"/>
                <a:cs typeface="Calibri Light"/>
              </a:rPr>
              <a:t>e</a:t>
            </a:r>
            <a:r>
              <a:rPr dirty="0" sz="2200">
                <a:latin typeface="Calibri Light"/>
                <a:cs typeface="Calibri Light"/>
              </a:rPr>
              <a:t>9</a:t>
            </a:r>
            <a:endParaRPr sz="22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775" y="914400"/>
            <a:ext cx="5381524" cy="39782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0979" y="5274037"/>
            <a:ext cx="5051576" cy="385726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7818" y="8532367"/>
            <a:ext cx="304800" cy="580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85"/>
              </a:lnSpc>
            </a:pPr>
            <a:r>
              <a:rPr dirty="0" sz="1100">
                <a:latin typeface="Calibri Light"/>
                <a:cs typeface="Calibri Light"/>
              </a:rPr>
              <a:t>Pag</a:t>
            </a:r>
            <a:r>
              <a:rPr dirty="0" sz="1100" spc="-10">
                <a:latin typeface="Calibri Light"/>
                <a:cs typeface="Calibri Light"/>
              </a:rPr>
              <a:t>e</a:t>
            </a:r>
            <a:r>
              <a:rPr dirty="0" sz="2200">
                <a:latin typeface="Calibri Light"/>
                <a:cs typeface="Calibri Light"/>
              </a:rPr>
              <a:t>10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3104" y="883665"/>
            <a:ext cx="6155690" cy="7658734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just" marL="464184" marR="106680" indent="-363220">
              <a:lnSpc>
                <a:spcPct val="94600"/>
              </a:lnSpc>
              <a:spcBef>
                <a:spcPts val="200"/>
              </a:spcBef>
              <a:buClr>
                <a:srgbClr val="FF0000"/>
              </a:buClr>
              <a:buAutoNum type="arabicPeriod" startAt="2"/>
              <a:tabLst>
                <a:tab pos="464820" algn="l"/>
              </a:tabLst>
            </a:pPr>
            <a:r>
              <a:rPr dirty="0" sz="1600" spc="-5">
                <a:latin typeface="Georgia"/>
                <a:cs typeface="Georgia"/>
              </a:rPr>
              <a:t>A rectangular water tank with an </a:t>
            </a:r>
            <a:r>
              <a:rPr dirty="0" sz="1600" spc="-10">
                <a:latin typeface="Georgia"/>
                <a:cs typeface="Georgia"/>
              </a:rPr>
              <a:t>open </a:t>
            </a:r>
            <a:r>
              <a:rPr dirty="0" sz="1600" spc="-5">
                <a:latin typeface="Georgia"/>
                <a:cs typeface="Georgia"/>
              </a:rPr>
              <a:t>top is required to store 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1,00,000 lts of water. The inside </a:t>
            </a:r>
            <a:r>
              <a:rPr dirty="0" sz="1600" spc="-10">
                <a:latin typeface="Georgia"/>
                <a:cs typeface="Georgia"/>
              </a:rPr>
              <a:t>dimension </a:t>
            </a:r>
            <a:r>
              <a:rPr dirty="0" sz="1600" spc="-5">
                <a:latin typeface="Georgia"/>
                <a:cs typeface="Georgia"/>
              </a:rPr>
              <a:t>of the water tank 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may be taken as 8 m x 4m. The </a:t>
            </a:r>
            <a:r>
              <a:rPr dirty="0" sz="1600">
                <a:latin typeface="Georgia"/>
                <a:cs typeface="Georgia"/>
              </a:rPr>
              <a:t>tank </a:t>
            </a:r>
            <a:r>
              <a:rPr dirty="0" sz="1600" spc="-5">
                <a:latin typeface="Georgia"/>
                <a:cs typeface="Georgia"/>
              </a:rPr>
              <a:t>rests on ground. Design 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the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side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walls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 the tank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using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the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following</a:t>
            </a:r>
            <a:endParaRPr sz="1600">
              <a:latin typeface="Georgia"/>
              <a:cs typeface="Georgia"/>
            </a:endParaRPr>
          </a:p>
          <a:p>
            <a:pPr marL="832485" marR="394970">
              <a:lnSpc>
                <a:spcPct val="94700"/>
              </a:lnSpc>
              <a:spcBef>
                <a:spcPts val="5"/>
              </a:spcBef>
            </a:pPr>
            <a:r>
              <a:rPr dirty="0" sz="1600" spc="-5">
                <a:latin typeface="Georgia"/>
                <a:cs typeface="Georgia"/>
              </a:rPr>
              <a:t>Permissible Compressive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stress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in concrete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7 </a:t>
            </a:r>
            <a:r>
              <a:rPr dirty="0" sz="1600">
                <a:latin typeface="Georgia"/>
                <a:cs typeface="Georgia"/>
              </a:rPr>
              <a:t>N/mm</a:t>
            </a:r>
            <a:r>
              <a:rPr dirty="0" baseline="21164" sz="1575">
                <a:latin typeface="Georgia"/>
                <a:cs typeface="Georgia"/>
              </a:rPr>
              <a:t>2 </a:t>
            </a:r>
            <a:r>
              <a:rPr dirty="0" baseline="21164" sz="1575" spc="-352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Permissible Tensile stress in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steel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150</a:t>
            </a:r>
            <a:r>
              <a:rPr dirty="0" sz="1600" spc="-5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N/mm</a:t>
            </a:r>
            <a:r>
              <a:rPr dirty="0" baseline="21164" sz="1575">
                <a:latin typeface="Georgia"/>
                <a:cs typeface="Georgia"/>
              </a:rPr>
              <a:t>2 </a:t>
            </a:r>
            <a:r>
              <a:rPr dirty="0" baseline="21164" sz="1575" spc="7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Modular ratio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=</a:t>
            </a:r>
            <a:r>
              <a:rPr dirty="0" sz="1600" spc="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13.33</a:t>
            </a:r>
            <a:endParaRPr sz="1600">
              <a:latin typeface="Georgia"/>
              <a:cs typeface="Georgia"/>
            </a:endParaRPr>
          </a:p>
          <a:p>
            <a:pPr marL="466725">
              <a:lnSpc>
                <a:spcPts val="1764"/>
              </a:lnSpc>
            </a:pPr>
            <a:r>
              <a:rPr dirty="0" sz="1600" spc="-10">
                <a:latin typeface="Georgia"/>
                <a:cs typeface="Georgia"/>
              </a:rPr>
              <a:t>Draw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the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following sketches.</a:t>
            </a:r>
            <a:endParaRPr sz="1600">
              <a:latin typeface="Georgia"/>
              <a:cs typeface="Georgia"/>
            </a:endParaRPr>
          </a:p>
          <a:p>
            <a:pPr lvl="1" marL="1198245" indent="-366395">
              <a:lnSpc>
                <a:spcPts val="1820"/>
              </a:lnSpc>
              <a:buAutoNum type="alphaLcPeriod"/>
              <a:tabLst>
                <a:tab pos="1198245" algn="l"/>
                <a:tab pos="1198880" algn="l"/>
              </a:tabLst>
            </a:pPr>
            <a:r>
              <a:rPr dirty="0" sz="1600" spc="-5">
                <a:latin typeface="Georgia"/>
                <a:cs typeface="Georgia"/>
              </a:rPr>
              <a:t>Sectional elevation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through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short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wall.</a:t>
            </a:r>
            <a:endParaRPr sz="1600">
              <a:latin typeface="Georgia"/>
              <a:cs typeface="Georgia"/>
            </a:endParaRPr>
          </a:p>
          <a:p>
            <a:pPr lvl="1" marL="1198245" indent="-366395">
              <a:lnSpc>
                <a:spcPts val="1820"/>
              </a:lnSpc>
              <a:buAutoNum type="alphaLcPeriod"/>
              <a:tabLst>
                <a:tab pos="1198245" algn="l"/>
                <a:tab pos="1198880" algn="l"/>
              </a:tabLst>
            </a:pPr>
            <a:r>
              <a:rPr dirty="0" sz="1600" spc="-5">
                <a:latin typeface="Georgia"/>
                <a:cs typeface="Georgia"/>
              </a:rPr>
              <a:t>Sectional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elevation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through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long</a:t>
            </a:r>
            <a:r>
              <a:rPr dirty="0" sz="1600" spc="-10">
                <a:latin typeface="Georgia"/>
                <a:cs typeface="Georgia"/>
              </a:rPr>
              <a:t> wall.</a:t>
            </a:r>
            <a:endParaRPr sz="1600">
              <a:latin typeface="Georgia"/>
              <a:cs typeface="Georgia"/>
            </a:endParaRPr>
          </a:p>
          <a:p>
            <a:pPr lvl="1" marL="101600" marR="3625215" indent="730885">
              <a:lnSpc>
                <a:spcPts val="1810"/>
              </a:lnSpc>
              <a:spcBef>
                <a:spcPts val="105"/>
              </a:spcBef>
              <a:buAutoNum type="alphaLcPeriod"/>
              <a:tabLst>
                <a:tab pos="1198245" algn="l"/>
                <a:tab pos="1198880" algn="l"/>
              </a:tabLst>
            </a:pPr>
            <a:r>
              <a:rPr dirty="0" sz="1600" spc="-5">
                <a:latin typeface="Georgia"/>
                <a:cs typeface="Georgia"/>
              </a:rPr>
              <a:t>Sectional</a:t>
            </a:r>
            <a:r>
              <a:rPr dirty="0" sz="1600" spc="-7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plan. </a:t>
            </a:r>
            <a:r>
              <a:rPr dirty="0" sz="1600" spc="-370"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Georgia"/>
                <a:cs typeface="Georgia"/>
              </a:rPr>
              <a:t>Solution:</a:t>
            </a:r>
            <a:endParaRPr sz="1600">
              <a:latin typeface="Georgia"/>
              <a:cs typeface="Georgia"/>
            </a:endParaRPr>
          </a:p>
          <a:p>
            <a:pPr marL="832485">
              <a:lnSpc>
                <a:spcPts val="1730"/>
              </a:lnSpc>
            </a:pPr>
            <a:r>
              <a:rPr dirty="0" sz="1600" spc="-5">
                <a:latin typeface="Georgia"/>
                <a:cs typeface="Georgia"/>
              </a:rPr>
              <a:t>Following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are steps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in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the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design</a:t>
            </a:r>
            <a:endParaRPr sz="1600">
              <a:latin typeface="Georgia"/>
              <a:cs typeface="Georgia"/>
            </a:endParaRPr>
          </a:p>
          <a:p>
            <a:pPr lvl="2" marL="1564640" indent="-367030">
              <a:lnSpc>
                <a:spcPts val="1820"/>
              </a:lnSpc>
              <a:buAutoNum type="arabicPeriod"/>
              <a:tabLst>
                <a:tab pos="1564640" algn="l"/>
                <a:tab pos="1565275" algn="l"/>
              </a:tabLst>
            </a:pPr>
            <a:r>
              <a:rPr dirty="0" sz="1600" spc="-5">
                <a:latin typeface="Georgia"/>
                <a:cs typeface="Georgia"/>
              </a:rPr>
              <a:t>Design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Constants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and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height</a:t>
            </a:r>
            <a:r>
              <a:rPr dirty="0" sz="1600" spc="-5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of</a:t>
            </a:r>
            <a:r>
              <a:rPr dirty="0" sz="1600" spc="-5">
                <a:latin typeface="Georgia"/>
                <a:cs typeface="Georgia"/>
              </a:rPr>
              <a:t> the </a:t>
            </a:r>
            <a:r>
              <a:rPr dirty="0" sz="1600" spc="-10">
                <a:latin typeface="Georgia"/>
                <a:cs typeface="Georgia"/>
              </a:rPr>
              <a:t>tank</a:t>
            </a:r>
            <a:endParaRPr sz="1600">
              <a:latin typeface="Georgia"/>
              <a:cs typeface="Georgia"/>
            </a:endParaRPr>
          </a:p>
          <a:p>
            <a:pPr lvl="2" marL="1564640" indent="-367030">
              <a:lnSpc>
                <a:spcPts val="1820"/>
              </a:lnSpc>
              <a:buAutoNum type="arabicPeriod"/>
              <a:tabLst>
                <a:tab pos="1564640" algn="l"/>
                <a:tab pos="1565275" algn="l"/>
              </a:tabLst>
            </a:pPr>
            <a:r>
              <a:rPr dirty="0" sz="1600" spc="-10">
                <a:latin typeface="Georgia"/>
                <a:cs typeface="Georgia"/>
              </a:rPr>
              <a:t>Moment</a:t>
            </a:r>
            <a:r>
              <a:rPr dirty="0" sz="1600" spc="-2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Calculation</a:t>
            </a:r>
            <a:endParaRPr sz="1600">
              <a:latin typeface="Georgia"/>
              <a:cs typeface="Georgia"/>
            </a:endParaRPr>
          </a:p>
          <a:p>
            <a:pPr lvl="3" marL="1930400" indent="-366395">
              <a:lnSpc>
                <a:spcPts val="1820"/>
              </a:lnSpc>
              <a:buAutoNum type="romanLcPeriod"/>
              <a:tabLst>
                <a:tab pos="1930400" algn="l"/>
                <a:tab pos="1931035" algn="l"/>
                <a:tab pos="3873500" algn="l"/>
              </a:tabLst>
            </a:pPr>
            <a:r>
              <a:rPr dirty="0" sz="1600" spc="-10">
                <a:latin typeface="Georgia"/>
                <a:cs typeface="Georgia"/>
              </a:rPr>
              <a:t>Moment</a:t>
            </a:r>
            <a:r>
              <a:rPr dirty="0" sz="1600" spc="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calculation	for</a:t>
            </a:r>
            <a:r>
              <a:rPr dirty="0" sz="1600" spc="-3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long</a:t>
            </a:r>
            <a:r>
              <a:rPr dirty="0" sz="1600" spc="-35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wall</a:t>
            </a:r>
            <a:endParaRPr sz="1600">
              <a:latin typeface="Georgia"/>
              <a:cs typeface="Georgia"/>
            </a:endParaRPr>
          </a:p>
          <a:p>
            <a:pPr lvl="3" marL="1930400" indent="-366395">
              <a:lnSpc>
                <a:spcPts val="1820"/>
              </a:lnSpc>
              <a:buAutoNum type="romanLcPeriod"/>
              <a:tabLst>
                <a:tab pos="1930400" algn="l"/>
                <a:tab pos="1931035" algn="l"/>
              </a:tabLst>
            </a:pPr>
            <a:r>
              <a:rPr dirty="0" sz="1600" spc="-10">
                <a:latin typeface="Georgia"/>
                <a:cs typeface="Georgia"/>
              </a:rPr>
              <a:t>Moment</a:t>
            </a:r>
            <a:r>
              <a:rPr dirty="0" sz="1600" spc="-5">
                <a:latin typeface="Georgia"/>
                <a:cs typeface="Georgia"/>
              </a:rPr>
              <a:t> calculation for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short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wall</a:t>
            </a:r>
            <a:endParaRPr sz="1600">
              <a:latin typeface="Georgia"/>
              <a:cs typeface="Georgia"/>
            </a:endParaRPr>
          </a:p>
          <a:p>
            <a:pPr lvl="3" marL="1930400" indent="-366395">
              <a:lnSpc>
                <a:spcPts val="1820"/>
              </a:lnSpc>
              <a:buAutoNum type="romanLcPeriod"/>
              <a:tabLst>
                <a:tab pos="1930400" algn="l"/>
                <a:tab pos="1931035" algn="l"/>
              </a:tabLst>
            </a:pPr>
            <a:r>
              <a:rPr dirty="0" sz="1600" spc="-10">
                <a:latin typeface="Georgia"/>
                <a:cs typeface="Georgia"/>
              </a:rPr>
              <a:t>Moment</a:t>
            </a:r>
            <a:r>
              <a:rPr dirty="0" sz="1600" spc="-5">
                <a:latin typeface="Georgia"/>
                <a:cs typeface="Georgia"/>
              </a:rPr>
              <a:t> calculation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for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long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wall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corner.</a:t>
            </a:r>
            <a:endParaRPr sz="1600">
              <a:latin typeface="Georgia"/>
              <a:cs typeface="Georgia"/>
            </a:endParaRPr>
          </a:p>
          <a:p>
            <a:pPr lvl="2" marL="1564640" indent="-367030">
              <a:lnSpc>
                <a:spcPts val="1820"/>
              </a:lnSpc>
              <a:buAutoNum type="arabicPeriod"/>
              <a:tabLst>
                <a:tab pos="1564640" algn="l"/>
                <a:tab pos="1565275" algn="l"/>
              </a:tabLst>
            </a:pPr>
            <a:r>
              <a:rPr dirty="0" sz="1600" spc="-5">
                <a:latin typeface="Georgia"/>
                <a:cs typeface="Georgia"/>
              </a:rPr>
              <a:t>Tank</a:t>
            </a:r>
            <a:r>
              <a:rPr dirty="0" sz="1600" spc="-2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wall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Thickness</a:t>
            </a:r>
            <a:endParaRPr sz="1600">
              <a:latin typeface="Georgia"/>
              <a:cs typeface="Georgia"/>
            </a:endParaRPr>
          </a:p>
          <a:p>
            <a:pPr lvl="2" marL="1564640" indent="-367030">
              <a:lnSpc>
                <a:spcPts val="1820"/>
              </a:lnSpc>
              <a:buAutoNum type="arabicPeriod"/>
              <a:tabLst>
                <a:tab pos="1564640" algn="l"/>
                <a:tab pos="1565275" algn="l"/>
              </a:tabLst>
            </a:pPr>
            <a:r>
              <a:rPr dirty="0" sz="1600" spc="-5">
                <a:latin typeface="Georgia"/>
                <a:cs typeface="Georgia"/>
              </a:rPr>
              <a:t>Pull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in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each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wall</a:t>
            </a:r>
            <a:endParaRPr sz="1600">
              <a:latin typeface="Georgia"/>
              <a:cs typeface="Georgia"/>
            </a:endParaRPr>
          </a:p>
          <a:p>
            <a:pPr lvl="2" marL="1564640" indent="-367030">
              <a:lnSpc>
                <a:spcPts val="1820"/>
              </a:lnSpc>
              <a:buAutoNum type="arabicPeriod"/>
              <a:tabLst>
                <a:tab pos="1564640" algn="l"/>
                <a:tab pos="1565275" algn="l"/>
                <a:tab pos="2556510" algn="l"/>
              </a:tabLst>
            </a:pPr>
            <a:r>
              <a:rPr dirty="0" sz="1600" spc="-5">
                <a:latin typeface="Georgia"/>
                <a:cs typeface="Georgia"/>
              </a:rPr>
              <a:t>Design</a:t>
            </a:r>
            <a:r>
              <a:rPr dirty="0" sz="1600" spc="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	long</a:t>
            </a:r>
            <a:r>
              <a:rPr dirty="0" sz="1600" spc="-2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wall</a:t>
            </a:r>
            <a:endParaRPr sz="1600">
              <a:latin typeface="Georgia"/>
              <a:cs typeface="Georgia"/>
            </a:endParaRPr>
          </a:p>
          <a:p>
            <a:pPr lvl="2" marL="1564640" indent="-367030">
              <a:lnSpc>
                <a:spcPts val="1820"/>
              </a:lnSpc>
              <a:buAutoNum type="arabicPeriod"/>
              <a:tabLst>
                <a:tab pos="1564640" algn="l"/>
                <a:tab pos="1565275" algn="l"/>
              </a:tabLst>
            </a:pPr>
            <a:r>
              <a:rPr dirty="0" sz="1600" spc="-5">
                <a:latin typeface="Georgia"/>
                <a:cs typeface="Georgia"/>
              </a:rPr>
              <a:t>Design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short</a:t>
            </a:r>
            <a:r>
              <a:rPr dirty="0" sz="1600" spc="-10">
                <a:latin typeface="Georgia"/>
                <a:cs typeface="Georgia"/>
              </a:rPr>
              <a:t> wall</a:t>
            </a:r>
            <a:endParaRPr sz="1600">
              <a:latin typeface="Georgia"/>
              <a:cs typeface="Georgia"/>
            </a:endParaRPr>
          </a:p>
          <a:p>
            <a:pPr lvl="2" marL="1564640" indent="-367030">
              <a:lnSpc>
                <a:spcPts val="1820"/>
              </a:lnSpc>
              <a:buAutoNum type="arabicPeriod"/>
              <a:tabLst>
                <a:tab pos="1564640" algn="l"/>
                <a:tab pos="1565275" algn="l"/>
              </a:tabLst>
            </a:pPr>
            <a:r>
              <a:rPr dirty="0" sz="1600" spc="-5">
                <a:latin typeface="Georgia"/>
                <a:cs typeface="Georgia"/>
              </a:rPr>
              <a:t>Design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corner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wall</a:t>
            </a:r>
            <a:endParaRPr sz="1600">
              <a:latin typeface="Georgia"/>
              <a:cs typeface="Georgia"/>
            </a:endParaRPr>
          </a:p>
          <a:p>
            <a:pPr lvl="2" marL="1564640" indent="-367030">
              <a:lnSpc>
                <a:spcPts val="1864"/>
              </a:lnSpc>
              <a:buAutoNum type="arabicPeriod"/>
              <a:tabLst>
                <a:tab pos="1564640" algn="l"/>
                <a:tab pos="1565275" algn="l"/>
              </a:tabLst>
            </a:pPr>
            <a:r>
              <a:rPr dirty="0" sz="1600" spc="-5">
                <a:latin typeface="Georgia"/>
                <a:cs typeface="Georgia"/>
              </a:rPr>
              <a:t>Design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base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slab</a:t>
            </a:r>
            <a:endParaRPr sz="1600">
              <a:latin typeface="Georgia"/>
              <a:cs typeface="Georgia"/>
            </a:endParaRPr>
          </a:p>
          <a:p>
            <a:pPr lvl="2">
              <a:lnSpc>
                <a:spcPct val="100000"/>
              </a:lnSpc>
              <a:buFont typeface="Georgia"/>
              <a:buAutoNum type="arabicPeriod"/>
            </a:pPr>
            <a:endParaRPr sz="1800">
              <a:latin typeface="Georgia"/>
              <a:cs typeface="Georgia"/>
            </a:endParaRPr>
          </a:p>
          <a:p>
            <a:pPr algn="just" marL="464184" marR="102235" indent="-363220">
              <a:lnSpc>
                <a:spcPct val="94700"/>
              </a:lnSpc>
              <a:spcBef>
                <a:spcPts val="1595"/>
              </a:spcBef>
              <a:buClr>
                <a:srgbClr val="FF0000"/>
              </a:buClr>
              <a:buAutoNum type="arabicPeriod" startAt="3"/>
              <a:tabLst>
                <a:tab pos="464820" algn="l"/>
              </a:tabLst>
            </a:pPr>
            <a:r>
              <a:rPr dirty="0" sz="1600" spc="-5">
                <a:latin typeface="Georgia"/>
                <a:cs typeface="Georgia"/>
              </a:rPr>
              <a:t>Design</a:t>
            </a:r>
            <a:r>
              <a:rPr dirty="0" sz="1600">
                <a:latin typeface="Georgia"/>
                <a:cs typeface="Georgia"/>
              </a:rPr>
              <a:t> side</a:t>
            </a:r>
            <a:r>
              <a:rPr dirty="0" sz="1600" spc="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walls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of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rectangular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reinforced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water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tank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of </a:t>
            </a:r>
            <a:r>
              <a:rPr dirty="0" sz="1600" spc="-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dimensions </a:t>
            </a:r>
            <a:r>
              <a:rPr dirty="0" sz="1600" spc="-5">
                <a:latin typeface="Georgia"/>
                <a:cs typeface="Georgia"/>
              </a:rPr>
              <a:t>6m x 2 m having a maximum depth </a:t>
            </a:r>
            <a:r>
              <a:rPr dirty="0" sz="1600">
                <a:latin typeface="Georgia"/>
                <a:cs typeface="Georgia"/>
              </a:rPr>
              <a:t>of </a:t>
            </a:r>
            <a:r>
              <a:rPr dirty="0" sz="1600" spc="5">
                <a:latin typeface="Georgia"/>
                <a:cs typeface="Georgia"/>
              </a:rPr>
              <a:t>2.5m </a:t>
            </a:r>
            <a:r>
              <a:rPr dirty="0" sz="1600" spc="-5">
                <a:latin typeface="Georgia"/>
                <a:cs typeface="Georgia"/>
              </a:rPr>
              <a:t>using 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M20 </a:t>
            </a:r>
            <a:r>
              <a:rPr dirty="0" sz="1600">
                <a:latin typeface="Georgia"/>
                <a:cs typeface="Georgia"/>
              </a:rPr>
              <a:t>grade </a:t>
            </a:r>
            <a:r>
              <a:rPr dirty="0" sz="1600" spc="-10">
                <a:latin typeface="Georgia"/>
                <a:cs typeface="Georgia"/>
              </a:rPr>
              <a:t>concrete </a:t>
            </a:r>
            <a:r>
              <a:rPr dirty="0" sz="1600">
                <a:latin typeface="Georgia"/>
                <a:cs typeface="Georgia"/>
              </a:rPr>
              <a:t>and</a:t>
            </a:r>
            <a:r>
              <a:rPr dirty="0" sz="1600" spc="-5">
                <a:latin typeface="Georgia"/>
                <a:cs typeface="Georgia"/>
              </a:rPr>
              <a:t> Fe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415</a:t>
            </a:r>
            <a:r>
              <a:rPr dirty="0" sz="160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HYSD </a:t>
            </a:r>
            <a:r>
              <a:rPr dirty="0" sz="1600" spc="-10">
                <a:latin typeface="Georgia"/>
                <a:cs typeface="Georgia"/>
              </a:rPr>
              <a:t>bars.</a:t>
            </a:r>
            <a:endParaRPr sz="1600">
              <a:latin typeface="Georgia"/>
              <a:cs typeface="Georgia"/>
            </a:endParaRPr>
          </a:p>
          <a:p>
            <a:pPr algn="just" marL="832485">
              <a:lnSpc>
                <a:spcPts val="1764"/>
              </a:lnSpc>
            </a:pPr>
            <a:r>
              <a:rPr dirty="0" sz="1600" spc="-10">
                <a:latin typeface="Georgia"/>
                <a:cs typeface="Georgia"/>
              </a:rPr>
              <a:t>Draw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a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sketch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of</a:t>
            </a:r>
            <a:endParaRPr sz="1600">
              <a:latin typeface="Georgia"/>
              <a:cs typeface="Georgia"/>
            </a:endParaRPr>
          </a:p>
          <a:p>
            <a:pPr lvl="1" marL="1564640" indent="-367030">
              <a:lnSpc>
                <a:spcPts val="1820"/>
              </a:lnSpc>
              <a:buAutoNum type="alphaLcPeriod"/>
              <a:tabLst>
                <a:tab pos="1564640" algn="l"/>
                <a:tab pos="1565275" algn="l"/>
              </a:tabLst>
            </a:pPr>
            <a:r>
              <a:rPr dirty="0" sz="1600" spc="-5">
                <a:latin typeface="Georgia"/>
                <a:cs typeface="Georgia"/>
              </a:rPr>
              <a:t>Sectional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plan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>
                <a:latin typeface="Georgia"/>
                <a:cs typeface="Georgia"/>
              </a:rPr>
              <a:t>of</a:t>
            </a:r>
            <a:r>
              <a:rPr dirty="0" sz="1600" spc="-10">
                <a:latin typeface="Georgia"/>
                <a:cs typeface="Georgia"/>
              </a:rPr>
              <a:t> the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tank</a:t>
            </a:r>
            <a:endParaRPr sz="1600">
              <a:latin typeface="Georgia"/>
              <a:cs typeface="Georgia"/>
            </a:endParaRPr>
          </a:p>
          <a:p>
            <a:pPr lvl="1" marL="1564640" indent="-367030">
              <a:lnSpc>
                <a:spcPts val="1820"/>
              </a:lnSpc>
              <a:buAutoNum type="alphaLcPeriod"/>
              <a:tabLst>
                <a:tab pos="1564640" algn="l"/>
                <a:tab pos="1565275" algn="l"/>
              </a:tabLst>
            </a:pPr>
            <a:r>
              <a:rPr dirty="0" sz="1600" spc="-5">
                <a:latin typeface="Georgia"/>
                <a:cs typeface="Georgia"/>
              </a:rPr>
              <a:t>Longitudinal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section of</a:t>
            </a:r>
            <a:r>
              <a:rPr dirty="0" sz="1600" spc="-2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tank</a:t>
            </a:r>
            <a:endParaRPr sz="1600">
              <a:latin typeface="Georgia"/>
              <a:cs typeface="Georgia"/>
            </a:endParaRPr>
          </a:p>
          <a:p>
            <a:pPr lvl="1" marL="1564640" indent="-367030">
              <a:lnSpc>
                <a:spcPts val="1875"/>
              </a:lnSpc>
              <a:buAutoNum type="alphaLcPeriod"/>
              <a:tabLst>
                <a:tab pos="1564640" algn="l"/>
                <a:tab pos="1565275" algn="l"/>
              </a:tabLst>
            </a:pPr>
            <a:r>
              <a:rPr dirty="0" sz="1600" spc="-5">
                <a:latin typeface="Georgia"/>
                <a:cs typeface="Georgia"/>
              </a:rPr>
              <a:t>Cross</a:t>
            </a:r>
            <a:r>
              <a:rPr dirty="0" sz="1600" spc="-10">
                <a:latin typeface="Georgia"/>
                <a:cs typeface="Georgia"/>
              </a:rPr>
              <a:t> section </a:t>
            </a:r>
            <a:r>
              <a:rPr dirty="0" sz="1600">
                <a:latin typeface="Georgia"/>
                <a:cs typeface="Georgia"/>
              </a:rPr>
              <a:t>of</a:t>
            </a:r>
            <a:r>
              <a:rPr dirty="0" sz="1600" spc="-5">
                <a:latin typeface="Georgia"/>
                <a:cs typeface="Georgia"/>
              </a:rPr>
              <a:t> the</a:t>
            </a:r>
            <a:r>
              <a:rPr dirty="0" sz="1600" spc="-1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tank.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62735" marR="5080" indent="-1379855">
              <a:lnSpc>
                <a:spcPct val="110600"/>
              </a:lnSpc>
              <a:spcBef>
                <a:spcPts val="100"/>
              </a:spcBef>
            </a:pPr>
            <a:r>
              <a:rPr dirty="0" spc="5"/>
              <a:t>HINGED</a:t>
            </a:r>
            <a:r>
              <a:rPr dirty="0" spc="-60"/>
              <a:t> </a:t>
            </a:r>
            <a:r>
              <a:rPr dirty="0" spc="5"/>
              <a:t>PORTAL </a:t>
            </a:r>
            <a:r>
              <a:rPr dirty="0" spc="-1110"/>
              <a:t> </a:t>
            </a:r>
            <a:r>
              <a:rPr dirty="0" spc="5"/>
              <a:t>FRAME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825804" y="888237"/>
            <a:ext cx="6112510" cy="514096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just" marL="451484" marR="68580" indent="-363220">
              <a:lnSpc>
                <a:spcPct val="101699"/>
              </a:lnSpc>
              <a:spcBef>
                <a:spcPts val="60"/>
              </a:spcBef>
              <a:buAutoNum type="arabicPeriod"/>
              <a:tabLst>
                <a:tab pos="452120" algn="l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Design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combined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footing 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two RCC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columns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2000" spc="-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B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separated by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distance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4 m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c/c,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Column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 is 500 x 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500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carries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load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1250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KN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Column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600 </a:t>
            </a:r>
            <a:r>
              <a:rPr dirty="0" sz="2000" spc="-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600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carries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load of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1600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KN.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60">
                <a:solidFill>
                  <a:srgbClr val="FF0000"/>
                </a:solidFill>
                <a:latin typeface="Calibri"/>
                <a:cs typeface="Calibri"/>
              </a:rPr>
              <a:t>Take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SBC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soil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dirty="0" sz="2000" spc="-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200 KN/m</a:t>
            </a:r>
            <a:r>
              <a:rPr dirty="0" baseline="27777" sz="195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Use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M20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concrete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Fe415 Steel.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Draw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rough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sketches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following</a:t>
            </a:r>
            <a:endParaRPr sz="2000">
              <a:latin typeface="Calibri"/>
              <a:cs typeface="Calibri"/>
            </a:endParaRPr>
          </a:p>
          <a:p>
            <a:pPr lvl="1" marL="1185545" indent="-366395">
              <a:lnSpc>
                <a:spcPct val="100000"/>
              </a:lnSpc>
              <a:spcBef>
                <a:spcPts val="55"/>
              </a:spcBef>
              <a:buAutoNum type="alphaLcPeriod"/>
              <a:tabLst>
                <a:tab pos="1185545" algn="l"/>
                <a:tab pos="1186180" algn="l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Sectional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Elevation</a:t>
            </a:r>
            <a:endParaRPr sz="2000">
              <a:latin typeface="Calibri"/>
              <a:cs typeface="Calibri"/>
            </a:endParaRPr>
          </a:p>
          <a:p>
            <a:pPr lvl="1" marL="1185545" indent="-366395">
              <a:lnSpc>
                <a:spcPct val="100000"/>
              </a:lnSpc>
              <a:spcBef>
                <a:spcPts val="35"/>
              </a:spcBef>
              <a:buAutoNum type="alphaLcPeriod"/>
              <a:tabLst>
                <a:tab pos="1185545" algn="l"/>
                <a:tab pos="1186180" algn="l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bottom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reinforcements</a:t>
            </a:r>
            <a:endParaRPr sz="2000">
              <a:latin typeface="Calibri"/>
              <a:cs typeface="Calibri"/>
            </a:endParaRPr>
          </a:p>
          <a:p>
            <a:pPr lvl="1" marL="1185545" indent="-366395">
              <a:lnSpc>
                <a:spcPct val="100000"/>
              </a:lnSpc>
              <a:spcBef>
                <a:spcPts val="45"/>
              </a:spcBef>
              <a:buAutoNum type="alphaLcPeriod"/>
              <a:tabLst>
                <a:tab pos="1185545" algn="l"/>
                <a:tab pos="1186180" algn="l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top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reinforcements</a:t>
            </a:r>
            <a:endParaRPr sz="2000">
              <a:latin typeface="Calibri"/>
              <a:cs typeface="Calibri"/>
            </a:endParaRPr>
          </a:p>
          <a:p>
            <a:pPr lvl="1" marL="1184275" marR="74930" indent="-364490">
              <a:lnSpc>
                <a:spcPts val="2450"/>
              </a:lnSpc>
              <a:spcBef>
                <a:spcPts val="80"/>
              </a:spcBef>
              <a:buAutoNum type="alphaLcPeriod"/>
              <a:tabLst>
                <a:tab pos="1184275" algn="l"/>
                <a:tab pos="1184910" algn="l"/>
              </a:tabLst>
            </a:pP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Cross</a:t>
            </a:r>
            <a:r>
              <a:rPr dirty="0" sz="2000" spc="2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dirty="0" sz="2000" spc="2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25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dirty="0" sz="2000" spc="2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different</a:t>
            </a:r>
            <a:r>
              <a:rPr dirty="0" sz="2000" spc="25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places</a:t>
            </a:r>
            <a:r>
              <a:rPr dirty="0" sz="2000" spc="25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000" spc="2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show </a:t>
            </a:r>
            <a:r>
              <a:rPr dirty="0" sz="2000" spc="-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maximum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details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of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shear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reinforcements.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</a:t>
            </a:r>
            <a:r>
              <a:rPr dirty="0" u="heavy" sz="18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Given</a:t>
            </a:r>
            <a:r>
              <a:rPr dirty="0" u="heavy" sz="18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88900" marR="2776855">
              <a:lnSpc>
                <a:spcPct val="101699"/>
              </a:lnSpc>
              <a:spcBef>
                <a:spcPts val="15"/>
              </a:spcBef>
              <a:tabLst>
                <a:tab pos="1845945" algn="l"/>
                <a:tab pos="1926589" algn="l"/>
              </a:tabLst>
            </a:pPr>
            <a:r>
              <a:rPr dirty="0" sz="1800" spc="-15">
                <a:latin typeface="Calibri"/>
                <a:cs typeface="Calibri"/>
              </a:rPr>
              <a:t>Size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Column</a:t>
            </a:r>
            <a:r>
              <a:rPr dirty="0" sz="1800" spc="4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	=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500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500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Load 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Column </a:t>
            </a:r>
            <a:r>
              <a:rPr dirty="0" sz="1800">
                <a:latin typeface="Calibri"/>
                <a:cs typeface="Calibri"/>
              </a:rPr>
              <a:t>A		W</a:t>
            </a:r>
            <a:r>
              <a:rPr dirty="0" baseline="-9661" sz="1725">
                <a:latin typeface="Calibri"/>
                <a:cs typeface="Calibri"/>
              </a:rPr>
              <a:t>1</a:t>
            </a:r>
            <a:r>
              <a:rPr dirty="0" baseline="-9661" sz="1725" spc="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 1250 </a:t>
            </a:r>
            <a:r>
              <a:rPr dirty="0" sz="1800" spc="-15">
                <a:latin typeface="Calibri"/>
                <a:cs typeface="Calibri"/>
              </a:rPr>
              <a:t>KN 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Size </a:t>
            </a:r>
            <a:r>
              <a:rPr dirty="0" sz="1800" spc="-5">
                <a:latin typeface="Calibri"/>
                <a:cs typeface="Calibri"/>
              </a:rPr>
              <a:t>of Column</a:t>
            </a:r>
            <a:r>
              <a:rPr dirty="0" sz="1800">
                <a:latin typeface="Calibri"/>
                <a:cs typeface="Calibri"/>
              </a:rPr>
              <a:t> B = 600 x 600 </a:t>
            </a:r>
            <a:r>
              <a:rPr dirty="0" sz="1800" spc="-10">
                <a:latin typeface="Calibri"/>
                <a:cs typeface="Calibri"/>
              </a:rPr>
              <a:t>mm </a:t>
            </a:r>
            <a:r>
              <a:rPr dirty="0" sz="1800" spc="-5">
                <a:latin typeface="Calibri"/>
                <a:cs typeface="Calibri"/>
              </a:rPr>
              <a:t> Loan 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Column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		</a:t>
            </a:r>
            <a:r>
              <a:rPr dirty="0" sz="1800" spc="5">
                <a:latin typeface="Calibri"/>
                <a:cs typeface="Calibri"/>
              </a:rPr>
              <a:t>W</a:t>
            </a:r>
            <a:r>
              <a:rPr dirty="0" baseline="-9661" sz="1725" spc="7">
                <a:latin typeface="Calibri"/>
                <a:cs typeface="Calibri"/>
              </a:rPr>
              <a:t>2</a:t>
            </a:r>
            <a:r>
              <a:rPr dirty="0" baseline="-9661" sz="1725" spc="202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1600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604" y="6012561"/>
            <a:ext cx="2281555" cy="2122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30480">
              <a:lnSpc>
                <a:spcPts val="94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2</a:t>
            </a:r>
            <a:endParaRPr sz="1150">
              <a:latin typeface="Calibri"/>
              <a:cs typeface="Calibri"/>
            </a:endParaRPr>
          </a:p>
          <a:p>
            <a:pPr marL="38100">
              <a:lnSpc>
                <a:spcPts val="1720"/>
              </a:lnSpc>
            </a:pPr>
            <a:r>
              <a:rPr dirty="0" sz="1800" spc="-5">
                <a:latin typeface="Calibri"/>
                <a:cs typeface="Calibri"/>
              </a:rPr>
              <a:t>SBC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Soil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200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KN/m</a:t>
            </a:r>
            <a:endParaRPr sz="1800">
              <a:latin typeface="Calibri"/>
              <a:cs typeface="Calibri"/>
            </a:endParaRPr>
          </a:p>
          <a:p>
            <a:pPr marL="38100" marR="953135">
              <a:lnSpc>
                <a:spcPct val="130200"/>
              </a:lnSpc>
              <a:spcBef>
                <a:spcPts val="15"/>
              </a:spcBef>
            </a:pPr>
            <a:r>
              <a:rPr dirty="0" sz="1600" spc="-15">
                <a:latin typeface="Calibri"/>
                <a:cs typeface="Calibri"/>
              </a:rPr>
              <a:t>fck </a:t>
            </a:r>
            <a:r>
              <a:rPr dirty="0" sz="1600" spc="-5">
                <a:latin typeface="Calibri"/>
                <a:cs typeface="Calibri"/>
              </a:rPr>
              <a:t>= </a:t>
            </a:r>
            <a:r>
              <a:rPr dirty="0" sz="1600">
                <a:latin typeface="Calibri"/>
                <a:cs typeface="Calibri"/>
              </a:rPr>
              <a:t>20 </a:t>
            </a:r>
            <a:r>
              <a:rPr dirty="0" sz="1600" spc="-5">
                <a:latin typeface="Calibri"/>
                <a:cs typeface="Calibri"/>
              </a:rPr>
              <a:t>KN/m</a:t>
            </a:r>
            <a:r>
              <a:rPr dirty="0" baseline="19097" sz="2400" spc="-7">
                <a:latin typeface="Calibri"/>
                <a:cs typeface="Calibri"/>
              </a:rPr>
              <a:t>2 </a:t>
            </a:r>
            <a:r>
              <a:rPr dirty="0" baseline="19097" sz="2400" spc="-52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fy</a:t>
            </a:r>
            <a:r>
              <a:rPr dirty="0" sz="1600" spc="3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415KN/m</a:t>
            </a:r>
            <a:r>
              <a:rPr dirty="0" baseline="19097" sz="2400" spc="-7">
                <a:latin typeface="Calibri"/>
                <a:cs typeface="Calibri"/>
              </a:rPr>
              <a:t>2</a:t>
            </a:r>
            <a:endParaRPr baseline="19097"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00"/>
              </a:spcBef>
            </a:pP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Soln: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  <a:tabLst>
                <a:tab pos="403225" algn="l"/>
              </a:tabLst>
            </a:pP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1.	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Size</a:t>
            </a:r>
            <a:r>
              <a:rPr dirty="0" u="heavy" sz="18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Footing: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dirty="0" sz="1800" spc="-40">
                <a:latin typeface="Calibri"/>
                <a:cs typeface="Calibri"/>
              </a:rPr>
              <a:t>Total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Column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Load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9002" y="7835645"/>
            <a:ext cx="2700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9264" algn="l"/>
              </a:tabLst>
            </a:pPr>
            <a:r>
              <a:rPr dirty="0" sz="1800">
                <a:latin typeface="Calibri"/>
                <a:cs typeface="Calibri"/>
              </a:rPr>
              <a:t>1250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1600	=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2850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108441"/>
            <a:ext cx="5040630" cy="66865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algn="r" marR="59690">
              <a:lnSpc>
                <a:spcPct val="100000"/>
              </a:lnSpc>
              <a:spcBef>
                <a:spcPts val="470"/>
              </a:spcBef>
              <a:tabLst>
                <a:tab pos="4292600" algn="l"/>
              </a:tabLst>
            </a:pPr>
            <a:r>
              <a:rPr dirty="0" sz="1800" spc="-5">
                <a:latin typeface="Calibri"/>
                <a:cs typeface="Calibri"/>
              </a:rPr>
              <a:t>Self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Wt.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Footing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10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Column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Load</a:t>
            </a:r>
            <a:r>
              <a:rPr dirty="0" sz="1800" spc="600"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=	285</a:t>
            </a:r>
            <a:r>
              <a:rPr dirty="0" u="heavy" sz="1800" spc="-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75"/>
              </a:spcBef>
              <a:tabLst>
                <a:tab pos="2245995" algn="l"/>
              </a:tabLst>
            </a:pPr>
            <a:r>
              <a:rPr dirty="0" sz="1800" spc="-40">
                <a:latin typeface="Calibri"/>
                <a:cs typeface="Calibri"/>
              </a:rPr>
              <a:t>Total</a:t>
            </a:r>
            <a:r>
              <a:rPr dirty="0" sz="1800" spc="-5">
                <a:latin typeface="Calibri"/>
                <a:cs typeface="Calibri"/>
              </a:rPr>
              <a:t> load	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=</a:t>
            </a:r>
            <a:r>
              <a:rPr dirty="0" u="heavy" sz="180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3135</a:t>
            </a:r>
            <a:r>
              <a:rPr dirty="0" u="heavy" sz="1800" spc="3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608" y="9110471"/>
            <a:ext cx="1924812" cy="96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21663" y="9034271"/>
            <a:ext cx="5532120" cy="443865"/>
            <a:chOff x="1121663" y="9034271"/>
            <a:chExt cx="5532120" cy="443865"/>
          </a:xfrm>
        </p:grpSpPr>
        <p:sp>
          <p:nvSpPr>
            <p:cNvPr id="4" name="object 4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45720"/>
                  </a:lnTo>
                  <a:lnTo>
                    <a:pt x="0" y="204216"/>
                  </a:lnTo>
                  <a:lnTo>
                    <a:pt x="0" y="205740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205740"/>
                  </a:lnTo>
                  <a:lnTo>
                    <a:pt x="556247" y="204216"/>
                  </a:lnTo>
                  <a:lnTo>
                    <a:pt x="556247" y="45720"/>
                  </a:lnTo>
                  <a:lnTo>
                    <a:pt x="556247" y="441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9819" y="9122663"/>
              <a:ext cx="48895" cy="83820"/>
            </a:xfrm>
            <a:custGeom>
              <a:avLst/>
              <a:gdLst/>
              <a:ahLst/>
              <a:cxnLst/>
              <a:rect l="l" t="t" r="r" b="b"/>
              <a:pathLst>
                <a:path w="48895" h="83820">
                  <a:moveTo>
                    <a:pt x="48767" y="76200"/>
                  </a:moveTo>
                  <a:lnTo>
                    <a:pt x="0" y="76200"/>
                  </a:lnTo>
                  <a:lnTo>
                    <a:pt x="0" y="82296"/>
                  </a:lnTo>
                  <a:lnTo>
                    <a:pt x="1524" y="83820"/>
                  </a:lnTo>
                  <a:lnTo>
                    <a:pt x="47243" y="83820"/>
                  </a:lnTo>
                  <a:lnTo>
                    <a:pt x="48767" y="82296"/>
                  </a:lnTo>
                  <a:lnTo>
                    <a:pt x="48767" y="76200"/>
                  </a:lnTo>
                  <a:close/>
                </a:path>
                <a:path w="48895" h="83820">
                  <a:moveTo>
                    <a:pt x="47243" y="74676"/>
                  </a:moveTo>
                  <a:lnTo>
                    <a:pt x="1524" y="74676"/>
                  </a:lnTo>
                  <a:lnTo>
                    <a:pt x="1524" y="76200"/>
                  </a:lnTo>
                  <a:lnTo>
                    <a:pt x="47243" y="76200"/>
                  </a:lnTo>
                  <a:lnTo>
                    <a:pt x="47243" y="74676"/>
                  </a:lnTo>
                  <a:close/>
                </a:path>
                <a:path w="48895" h="83820">
                  <a:moveTo>
                    <a:pt x="32003" y="12192"/>
                  </a:moveTo>
                  <a:lnTo>
                    <a:pt x="19812" y="12192"/>
                  </a:lnTo>
                  <a:lnTo>
                    <a:pt x="19812" y="74676"/>
                  </a:lnTo>
                  <a:lnTo>
                    <a:pt x="32003" y="74676"/>
                  </a:lnTo>
                  <a:lnTo>
                    <a:pt x="32003" y="12192"/>
                  </a:lnTo>
                  <a:close/>
                </a:path>
                <a:path w="48895" h="83820">
                  <a:moveTo>
                    <a:pt x="32003" y="0"/>
                  </a:moveTo>
                  <a:lnTo>
                    <a:pt x="21335" y="0"/>
                  </a:lnTo>
                  <a:lnTo>
                    <a:pt x="21335" y="1524"/>
                  </a:lnTo>
                  <a:lnTo>
                    <a:pt x="1524" y="13716"/>
                  </a:lnTo>
                  <a:lnTo>
                    <a:pt x="0" y="13716"/>
                  </a:lnTo>
                  <a:lnTo>
                    <a:pt x="0" y="21336"/>
                  </a:lnTo>
                  <a:lnTo>
                    <a:pt x="1524" y="22860"/>
                  </a:lnTo>
                  <a:lnTo>
                    <a:pt x="3047" y="21336"/>
                  </a:lnTo>
                  <a:lnTo>
                    <a:pt x="4571" y="21336"/>
                  </a:lnTo>
                  <a:lnTo>
                    <a:pt x="19812" y="12192"/>
                  </a:lnTo>
                  <a:lnTo>
                    <a:pt x="32003" y="12192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21663" y="9034271"/>
              <a:ext cx="4977765" cy="6350"/>
            </a:xfrm>
            <a:custGeom>
              <a:avLst/>
              <a:gdLst/>
              <a:ahLst/>
              <a:cxnLst/>
              <a:rect l="l" t="t" r="r" b="b"/>
              <a:pathLst>
                <a:path w="4977765" h="6350">
                  <a:moveTo>
                    <a:pt x="497738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77384" y="6095"/>
                  </a:lnTo>
                  <a:lnTo>
                    <a:pt x="4977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97523" y="9038843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6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762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7524" y="9034271"/>
              <a:ext cx="556260" cy="6350"/>
            </a:xfrm>
            <a:custGeom>
              <a:avLst/>
              <a:gdLst/>
              <a:ahLst/>
              <a:cxnLst/>
              <a:rect l="l" t="t" r="r" b="b"/>
              <a:pathLst>
                <a:path w="556259" h="6350">
                  <a:moveTo>
                    <a:pt x="556247" y="0"/>
                  </a:moveTo>
                  <a:lnTo>
                    <a:pt x="7620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7620" y="6096"/>
                  </a:lnTo>
                  <a:lnTo>
                    <a:pt x="556247" y="60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393192"/>
                  </a:moveTo>
                  <a:lnTo>
                    <a:pt x="0" y="393192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393192"/>
                  </a:lnTo>
                  <a:close/>
                </a:path>
                <a:path w="556259" h="439420">
                  <a:moveTo>
                    <a:pt x="556247" y="0"/>
                  </a:moveTo>
                  <a:lnTo>
                    <a:pt x="6096" y="0"/>
                  </a:lnTo>
                  <a:lnTo>
                    <a:pt x="6096" y="45720"/>
                  </a:lnTo>
                  <a:lnTo>
                    <a:pt x="556247" y="45720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945393" y="837633"/>
            <a:ext cx="188023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HINGED</a:t>
            </a:r>
            <a:r>
              <a:rPr dirty="0" u="heavy" sz="11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PORTAL</a:t>
            </a:r>
            <a:r>
              <a:rPr dirty="0" u="heavy" sz="11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FRAMES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6014" y="1204942"/>
            <a:ext cx="4590415" cy="38627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Problem</a:t>
            </a:r>
            <a:endParaRPr sz="1100">
              <a:latin typeface="Times New Roman"/>
              <a:cs typeface="Times New Roman"/>
            </a:endParaRPr>
          </a:p>
          <a:p>
            <a:pPr marL="114300" marR="81280">
              <a:lnSpc>
                <a:spcPts val="2880"/>
              </a:lnSpc>
              <a:spcBef>
                <a:spcPts val="345"/>
              </a:spcBef>
            </a:pP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15">
                <a:latin typeface="Times New Roman"/>
                <a:cs typeface="Times New Roman"/>
              </a:rPr>
              <a:t>RCC </a:t>
            </a:r>
            <a:r>
              <a:rPr dirty="0" sz="1100" spc="10">
                <a:latin typeface="Times New Roman"/>
                <a:cs typeface="Times New Roman"/>
              </a:rPr>
              <a:t>portal frame with a hinge base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required </a:t>
            </a:r>
            <a:r>
              <a:rPr dirty="0" sz="1100" spc="5">
                <a:latin typeface="Times New Roman"/>
                <a:cs typeface="Times New Roman"/>
              </a:rPr>
              <a:t>to suit </a:t>
            </a:r>
            <a:r>
              <a:rPr dirty="0" sz="1100" spc="10">
                <a:latin typeface="Times New Roman"/>
                <a:cs typeface="Times New Roman"/>
              </a:rPr>
              <a:t>the following data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Spacing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portal </a:t>
            </a:r>
            <a:r>
              <a:rPr dirty="0" sz="1100" spc="10">
                <a:latin typeface="Times New Roman"/>
                <a:cs typeface="Times New Roman"/>
              </a:rPr>
              <a:t>frames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4m </a:t>
            </a:r>
            <a:r>
              <a:rPr dirty="0" sz="1100" spc="10">
                <a:latin typeface="Times New Roman"/>
                <a:cs typeface="Times New Roman"/>
              </a:rPr>
              <a:t>c/c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Height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columns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4m</a:t>
            </a:r>
            <a:endParaRPr sz="1100">
              <a:latin typeface="Times New Roman"/>
              <a:cs typeface="Times New Roman"/>
            </a:endParaRPr>
          </a:p>
          <a:p>
            <a:pPr marL="114300" marR="2211705">
              <a:lnSpc>
                <a:spcPts val="2890"/>
              </a:lnSpc>
              <a:spcBef>
                <a:spcPts val="345"/>
              </a:spcBef>
            </a:pPr>
            <a:r>
              <a:rPr dirty="0" sz="1100" spc="10">
                <a:latin typeface="Times New Roman"/>
                <a:cs typeface="Times New Roman"/>
              </a:rPr>
              <a:t>Distance between </a:t>
            </a:r>
            <a:r>
              <a:rPr dirty="0" sz="1100" spc="15">
                <a:latin typeface="Times New Roman"/>
                <a:cs typeface="Times New Roman"/>
              </a:rPr>
              <a:t>column </a:t>
            </a:r>
            <a:r>
              <a:rPr dirty="0" sz="1100" spc="5">
                <a:latin typeface="Times New Roman"/>
                <a:cs typeface="Times New Roman"/>
              </a:rPr>
              <a:t>centres=10m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Live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load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roof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1.5kN/m</a:t>
            </a:r>
            <a:r>
              <a:rPr dirty="0" baseline="37037" sz="1125" spc="22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  <a:p>
            <a:pPr marL="114300" marR="1868170">
              <a:lnSpc>
                <a:spcPts val="289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RC </a:t>
            </a:r>
            <a:r>
              <a:rPr dirty="0" sz="1100" spc="5">
                <a:latin typeface="Times New Roman"/>
                <a:cs typeface="Times New Roman"/>
              </a:rPr>
              <a:t>slab is </a:t>
            </a:r>
            <a:r>
              <a:rPr dirty="0" sz="1100" spc="10">
                <a:latin typeface="Times New Roman"/>
                <a:cs typeface="Times New Roman"/>
              </a:rPr>
              <a:t>continuous over </a:t>
            </a:r>
            <a:r>
              <a:rPr dirty="0" sz="1100" spc="5">
                <a:latin typeface="Times New Roman"/>
                <a:cs typeface="Times New Roman"/>
              </a:rPr>
              <a:t>portal </a:t>
            </a:r>
            <a:r>
              <a:rPr dirty="0" sz="1100" spc="10">
                <a:latin typeface="Times New Roman"/>
                <a:cs typeface="Times New Roman"/>
              </a:rPr>
              <a:t>frames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SBC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soil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200kN/m</a:t>
            </a:r>
            <a:r>
              <a:rPr dirty="0" baseline="37037" sz="1125" spc="15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dirty="0" sz="1100" spc="10">
                <a:latin typeface="Times New Roman"/>
                <a:cs typeface="Times New Roman"/>
              </a:rPr>
              <a:t>Materials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M20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415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steel.</a:t>
            </a:r>
            <a:endParaRPr sz="1100">
              <a:latin typeface="Times New Roman"/>
              <a:cs typeface="Times New Roman"/>
            </a:endParaRPr>
          </a:p>
          <a:p>
            <a:pPr marL="114300" marR="1818639">
              <a:lnSpc>
                <a:spcPct val="219000"/>
              </a:lnSpc>
            </a:pPr>
            <a:r>
              <a:rPr dirty="0" sz="1100" spc="5">
                <a:latin typeface="Times New Roman"/>
                <a:cs typeface="Times New Roman"/>
              </a:rPr>
              <a:t>Design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slab, portal </a:t>
            </a:r>
            <a:r>
              <a:rPr dirty="0" sz="1100" spc="10">
                <a:latin typeface="Times New Roman"/>
                <a:cs typeface="Times New Roman"/>
              </a:rPr>
              <a:t>frame and foundations.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Draw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suitable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scale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2498" y="5237455"/>
            <a:ext cx="11303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i)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2498" y="5163965"/>
            <a:ext cx="5199380" cy="1011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1959" marR="5080">
              <a:lnSpc>
                <a:spcPct val="146400"/>
              </a:lnSpc>
              <a:spcBef>
                <a:spcPts val="95"/>
              </a:spcBef>
            </a:pPr>
            <a:r>
              <a:rPr dirty="0" sz="1100" spc="5">
                <a:latin typeface="Times New Roman"/>
                <a:cs typeface="Times New Roman"/>
              </a:rPr>
              <a:t>Sectional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elevation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half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frame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showing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details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reinforcement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footing,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column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beam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portal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frame.</a:t>
            </a:r>
            <a:endParaRPr sz="1100">
              <a:latin typeface="Times New Roman"/>
              <a:cs typeface="Times New Roman"/>
            </a:endParaRPr>
          </a:p>
          <a:p>
            <a:pPr marL="441959" indent="-429895">
              <a:lnSpc>
                <a:spcPct val="100000"/>
              </a:lnSpc>
              <a:spcBef>
                <a:spcPts val="635"/>
              </a:spcBef>
              <a:buAutoNum type="romanLcParenR" startAt="2"/>
              <a:tabLst>
                <a:tab pos="441959" algn="l"/>
                <a:tab pos="442595" algn="l"/>
              </a:tabLst>
            </a:pPr>
            <a:r>
              <a:rPr dirty="0" sz="1100" spc="10">
                <a:latin typeface="Times New Roman"/>
                <a:cs typeface="Times New Roman"/>
              </a:rPr>
              <a:t>Transverse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section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beam</a:t>
            </a:r>
            <a:r>
              <a:rPr dirty="0" sz="1100" spc="10">
                <a:latin typeface="Times New Roman"/>
                <a:cs typeface="Times New Roman"/>
              </a:rPr>
              <a:t> 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column</a:t>
            </a:r>
            <a:endParaRPr sz="1100">
              <a:latin typeface="Times New Roman"/>
              <a:cs typeface="Times New Roman"/>
            </a:endParaRPr>
          </a:p>
          <a:p>
            <a:pPr marL="441959" indent="-429895">
              <a:lnSpc>
                <a:spcPct val="100000"/>
              </a:lnSpc>
              <a:spcBef>
                <a:spcPts val="620"/>
              </a:spcBef>
              <a:buAutoNum type="romanLcParenR" startAt="2"/>
              <a:tabLst>
                <a:tab pos="441959" algn="l"/>
                <a:tab pos="442595" algn="l"/>
              </a:tabLst>
            </a:pPr>
            <a:r>
              <a:rPr dirty="0" sz="1100" spc="5">
                <a:latin typeface="Times New Roman"/>
                <a:cs typeface="Times New Roman"/>
              </a:rPr>
              <a:t>Sectional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plan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footing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column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21992" y="7121652"/>
            <a:ext cx="253365" cy="224154"/>
            <a:chOff x="2221992" y="7121652"/>
            <a:chExt cx="253365" cy="224154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40" y="7121652"/>
              <a:ext cx="245364" cy="853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5144" y="7280148"/>
              <a:ext cx="105156" cy="655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21992" y="7225284"/>
              <a:ext cx="253365" cy="12700"/>
            </a:xfrm>
            <a:custGeom>
              <a:avLst/>
              <a:gdLst/>
              <a:ahLst/>
              <a:cxnLst/>
              <a:rect l="l" t="t" r="r" b="b"/>
              <a:pathLst>
                <a:path w="253364" h="12700">
                  <a:moveTo>
                    <a:pt x="252983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52983" y="12192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2625851" y="7123176"/>
            <a:ext cx="236220" cy="222885"/>
            <a:chOff x="2625851" y="7123176"/>
            <a:chExt cx="236220" cy="22288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0423" y="7123176"/>
              <a:ext cx="224027" cy="655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1383" y="7280148"/>
              <a:ext cx="105156" cy="655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25851" y="7225284"/>
              <a:ext cx="236220" cy="12700"/>
            </a:xfrm>
            <a:custGeom>
              <a:avLst/>
              <a:gdLst/>
              <a:ahLst/>
              <a:cxnLst/>
              <a:rect l="l" t="t" r="r" b="b"/>
              <a:pathLst>
                <a:path w="236219" h="12700">
                  <a:moveTo>
                    <a:pt x="23622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36220" y="1219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2601467" y="7935468"/>
            <a:ext cx="315595" cy="224154"/>
            <a:chOff x="2601467" y="7935468"/>
            <a:chExt cx="315595" cy="224154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0611" y="7935468"/>
              <a:ext cx="298704" cy="685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7479" y="8093964"/>
              <a:ext cx="126492" cy="6553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601467" y="8040624"/>
              <a:ext cx="315595" cy="10795"/>
            </a:xfrm>
            <a:custGeom>
              <a:avLst/>
              <a:gdLst/>
              <a:ahLst/>
              <a:cxnLst/>
              <a:rect l="l" t="t" r="r" b="b"/>
              <a:pathLst>
                <a:path w="315594" h="10795">
                  <a:moveTo>
                    <a:pt x="315468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315468" y="10668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2625851" y="8750807"/>
            <a:ext cx="120650" cy="220979"/>
            <a:chOff x="2625851" y="8750807"/>
            <a:chExt cx="120650" cy="220979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36519" y="8750807"/>
              <a:ext cx="102107" cy="655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25852" y="8852915"/>
              <a:ext cx="120650" cy="119380"/>
            </a:xfrm>
            <a:custGeom>
              <a:avLst/>
              <a:gdLst/>
              <a:ahLst/>
              <a:cxnLst/>
              <a:rect l="l" t="t" r="r" b="b"/>
              <a:pathLst>
                <a:path w="120650" h="119379">
                  <a:moveTo>
                    <a:pt x="80772" y="105156"/>
                  </a:moveTo>
                  <a:lnTo>
                    <a:pt x="76200" y="105156"/>
                  </a:lnTo>
                  <a:lnTo>
                    <a:pt x="74676" y="106680"/>
                  </a:lnTo>
                  <a:lnTo>
                    <a:pt x="74676" y="108204"/>
                  </a:lnTo>
                  <a:lnTo>
                    <a:pt x="73152" y="108204"/>
                  </a:lnTo>
                  <a:lnTo>
                    <a:pt x="73152" y="109728"/>
                  </a:lnTo>
                  <a:lnTo>
                    <a:pt x="71628" y="109728"/>
                  </a:lnTo>
                  <a:lnTo>
                    <a:pt x="71628" y="111252"/>
                  </a:lnTo>
                  <a:lnTo>
                    <a:pt x="47244" y="111252"/>
                  </a:lnTo>
                  <a:lnTo>
                    <a:pt x="57912" y="100584"/>
                  </a:lnTo>
                  <a:lnTo>
                    <a:pt x="59436" y="97536"/>
                  </a:lnTo>
                  <a:lnTo>
                    <a:pt x="74676" y="82296"/>
                  </a:lnTo>
                  <a:lnTo>
                    <a:pt x="74676" y="80772"/>
                  </a:lnTo>
                  <a:lnTo>
                    <a:pt x="77724" y="77724"/>
                  </a:lnTo>
                  <a:lnTo>
                    <a:pt x="77724" y="76200"/>
                  </a:lnTo>
                  <a:lnTo>
                    <a:pt x="79248" y="74676"/>
                  </a:lnTo>
                  <a:lnTo>
                    <a:pt x="79248" y="65532"/>
                  </a:lnTo>
                  <a:lnTo>
                    <a:pt x="77724" y="64008"/>
                  </a:lnTo>
                  <a:lnTo>
                    <a:pt x="77724" y="62484"/>
                  </a:lnTo>
                  <a:lnTo>
                    <a:pt x="76200" y="59436"/>
                  </a:lnTo>
                  <a:lnTo>
                    <a:pt x="74676" y="59436"/>
                  </a:lnTo>
                  <a:lnTo>
                    <a:pt x="71628" y="56388"/>
                  </a:lnTo>
                  <a:lnTo>
                    <a:pt x="68580" y="56388"/>
                  </a:lnTo>
                  <a:lnTo>
                    <a:pt x="67056" y="54864"/>
                  </a:lnTo>
                  <a:lnTo>
                    <a:pt x="50292" y="54864"/>
                  </a:lnTo>
                  <a:lnTo>
                    <a:pt x="47244" y="56388"/>
                  </a:lnTo>
                  <a:lnTo>
                    <a:pt x="38100" y="59436"/>
                  </a:lnTo>
                  <a:lnTo>
                    <a:pt x="38100" y="68580"/>
                  </a:lnTo>
                  <a:lnTo>
                    <a:pt x="45720" y="68580"/>
                  </a:lnTo>
                  <a:lnTo>
                    <a:pt x="45720" y="65532"/>
                  </a:lnTo>
                  <a:lnTo>
                    <a:pt x="47244" y="62484"/>
                  </a:lnTo>
                  <a:lnTo>
                    <a:pt x="50292" y="60960"/>
                  </a:lnTo>
                  <a:lnTo>
                    <a:pt x="51816" y="59436"/>
                  </a:lnTo>
                  <a:lnTo>
                    <a:pt x="62484" y="59436"/>
                  </a:lnTo>
                  <a:lnTo>
                    <a:pt x="64008" y="60960"/>
                  </a:lnTo>
                  <a:lnTo>
                    <a:pt x="65532" y="60960"/>
                  </a:lnTo>
                  <a:lnTo>
                    <a:pt x="65532" y="62484"/>
                  </a:lnTo>
                  <a:lnTo>
                    <a:pt x="68580" y="65532"/>
                  </a:lnTo>
                  <a:lnTo>
                    <a:pt x="68580" y="74676"/>
                  </a:lnTo>
                  <a:lnTo>
                    <a:pt x="67056" y="76200"/>
                  </a:lnTo>
                  <a:lnTo>
                    <a:pt x="67056" y="77724"/>
                  </a:lnTo>
                  <a:lnTo>
                    <a:pt x="65532" y="79248"/>
                  </a:lnTo>
                  <a:lnTo>
                    <a:pt x="64008" y="82296"/>
                  </a:lnTo>
                  <a:lnTo>
                    <a:pt x="60960" y="85344"/>
                  </a:lnTo>
                  <a:lnTo>
                    <a:pt x="59436" y="88392"/>
                  </a:lnTo>
                  <a:lnTo>
                    <a:pt x="50292" y="97536"/>
                  </a:lnTo>
                  <a:lnTo>
                    <a:pt x="47244" y="99060"/>
                  </a:lnTo>
                  <a:lnTo>
                    <a:pt x="45720" y="102108"/>
                  </a:lnTo>
                  <a:lnTo>
                    <a:pt x="42672" y="105156"/>
                  </a:lnTo>
                  <a:lnTo>
                    <a:pt x="42672" y="106680"/>
                  </a:lnTo>
                  <a:lnTo>
                    <a:pt x="41148" y="108204"/>
                  </a:lnTo>
                  <a:lnTo>
                    <a:pt x="39624" y="111252"/>
                  </a:lnTo>
                  <a:lnTo>
                    <a:pt x="38100" y="112776"/>
                  </a:lnTo>
                  <a:lnTo>
                    <a:pt x="38100" y="114300"/>
                  </a:lnTo>
                  <a:lnTo>
                    <a:pt x="36576" y="115824"/>
                  </a:lnTo>
                  <a:lnTo>
                    <a:pt x="36576" y="118872"/>
                  </a:lnTo>
                  <a:lnTo>
                    <a:pt x="79248" y="118872"/>
                  </a:lnTo>
                  <a:lnTo>
                    <a:pt x="79248" y="111252"/>
                  </a:lnTo>
                  <a:lnTo>
                    <a:pt x="79248" y="106680"/>
                  </a:lnTo>
                  <a:lnTo>
                    <a:pt x="80772" y="105156"/>
                  </a:lnTo>
                  <a:close/>
                </a:path>
                <a:path w="120650" h="119379">
                  <a:moveTo>
                    <a:pt x="120396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0396" y="12192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1177614" y="6348405"/>
            <a:ext cx="3498215" cy="25933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Design:-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continous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slab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332230" algn="l"/>
                <a:tab pos="1718945" algn="l"/>
              </a:tabLst>
            </a:pPr>
            <a:r>
              <a:rPr dirty="0" sz="1100" spc="15">
                <a:latin typeface="Times New Roman"/>
                <a:cs typeface="Times New Roman"/>
              </a:rPr>
              <a:t>E</a:t>
            </a:r>
            <a:r>
              <a:rPr dirty="0" sz="1100" spc="-5">
                <a:latin typeface="Times New Roman"/>
                <a:cs typeface="Times New Roman"/>
              </a:rPr>
              <a:t>f</a:t>
            </a:r>
            <a:r>
              <a:rPr dirty="0" sz="1100" spc="10">
                <a:latin typeface="Times New Roman"/>
                <a:cs typeface="Times New Roman"/>
              </a:rPr>
              <a:t>f</a:t>
            </a:r>
            <a:r>
              <a:rPr dirty="0" sz="1100">
                <a:latin typeface="Times New Roman"/>
                <a:cs typeface="Times New Roman"/>
              </a:rPr>
              <a:t>ec</a:t>
            </a:r>
            <a:r>
              <a:rPr dirty="0" sz="1100" spc="5">
                <a:latin typeface="Times New Roman"/>
                <a:cs typeface="Times New Roman"/>
              </a:rPr>
              <a:t>t</a:t>
            </a:r>
            <a:r>
              <a:rPr dirty="0" sz="1100" spc="10">
                <a:latin typeface="Times New Roman"/>
                <a:cs typeface="Times New Roman"/>
              </a:rPr>
              <a:t>i</a:t>
            </a:r>
            <a:r>
              <a:rPr dirty="0" sz="1100" spc="10">
                <a:latin typeface="Times New Roman"/>
                <a:cs typeface="Times New Roman"/>
              </a:rPr>
              <a:t>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25">
                <a:latin typeface="Times New Roman"/>
                <a:cs typeface="Times New Roman"/>
              </a:rPr>
              <a:t>d</a:t>
            </a:r>
            <a:r>
              <a:rPr dirty="0" sz="1100">
                <a:latin typeface="Times New Roman"/>
                <a:cs typeface="Times New Roman"/>
              </a:rPr>
              <a:t>e</a:t>
            </a:r>
            <a:r>
              <a:rPr dirty="0" sz="1100" spc="10">
                <a:latin typeface="Times New Roman"/>
                <a:cs typeface="Times New Roman"/>
              </a:rPr>
              <a:t>pth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1</a:t>
            </a:r>
            <a:r>
              <a:rPr dirty="0" sz="1100" spc="15">
                <a:latin typeface="Times New Roman"/>
                <a:cs typeface="Times New Roman"/>
              </a:rPr>
              <a:t>53.85mm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241800"/>
              </a:lnSpc>
              <a:spcBef>
                <a:spcPts val="20"/>
              </a:spcBef>
              <a:tabLst>
                <a:tab pos="1774189" algn="l"/>
              </a:tabLst>
            </a:pPr>
            <a:r>
              <a:rPr dirty="0" sz="1100" spc="10">
                <a:latin typeface="Times New Roman"/>
                <a:cs typeface="Times New Roman"/>
              </a:rPr>
              <a:t>Assume 0.3% tension reinforcement, modification </a:t>
            </a:r>
            <a:r>
              <a:rPr dirty="0" sz="1100" spc="5">
                <a:latin typeface="Times New Roman"/>
                <a:cs typeface="Times New Roman"/>
              </a:rPr>
              <a:t>factor </a:t>
            </a:r>
            <a:r>
              <a:rPr dirty="0" sz="1100" spc="10">
                <a:latin typeface="Times New Roman"/>
                <a:cs typeface="Times New Roman"/>
              </a:rPr>
              <a:t>1.4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Hence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effective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depth </a:t>
            </a:r>
            <a:r>
              <a:rPr dirty="0" sz="1100" spc="15">
                <a:latin typeface="Times New Roman"/>
                <a:cs typeface="Times New Roman"/>
              </a:rPr>
              <a:t>=	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109.9mm</a:t>
            </a:r>
            <a:endParaRPr sz="1100">
              <a:latin typeface="Times New Roman"/>
              <a:cs typeface="Times New Roman"/>
            </a:endParaRPr>
          </a:p>
          <a:p>
            <a:pPr marL="12700" marR="198755">
              <a:lnSpc>
                <a:spcPct val="241800"/>
              </a:lnSpc>
              <a:spcBef>
                <a:spcPts val="25"/>
              </a:spcBef>
              <a:tabLst>
                <a:tab pos="1603375" algn="l"/>
              </a:tabLst>
            </a:pPr>
            <a:r>
              <a:rPr dirty="0" sz="1100" spc="10">
                <a:latin typeface="Times New Roman"/>
                <a:cs typeface="Times New Roman"/>
              </a:rPr>
              <a:t>Assume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clear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cover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20mm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10mm</a:t>
            </a:r>
            <a:r>
              <a:rPr dirty="0" sz="1100" spc="10">
                <a:latin typeface="Times New Roman"/>
                <a:cs typeface="Times New Roman"/>
              </a:rPr>
              <a:t> diameter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bars.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Total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depth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109.9+20+	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134.9mm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say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150mm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608" y="9110471"/>
            <a:ext cx="1924812" cy="96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21663" y="9034271"/>
            <a:ext cx="5532120" cy="443865"/>
            <a:chOff x="1121663" y="9034271"/>
            <a:chExt cx="5532120" cy="443865"/>
          </a:xfrm>
        </p:grpSpPr>
        <p:sp>
          <p:nvSpPr>
            <p:cNvPr id="4" name="object 4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45720"/>
                  </a:lnTo>
                  <a:lnTo>
                    <a:pt x="0" y="204216"/>
                  </a:lnTo>
                  <a:lnTo>
                    <a:pt x="0" y="205740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205740"/>
                  </a:lnTo>
                  <a:lnTo>
                    <a:pt x="556247" y="204216"/>
                  </a:lnTo>
                  <a:lnTo>
                    <a:pt x="556247" y="45720"/>
                  </a:lnTo>
                  <a:lnTo>
                    <a:pt x="556247" y="441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5248" y="9121139"/>
              <a:ext cx="52069" cy="85725"/>
            </a:xfrm>
            <a:custGeom>
              <a:avLst/>
              <a:gdLst/>
              <a:ahLst/>
              <a:cxnLst/>
              <a:rect l="l" t="t" r="r" b="b"/>
              <a:pathLst>
                <a:path w="52070" h="85725">
                  <a:moveTo>
                    <a:pt x="50291" y="76199"/>
                  </a:moveTo>
                  <a:lnTo>
                    <a:pt x="0" y="76199"/>
                  </a:lnTo>
                  <a:lnTo>
                    <a:pt x="0" y="83819"/>
                  </a:lnTo>
                  <a:lnTo>
                    <a:pt x="1524" y="83819"/>
                  </a:lnTo>
                  <a:lnTo>
                    <a:pt x="1524" y="85343"/>
                  </a:lnTo>
                  <a:lnTo>
                    <a:pt x="50291" y="85343"/>
                  </a:lnTo>
                  <a:lnTo>
                    <a:pt x="51815" y="83819"/>
                  </a:lnTo>
                  <a:lnTo>
                    <a:pt x="51815" y="77723"/>
                  </a:lnTo>
                  <a:lnTo>
                    <a:pt x="50291" y="77723"/>
                  </a:lnTo>
                  <a:lnTo>
                    <a:pt x="50291" y="76199"/>
                  </a:lnTo>
                  <a:close/>
                </a:path>
                <a:path w="52070" h="85725">
                  <a:moveTo>
                    <a:pt x="44196" y="9143"/>
                  </a:moveTo>
                  <a:lnTo>
                    <a:pt x="27431" y="9143"/>
                  </a:lnTo>
                  <a:lnTo>
                    <a:pt x="28955" y="10667"/>
                  </a:lnTo>
                  <a:lnTo>
                    <a:pt x="30479" y="10667"/>
                  </a:lnTo>
                  <a:lnTo>
                    <a:pt x="33527" y="13715"/>
                  </a:lnTo>
                  <a:lnTo>
                    <a:pt x="33527" y="15239"/>
                  </a:lnTo>
                  <a:lnTo>
                    <a:pt x="35051" y="16763"/>
                  </a:lnTo>
                  <a:lnTo>
                    <a:pt x="35051" y="18287"/>
                  </a:lnTo>
                  <a:lnTo>
                    <a:pt x="36575" y="19811"/>
                  </a:lnTo>
                  <a:lnTo>
                    <a:pt x="36575" y="30479"/>
                  </a:lnTo>
                  <a:lnTo>
                    <a:pt x="35051" y="32003"/>
                  </a:lnTo>
                  <a:lnTo>
                    <a:pt x="35051" y="33527"/>
                  </a:lnTo>
                  <a:lnTo>
                    <a:pt x="30479" y="42671"/>
                  </a:lnTo>
                  <a:lnTo>
                    <a:pt x="27431" y="45719"/>
                  </a:lnTo>
                  <a:lnTo>
                    <a:pt x="25907" y="48767"/>
                  </a:lnTo>
                  <a:lnTo>
                    <a:pt x="18287" y="56387"/>
                  </a:lnTo>
                  <a:lnTo>
                    <a:pt x="3048" y="73151"/>
                  </a:lnTo>
                  <a:lnTo>
                    <a:pt x="1524" y="74675"/>
                  </a:lnTo>
                  <a:lnTo>
                    <a:pt x="1524" y="76199"/>
                  </a:lnTo>
                  <a:lnTo>
                    <a:pt x="13715" y="76199"/>
                  </a:lnTo>
                  <a:lnTo>
                    <a:pt x="32003" y="57911"/>
                  </a:lnTo>
                  <a:lnTo>
                    <a:pt x="38100" y="48767"/>
                  </a:lnTo>
                  <a:lnTo>
                    <a:pt x="41148" y="45719"/>
                  </a:lnTo>
                  <a:lnTo>
                    <a:pt x="44196" y="41147"/>
                  </a:lnTo>
                  <a:lnTo>
                    <a:pt x="47243" y="35051"/>
                  </a:lnTo>
                  <a:lnTo>
                    <a:pt x="47243" y="32003"/>
                  </a:lnTo>
                  <a:lnTo>
                    <a:pt x="48767" y="30479"/>
                  </a:lnTo>
                  <a:lnTo>
                    <a:pt x="48767" y="16763"/>
                  </a:lnTo>
                  <a:lnTo>
                    <a:pt x="45719" y="10667"/>
                  </a:lnTo>
                  <a:lnTo>
                    <a:pt x="44196" y="9143"/>
                  </a:lnTo>
                  <a:close/>
                </a:path>
                <a:path w="52070" h="85725">
                  <a:moveTo>
                    <a:pt x="32003" y="0"/>
                  </a:moveTo>
                  <a:lnTo>
                    <a:pt x="19812" y="0"/>
                  </a:lnTo>
                  <a:lnTo>
                    <a:pt x="16763" y="1523"/>
                  </a:lnTo>
                  <a:lnTo>
                    <a:pt x="12191" y="1523"/>
                  </a:lnTo>
                  <a:lnTo>
                    <a:pt x="10667" y="3047"/>
                  </a:lnTo>
                  <a:lnTo>
                    <a:pt x="9143" y="3047"/>
                  </a:lnTo>
                  <a:lnTo>
                    <a:pt x="7619" y="4571"/>
                  </a:lnTo>
                  <a:lnTo>
                    <a:pt x="6096" y="4571"/>
                  </a:lnTo>
                  <a:lnTo>
                    <a:pt x="4572" y="6095"/>
                  </a:lnTo>
                  <a:lnTo>
                    <a:pt x="3048" y="6095"/>
                  </a:lnTo>
                  <a:lnTo>
                    <a:pt x="3048" y="7619"/>
                  </a:lnTo>
                  <a:lnTo>
                    <a:pt x="1524" y="7619"/>
                  </a:lnTo>
                  <a:lnTo>
                    <a:pt x="1524" y="16763"/>
                  </a:lnTo>
                  <a:lnTo>
                    <a:pt x="4572" y="16763"/>
                  </a:lnTo>
                  <a:lnTo>
                    <a:pt x="7619" y="13715"/>
                  </a:lnTo>
                  <a:lnTo>
                    <a:pt x="9143" y="13715"/>
                  </a:lnTo>
                  <a:lnTo>
                    <a:pt x="10667" y="12191"/>
                  </a:lnTo>
                  <a:lnTo>
                    <a:pt x="13715" y="10667"/>
                  </a:lnTo>
                  <a:lnTo>
                    <a:pt x="15239" y="10667"/>
                  </a:lnTo>
                  <a:lnTo>
                    <a:pt x="16763" y="9143"/>
                  </a:lnTo>
                  <a:lnTo>
                    <a:pt x="44196" y="9143"/>
                  </a:lnTo>
                  <a:lnTo>
                    <a:pt x="42672" y="6095"/>
                  </a:lnTo>
                  <a:lnTo>
                    <a:pt x="41148" y="4571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21663" y="9034271"/>
              <a:ext cx="4977765" cy="6350"/>
            </a:xfrm>
            <a:custGeom>
              <a:avLst/>
              <a:gdLst/>
              <a:ahLst/>
              <a:cxnLst/>
              <a:rect l="l" t="t" r="r" b="b"/>
              <a:pathLst>
                <a:path w="4977765" h="6350">
                  <a:moveTo>
                    <a:pt x="497738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77384" y="6095"/>
                  </a:lnTo>
                  <a:lnTo>
                    <a:pt x="4977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97523" y="9038843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6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762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7524" y="9034271"/>
              <a:ext cx="556260" cy="6350"/>
            </a:xfrm>
            <a:custGeom>
              <a:avLst/>
              <a:gdLst/>
              <a:ahLst/>
              <a:cxnLst/>
              <a:rect l="l" t="t" r="r" b="b"/>
              <a:pathLst>
                <a:path w="556259" h="6350">
                  <a:moveTo>
                    <a:pt x="556247" y="0"/>
                  </a:moveTo>
                  <a:lnTo>
                    <a:pt x="7620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7620" y="6096"/>
                  </a:lnTo>
                  <a:lnTo>
                    <a:pt x="556247" y="60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393192"/>
                  </a:moveTo>
                  <a:lnTo>
                    <a:pt x="0" y="393192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393192"/>
                  </a:lnTo>
                  <a:close/>
                </a:path>
                <a:path w="556259" h="439420">
                  <a:moveTo>
                    <a:pt x="556247" y="0"/>
                  </a:moveTo>
                  <a:lnTo>
                    <a:pt x="6096" y="0"/>
                  </a:lnTo>
                  <a:lnTo>
                    <a:pt x="6096" y="45720"/>
                  </a:lnTo>
                  <a:lnTo>
                    <a:pt x="556247" y="45720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01414" y="834625"/>
            <a:ext cx="2868930" cy="1664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Dead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load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slab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0.15X24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3.6kN/m</a:t>
            </a:r>
            <a:r>
              <a:rPr dirty="0" baseline="37037" sz="1125" spc="15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518159">
              <a:lnSpc>
                <a:spcPct val="100000"/>
              </a:lnSpc>
              <a:tabLst>
                <a:tab pos="1951989" algn="l"/>
              </a:tabLst>
            </a:pPr>
            <a:r>
              <a:rPr dirty="0" sz="1100" spc="10">
                <a:latin typeface="Times New Roman"/>
                <a:cs typeface="Times New Roman"/>
              </a:rPr>
              <a:t>Roof finishes	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0.756kN/m</a:t>
            </a:r>
            <a:r>
              <a:rPr dirty="0" baseline="37037" sz="1125" spc="15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  <a:p>
            <a:pPr marL="88900" marR="93980" indent="429259">
              <a:lnSpc>
                <a:spcPct val="218200"/>
              </a:lnSpc>
              <a:spcBef>
                <a:spcPts val="15"/>
              </a:spcBef>
              <a:tabLst>
                <a:tab pos="1809114" algn="l"/>
                <a:tab pos="1951989" algn="l"/>
              </a:tabLst>
            </a:pPr>
            <a:r>
              <a:rPr dirty="0" sz="1100" spc="10">
                <a:latin typeface="Times New Roman"/>
                <a:cs typeface="Times New Roman"/>
              </a:rPr>
              <a:t>Ceiling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finishes		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0.256kN/m</a:t>
            </a:r>
            <a:r>
              <a:rPr dirty="0" baseline="37037" sz="1125" spc="15">
                <a:latin typeface="Times New Roman"/>
                <a:cs typeface="Times New Roman"/>
              </a:rPr>
              <a:t>2 </a:t>
            </a:r>
            <a:r>
              <a:rPr dirty="0" baseline="37037" sz="1125" spc="-262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Dead load/m</a:t>
            </a:r>
            <a:r>
              <a:rPr dirty="0" baseline="40740" sz="1125" spc="15">
                <a:latin typeface="Times New Roman"/>
                <a:cs typeface="Times New Roman"/>
              </a:rPr>
              <a:t>2	</a:t>
            </a:r>
            <a:r>
              <a:rPr dirty="0" sz="1100" spc="10">
                <a:latin typeface="Times New Roman"/>
                <a:cs typeface="Times New Roman"/>
              </a:rPr>
              <a:t>g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4.6kN/m</a:t>
            </a:r>
            <a:r>
              <a:rPr dirty="0" baseline="40740" sz="1125" spc="15">
                <a:latin typeface="Times New Roman"/>
                <a:cs typeface="Times New Roman"/>
              </a:rPr>
              <a:t>2</a:t>
            </a:r>
            <a:endParaRPr baseline="40740"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  <a:tabLst>
                <a:tab pos="1809114" algn="l"/>
              </a:tabLst>
            </a:pPr>
            <a:r>
              <a:rPr dirty="0" sz="1100" spc="10">
                <a:latin typeface="Times New Roman"/>
                <a:cs typeface="Times New Roman"/>
              </a:rPr>
              <a:t>Live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load/m</a:t>
            </a:r>
            <a:r>
              <a:rPr dirty="0" baseline="40740" sz="1125" spc="15">
                <a:latin typeface="Times New Roman"/>
                <a:cs typeface="Times New Roman"/>
              </a:rPr>
              <a:t>2	</a:t>
            </a:r>
            <a:r>
              <a:rPr dirty="0" sz="1100" spc="10">
                <a:latin typeface="Times New Roman"/>
                <a:cs typeface="Times New Roman"/>
              </a:rPr>
              <a:t>q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1.5kN/m</a:t>
            </a:r>
            <a:r>
              <a:rPr dirty="0" baseline="40740" sz="1125" spc="15">
                <a:latin typeface="Times New Roman"/>
                <a:cs typeface="Times New Roman"/>
              </a:rPr>
              <a:t>2</a:t>
            </a:r>
            <a:endParaRPr baseline="40740" sz="1125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30195" y="3448811"/>
            <a:ext cx="163195" cy="243840"/>
            <a:chOff x="2330195" y="3448811"/>
            <a:chExt cx="163195" cy="243840"/>
          </a:xfrm>
        </p:grpSpPr>
        <p:sp>
          <p:nvSpPr>
            <p:cNvPr id="12" name="object 12"/>
            <p:cNvSpPr/>
            <p:nvPr/>
          </p:nvSpPr>
          <p:spPr>
            <a:xfrm>
              <a:off x="2331720" y="3448811"/>
              <a:ext cx="147955" cy="107314"/>
            </a:xfrm>
            <a:custGeom>
              <a:avLst/>
              <a:gdLst/>
              <a:ahLst/>
              <a:cxnLst/>
              <a:rect l="l" t="t" r="r" b="b"/>
              <a:pathLst>
                <a:path w="147955" h="107314">
                  <a:moveTo>
                    <a:pt x="59436" y="36588"/>
                  </a:moveTo>
                  <a:lnTo>
                    <a:pt x="56388" y="35064"/>
                  </a:lnTo>
                  <a:lnTo>
                    <a:pt x="51816" y="38100"/>
                  </a:lnTo>
                  <a:lnTo>
                    <a:pt x="48768" y="38100"/>
                  </a:lnTo>
                  <a:lnTo>
                    <a:pt x="47244" y="36588"/>
                  </a:lnTo>
                  <a:lnTo>
                    <a:pt x="47244" y="42672"/>
                  </a:lnTo>
                  <a:lnTo>
                    <a:pt x="47244" y="54864"/>
                  </a:lnTo>
                  <a:lnTo>
                    <a:pt x="45720" y="56388"/>
                  </a:lnTo>
                  <a:lnTo>
                    <a:pt x="45720" y="60960"/>
                  </a:lnTo>
                  <a:lnTo>
                    <a:pt x="44196" y="62484"/>
                  </a:lnTo>
                  <a:lnTo>
                    <a:pt x="44196" y="65532"/>
                  </a:lnTo>
                  <a:lnTo>
                    <a:pt x="42672" y="67068"/>
                  </a:lnTo>
                  <a:lnTo>
                    <a:pt x="42672" y="68592"/>
                  </a:lnTo>
                  <a:lnTo>
                    <a:pt x="39624" y="71640"/>
                  </a:lnTo>
                  <a:lnTo>
                    <a:pt x="39624" y="73164"/>
                  </a:lnTo>
                  <a:lnTo>
                    <a:pt x="35052" y="77724"/>
                  </a:lnTo>
                  <a:lnTo>
                    <a:pt x="32004" y="79248"/>
                  </a:lnTo>
                  <a:lnTo>
                    <a:pt x="30480" y="80772"/>
                  </a:lnTo>
                  <a:lnTo>
                    <a:pt x="22860" y="80772"/>
                  </a:lnTo>
                  <a:lnTo>
                    <a:pt x="21336" y="77724"/>
                  </a:lnTo>
                  <a:lnTo>
                    <a:pt x="21336" y="60960"/>
                  </a:lnTo>
                  <a:lnTo>
                    <a:pt x="22860" y="59436"/>
                  </a:lnTo>
                  <a:lnTo>
                    <a:pt x="22860" y="56388"/>
                  </a:lnTo>
                  <a:lnTo>
                    <a:pt x="24384" y="54864"/>
                  </a:lnTo>
                  <a:lnTo>
                    <a:pt x="24384" y="51816"/>
                  </a:lnTo>
                  <a:lnTo>
                    <a:pt x="27432" y="48768"/>
                  </a:lnTo>
                  <a:lnTo>
                    <a:pt x="28956" y="45720"/>
                  </a:lnTo>
                  <a:lnTo>
                    <a:pt x="28956" y="44196"/>
                  </a:lnTo>
                  <a:lnTo>
                    <a:pt x="30480" y="42672"/>
                  </a:lnTo>
                  <a:lnTo>
                    <a:pt x="32004" y="42672"/>
                  </a:lnTo>
                  <a:lnTo>
                    <a:pt x="33528" y="41148"/>
                  </a:lnTo>
                  <a:lnTo>
                    <a:pt x="36576" y="41148"/>
                  </a:lnTo>
                  <a:lnTo>
                    <a:pt x="38100" y="39624"/>
                  </a:lnTo>
                  <a:lnTo>
                    <a:pt x="42672" y="39624"/>
                  </a:lnTo>
                  <a:lnTo>
                    <a:pt x="44196" y="41148"/>
                  </a:lnTo>
                  <a:lnTo>
                    <a:pt x="45720" y="41148"/>
                  </a:lnTo>
                  <a:lnTo>
                    <a:pt x="47244" y="42672"/>
                  </a:lnTo>
                  <a:lnTo>
                    <a:pt x="47244" y="36588"/>
                  </a:lnTo>
                  <a:lnTo>
                    <a:pt x="45720" y="36588"/>
                  </a:lnTo>
                  <a:lnTo>
                    <a:pt x="44196" y="35064"/>
                  </a:lnTo>
                  <a:lnTo>
                    <a:pt x="36576" y="35064"/>
                  </a:lnTo>
                  <a:lnTo>
                    <a:pt x="33528" y="36588"/>
                  </a:lnTo>
                  <a:lnTo>
                    <a:pt x="32004" y="36588"/>
                  </a:lnTo>
                  <a:lnTo>
                    <a:pt x="28956" y="38100"/>
                  </a:lnTo>
                  <a:lnTo>
                    <a:pt x="27432" y="38100"/>
                  </a:lnTo>
                  <a:lnTo>
                    <a:pt x="24384" y="39624"/>
                  </a:lnTo>
                  <a:lnTo>
                    <a:pt x="22860" y="41148"/>
                  </a:lnTo>
                  <a:lnTo>
                    <a:pt x="21336" y="44196"/>
                  </a:lnTo>
                  <a:lnTo>
                    <a:pt x="15240" y="50292"/>
                  </a:lnTo>
                  <a:lnTo>
                    <a:pt x="15240" y="53340"/>
                  </a:lnTo>
                  <a:lnTo>
                    <a:pt x="13716" y="56388"/>
                  </a:lnTo>
                  <a:lnTo>
                    <a:pt x="12192" y="57912"/>
                  </a:lnTo>
                  <a:lnTo>
                    <a:pt x="12192" y="60960"/>
                  </a:lnTo>
                  <a:lnTo>
                    <a:pt x="10668" y="64008"/>
                  </a:lnTo>
                  <a:lnTo>
                    <a:pt x="10668" y="76200"/>
                  </a:lnTo>
                  <a:lnTo>
                    <a:pt x="12192" y="80772"/>
                  </a:lnTo>
                  <a:lnTo>
                    <a:pt x="16764" y="85344"/>
                  </a:lnTo>
                  <a:lnTo>
                    <a:pt x="19812" y="86868"/>
                  </a:lnTo>
                  <a:lnTo>
                    <a:pt x="27432" y="86868"/>
                  </a:lnTo>
                  <a:lnTo>
                    <a:pt x="28956" y="85344"/>
                  </a:lnTo>
                  <a:lnTo>
                    <a:pt x="30480" y="85344"/>
                  </a:lnTo>
                  <a:lnTo>
                    <a:pt x="32004" y="83820"/>
                  </a:lnTo>
                  <a:lnTo>
                    <a:pt x="33528" y="83820"/>
                  </a:lnTo>
                  <a:lnTo>
                    <a:pt x="36576" y="82296"/>
                  </a:lnTo>
                  <a:lnTo>
                    <a:pt x="38100" y="80772"/>
                  </a:lnTo>
                  <a:lnTo>
                    <a:pt x="39624" y="79248"/>
                  </a:lnTo>
                  <a:lnTo>
                    <a:pt x="41148" y="76200"/>
                  </a:lnTo>
                  <a:lnTo>
                    <a:pt x="42672" y="74688"/>
                  </a:lnTo>
                  <a:lnTo>
                    <a:pt x="42672" y="79248"/>
                  </a:lnTo>
                  <a:lnTo>
                    <a:pt x="41148" y="82296"/>
                  </a:lnTo>
                  <a:lnTo>
                    <a:pt x="41148" y="85344"/>
                  </a:lnTo>
                  <a:lnTo>
                    <a:pt x="39624" y="88392"/>
                  </a:lnTo>
                  <a:lnTo>
                    <a:pt x="39624" y="89916"/>
                  </a:lnTo>
                  <a:lnTo>
                    <a:pt x="38100" y="92964"/>
                  </a:lnTo>
                  <a:lnTo>
                    <a:pt x="36576" y="94488"/>
                  </a:lnTo>
                  <a:lnTo>
                    <a:pt x="36576" y="96012"/>
                  </a:lnTo>
                  <a:lnTo>
                    <a:pt x="33528" y="99060"/>
                  </a:lnTo>
                  <a:lnTo>
                    <a:pt x="32004" y="99060"/>
                  </a:lnTo>
                  <a:lnTo>
                    <a:pt x="30480" y="100584"/>
                  </a:lnTo>
                  <a:lnTo>
                    <a:pt x="28956" y="100584"/>
                  </a:lnTo>
                  <a:lnTo>
                    <a:pt x="27432" y="102108"/>
                  </a:lnTo>
                  <a:lnTo>
                    <a:pt x="13716" y="102108"/>
                  </a:lnTo>
                  <a:lnTo>
                    <a:pt x="12192" y="100584"/>
                  </a:lnTo>
                  <a:lnTo>
                    <a:pt x="10668" y="100584"/>
                  </a:lnTo>
                  <a:lnTo>
                    <a:pt x="9144" y="99060"/>
                  </a:lnTo>
                  <a:lnTo>
                    <a:pt x="9144" y="92964"/>
                  </a:lnTo>
                  <a:lnTo>
                    <a:pt x="10668" y="92964"/>
                  </a:lnTo>
                  <a:lnTo>
                    <a:pt x="10668" y="91440"/>
                  </a:lnTo>
                  <a:lnTo>
                    <a:pt x="12192" y="91440"/>
                  </a:lnTo>
                  <a:lnTo>
                    <a:pt x="7620" y="86868"/>
                  </a:lnTo>
                  <a:lnTo>
                    <a:pt x="6096" y="88392"/>
                  </a:lnTo>
                  <a:lnTo>
                    <a:pt x="4572" y="88392"/>
                  </a:lnTo>
                  <a:lnTo>
                    <a:pt x="4572" y="89916"/>
                  </a:lnTo>
                  <a:lnTo>
                    <a:pt x="3048" y="89916"/>
                  </a:lnTo>
                  <a:lnTo>
                    <a:pt x="3048" y="91440"/>
                  </a:lnTo>
                  <a:lnTo>
                    <a:pt x="1524" y="91440"/>
                  </a:lnTo>
                  <a:lnTo>
                    <a:pt x="1524" y="92964"/>
                  </a:lnTo>
                  <a:lnTo>
                    <a:pt x="0" y="94488"/>
                  </a:lnTo>
                  <a:lnTo>
                    <a:pt x="0" y="100584"/>
                  </a:lnTo>
                  <a:lnTo>
                    <a:pt x="1524" y="102108"/>
                  </a:lnTo>
                  <a:lnTo>
                    <a:pt x="6096" y="105168"/>
                  </a:lnTo>
                  <a:lnTo>
                    <a:pt x="9144" y="106692"/>
                  </a:lnTo>
                  <a:lnTo>
                    <a:pt x="28956" y="106692"/>
                  </a:lnTo>
                  <a:lnTo>
                    <a:pt x="32004" y="105168"/>
                  </a:lnTo>
                  <a:lnTo>
                    <a:pt x="35052" y="105168"/>
                  </a:lnTo>
                  <a:lnTo>
                    <a:pt x="38100" y="103632"/>
                  </a:lnTo>
                  <a:lnTo>
                    <a:pt x="39624" y="102108"/>
                  </a:lnTo>
                  <a:lnTo>
                    <a:pt x="42672" y="100584"/>
                  </a:lnTo>
                  <a:lnTo>
                    <a:pt x="44196" y="99060"/>
                  </a:lnTo>
                  <a:lnTo>
                    <a:pt x="47244" y="92964"/>
                  </a:lnTo>
                  <a:lnTo>
                    <a:pt x="47244" y="89916"/>
                  </a:lnTo>
                  <a:lnTo>
                    <a:pt x="50292" y="83820"/>
                  </a:lnTo>
                  <a:lnTo>
                    <a:pt x="50292" y="80772"/>
                  </a:lnTo>
                  <a:lnTo>
                    <a:pt x="51816" y="76200"/>
                  </a:lnTo>
                  <a:lnTo>
                    <a:pt x="51816" y="74688"/>
                  </a:lnTo>
                  <a:lnTo>
                    <a:pt x="51816" y="71640"/>
                  </a:lnTo>
                  <a:lnTo>
                    <a:pt x="54864" y="62484"/>
                  </a:lnTo>
                  <a:lnTo>
                    <a:pt x="54864" y="57912"/>
                  </a:lnTo>
                  <a:lnTo>
                    <a:pt x="56388" y="53340"/>
                  </a:lnTo>
                  <a:lnTo>
                    <a:pt x="56388" y="48768"/>
                  </a:lnTo>
                  <a:lnTo>
                    <a:pt x="57912" y="45720"/>
                  </a:lnTo>
                  <a:lnTo>
                    <a:pt x="59436" y="41148"/>
                  </a:lnTo>
                  <a:lnTo>
                    <a:pt x="59436" y="39624"/>
                  </a:lnTo>
                  <a:lnTo>
                    <a:pt x="59436" y="36588"/>
                  </a:lnTo>
                  <a:close/>
                </a:path>
                <a:path w="147955" h="107314">
                  <a:moveTo>
                    <a:pt x="100584" y="77724"/>
                  </a:moveTo>
                  <a:lnTo>
                    <a:pt x="97536" y="74688"/>
                  </a:lnTo>
                  <a:lnTo>
                    <a:pt x="92964" y="79248"/>
                  </a:lnTo>
                  <a:lnTo>
                    <a:pt x="91440" y="79248"/>
                  </a:lnTo>
                  <a:lnTo>
                    <a:pt x="91440" y="80772"/>
                  </a:lnTo>
                  <a:lnTo>
                    <a:pt x="85344" y="80772"/>
                  </a:lnTo>
                  <a:lnTo>
                    <a:pt x="85344" y="73164"/>
                  </a:lnTo>
                  <a:lnTo>
                    <a:pt x="86868" y="71640"/>
                  </a:lnTo>
                  <a:lnTo>
                    <a:pt x="86868" y="70116"/>
                  </a:lnTo>
                  <a:lnTo>
                    <a:pt x="88011" y="62611"/>
                  </a:lnTo>
                  <a:lnTo>
                    <a:pt x="89154" y="55816"/>
                  </a:lnTo>
                  <a:lnTo>
                    <a:pt x="91440" y="42672"/>
                  </a:lnTo>
                  <a:lnTo>
                    <a:pt x="93459" y="36703"/>
                  </a:lnTo>
                  <a:lnTo>
                    <a:pt x="95046" y="30302"/>
                  </a:lnTo>
                  <a:lnTo>
                    <a:pt x="96367" y="23609"/>
                  </a:lnTo>
                  <a:lnTo>
                    <a:pt x="97536" y="16764"/>
                  </a:lnTo>
                  <a:lnTo>
                    <a:pt x="80772" y="16764"/>
                  </a:lnTo>
                  <a:lnTo>
                    <a:pt x="79248" y="19812"/>
                  </a:lnTo>
                  <a:lnTo>
                    <a:pt x="83820" y="19812"/>
                  </a:lnTo>
                  <a:lnTo>
                    <a:pt x="83820" y="21336"/>
                  </a:lnTo>
                  <a:lnTo>
                    <a:pt x="85344" y="21336"/>
                  </a:lnTo>
                  <a:lnTo>
                    <a:pt x="85344" y="22860"/>
                  </a:lnTo>
                  <a:lnTo>
                    <a:pt x="86868" y="22860"/>
                  </a:lnTo>
                  <a:lnTo>
                    <a:pt x="86868" y="25908"/>
                  </a:lnTo>
                  <a:lnTo>
                    <a:pt x="85344" y="27432"/>
                  </a:lnTo>
                  <a:lnTo>
                    <a:pt x="85344" y="32016"/>
                  </a:lnTo>
                  <a:lnTo>
                    <a:pt x="83820" y="35064"/>
                  </a:lnTo>
                  <a:lnTo>
                    <a:pt x="83820" y="39624"/>
                  </a:lnTo>
                  <a:lnTo>
                    <a:pt x="82296" y="47244"/>
                  </a:lnTo>
                  <a:lnTo>
                    <a:pt x="79248" y="59436"/>
                  </a:lnTo>
                  <a:lnTo>
                    <a:pt x="77724" y="67068"/>
                  </a:lnTo>
                  <a:lnTo>
                    <a:pt x="76200" y="68592"/>
                  </a:lnTo>
                  <a:lnTo>
                    <a:pt x="76200" y="82296"/>
                  </a:lnTo>
                  <a:lnTo>
                    <a:pt x="80772" y="86868"/>
                  </a:lnTo>
                  <a:lnTo>
                    <a:pt x="89916" y="86868"/>
                  </a:lnTo>
                  <a:lnTo>
                    <a:pt x="89916" y="85344"/>
                  </a:lnTo>
                  <a:lnTo>
                    <a:pt x="91440" y="85344"/>
                  </a:lnTo>
                  <a:lnTo>
                    <a:pt x="92964" y="83820"/>
                  </a:lnTo>
                  <a:lnTo>
                    <a:pt x="94488" y="83820"/>
                  </a:lnTo>
                  <a:lnTo>
                    <a:pt x="97536" y="80772"/>
                  </a:lnTo>
                  <a:lnTo>
                    <a:pt x="100584" y="77724"/>
                  </a:lnTo>
                  <a:close/>
                </a:path>
                <a:path w="147955" h="107314">
                  <a:moveTo>
                    <a:pt x="147828" y="7620"/>
                  </a:moveTo>
                  <a:lnTo>
                    <a:pt x="146304" y="7620"/>
                  </a:lnTo>
                  <a:lnTo>
                    <a:pt x="146304" y="6096"/>
                  </a:lnTo>
                  <a:lnTo>
                    <a:pt x="144780" y="4572"/>
                  </a:lnTo>
                  <a:lnTo>
                    <a:pt x="144780" y="3048"/>
                  </a:lnTo>
                  <a:lnTo>
                    <a:pt x="143256" y="1524"/>
                  </a:lnTo>
                  <a:lnTo>
                    <a:pt x="141732" y="1524"/>
                  </a:lnTo>
                  <a:lnTo>
                    <a:pt x="138684" y="0"/>
                  </a:lnTo>
                  <a:lnTo>
                    <a:pt x="123444" y="0"/>
                  </a:lnTo>
                  <a:lnTo>
                    <a:pt x="120396" y="1524"/>
                  </a:lnTo>
                  <a:lnTo>
                    <a:pt x="117348" y="1524"/>
                  </a:lnTo>
                  <a:lnTo>
                    <a:pt x="114300" y="3048"/>
                  </a:lnTo>
                  <a:lnTo>
                    <a:pt x="114300" y="12192"/>
                  </a:lnTo>
                  <a:lnTo>
                    <a:pt x="118872" y="12192"/>
                  </a:lnTo>
                  <a:lnTo>
                    <a:pt x="120396" y="9144"/>
                  </a:lnTo>
                  <a:lnTo>
                    <a:pt x="124968" y="4572"/>
                  </a:lnTo>
                  <a:lnTo>
                    <a:pt x="134112" y="4572"/>
                  </a:lnTo>
                  <a:lnTo>
                    <a:pt x="137160" y="7620"/>
                  </a:lnTo>
                  <a:lnTo>
                    <a:pt x="138684" y="10668"/>
                  </a:lnTo>
                  <a:lnTo>
                    <a:pt x="138684" y="15240"/>
                  </a:lnTo>
                  <a:lnTo>
                    <a:pt x="137160" y="16764"/>
                  </a:lnTo>
                  <a:lnTo>
                    <a:pt x="137160" y="18288"/>
                  </a:lnTo>
                  <a:lnTo>
                    <a:pt x="134112" y="21336"/>
                  </a:lnTo>
                  <a:lnTo>
                    <a:pt x="132588" y="24384"/>
                  </a:lnTo>
                  <a:lnTo>
                    <a:pt x="129540" y="25908"/>
                  </a:lnTo>
                  <a:lnTo>
                    <a:pt x="117348" y="38100"/>
                  </a:lnTo>
                  <a:lnTo>
                    <a:pt x="114300" y="44196"/>
                  </a:lnTo>
                  <a:lnTo>
                    <a:pt x="112776" y="45720"/>
                  </a:lnTo>
                  <a:lnTo>
                    <a:pt x="112776" y="48768"/>
                  </a:lnTo>
                  <a:lnTo>
                    <a:pt x="147828" y="48768"/>
                  </a:lnTo>
                  <a:lnTo>
                    <a:pt x="147828" y="42672"/>
                  </a:lnTo>
                  <a:lnTo>
                    <a:pt x="147828" y="38100"/>
                  </a:lnTo>
                  <a:lnTo>
                    <a:pt x="144780" y="38100"/>
                  </a:lnTo>
                  <a:lnTo>
                    <a:pt x="143256" y="39624"/>
                  </a:lnTo>
                  <a:lnTo>
                    <a:pt x="143256" y="41148"/>
                  </a:lnTo>
                  <a:lnTo>
                    <a:pt x="141732" y="41148"/>
                  </a:lnTo>
                  <a:lnTo>
                    <a:pt x="140208" y="42672"/>
                  </a:lnTo>
                  <a:lnTo>
                    <a:pt x="121920" y="42672"/>
                  </a:lnTo>
                  <a:lnTo>
                    <a:pt x="124968" y="39624"/>
                  </a:lnTo>
                  <a:lnTo>
                    <a:pt x="128016" y="35064"/>
                  </a:lnTo>
                  <a:lnTo>
                    <a:pt x="132588" y="30492"/>
                  </a:lnTo>
                  <a:lnTo>
                    <a:pt x="137160" y="27432"/>
                  </a:lnTo>
                  <a:lnTo>
                    <a:pt x="140208" y="24384"/>
                  </a:lnTo>
                  <a:lnTo>
                    <a:pt x="141732" y="21336"/>
                  </a:lnTo>
                  <a:lnTo>
                    <a:pt x="144780" y="19812"/>
                  </a:lnTo>
                  <a:lnTo>
                    <a:pt x="146304" y="18288"/>
                  </a:lnTo>
                  <a:lnTo>
                    <a:pt x="146304" y="16764"/>
                  </a:lnTo>
                  <a:lnTo>
                    <a:pt x="147828" y="15240"/>
                  </a:lnTo>
                  <a:lnTo>
                    <a:pt x="147828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0675" y="3627119"/>
              <a:ext cx="102107" cy="655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30195" y="3572255"/>
              <a:ext cx="163195" cy="12700"/>
            </a:xfrm>
            <a:custGeom>
              <a:avLst/>
              <a:gdLst/>
              <a:ahLst/>
              <a:cxnLst/>
              <a:rect l="l" t="t" r="r" b="b"/>
              <a:pathLst>
                <a:path w="163194" h="12700">
                  <a:moveTo>
                    <a:pt x="16306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63068" y="12192"/>
                  </a:lnTo>
                  <a:lnTo>
                    <a:pt x="1630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2645664" y="3448811"/>
            <a:ext cx="158750" cy="243840"/>
          </a:xfrm>
          <a:custGeom>
            <a:avLst/>
            <a:gdLst/>
            <a:ahLst/>
            <a:cxnLst/>
            <a:rect l="l" t="t" r="r" b="b"/>
            <a:pathLst>
              <a:path w="158750" h="243839">
                <a:moveTo>
                  <a:pt x="56388" y="36588"/>
                </a:moveTo>
                <a:lnTo>
                  <a:pt x="51816" y="35064"/>
                </a:lnTo>
                <a:lnTo>
                  <a:pt x="47244" y="38100"/>
                </a:lnTo>
                <a:lnTo>
                  <a:pt x="45720" y="38100"/>
                </a:lnTo>
                <a:lnTo>
                  <a:pt x="42672" y="36588"/>
                </a:lnTo>
                <a:lnTo>
                  <a:pt x="42672" y="42672"/>
                </a:lnTo>
                <a:lnTo>
                  <a:pt x="42672" y="56388"/>
                </a:lnTo>
                <a:lnTo>
                  <a:pt x="41148" y="57912"/>
                </a:lnTo>
                <a:lnTo>
                  <a:pt x="41148" y="60960"/>
                </a:lnTo>
                <a:lnTo>
                  <a:pt x="35052" y="73164"/>
                </a:lnTo>
                <a:lnTo>
                  <a:pt x="30480" y="77724"/>
                </a:lnTo>
                <a:lnTo>
                  <a:pt x="27432" y="79248"/>
                </a:lnTo>
                <a:lnTo>
                  <a:pt x="25908" y="80772"/>
                </a:lnTo>
                <a:lnTo>
                  <a:pt x="19812" y="80772"/>
                </a:lnTo>
                <a:lnTo>
                  <a:pt x="18288" y="77724"/>
                </a:lnTo>
                <a:lnTo>
                  <a:pt x="16764" y="76200"/>
                </a:lnTo>
                <a:lnTo>
                  <a:pt x="16764" y="64008"/>
                </a:lnTo>
                <a:lnTo>
                  <a:pt x="18288" y="60960"/>
                </a:lnTo>
                <a:lnTo>
                  <a:pt x="18288" y="56388"/>
                </a:lnTo>
                <a:lnTo>
                  <a:pt x="19812" y="54864"/>
                </a:lnTo>
                <a:lnTo>
                  <a:pt x="19812" y="51816"/>
                </a:lnTo>
                <a:lnTo>
                  <a:pt x="22860" y="48768"/>
                </a:lnTo>
                <a:lnTo>
                  <a:pt x="24384" y="45720"/>
                </a:lnTo>
                <a:lnTo>
                  <a:pt x="27432" y="42672"/>
                </a:lnTo>
                <a:lnTo>
                  <a:pt x="28956" y="42672"/>
                </a:lnTo>
                <a:lnTo>
                  <a:pt x="30480" y="41148"/>
                </a:lnTo>
                <a:lnTo>
                  <a:pt x="32004" y="41148"/>
                </a:lnTo>
                <a:lnTo>
                  <a:pt x="33528" y="39624"/>
                </a:lnTo>
                <a:lnTo>
                  <a:pt x="38100" y="39624"/>
                </a:lnTo>
                <a:lnTo>
                  <a:pt x="39624" y="41148"/>
                </a:lnTo>
                <a:lnTo>
                  <a:pt x="41148" y="41148"/>
                </a:lnTo>
                <a:lnTo>
                  <a:pt x="42672" y="42672"/>
                </a:lnTo>
                <a:lnTo>
                  <a:pt x="42672" y="36588"/>
                </a:lnTo>
                <a:lnTo>
                  <a:pt x="41148" y="36588"/>
                </a:lnTo>
                <a:lnTo>
                  <a:pt x="39624" y="35064"/>
                </a:lnTo>
                <a:lnTo>
                  <a:pt x="32004" y="35064"/>
                </a:lnTo>
                <a:lnTo>
                  <a:pt x="28956" y="36588"/>
                </a:lnTo>
                <a:lnTo>
                  <a:pt x="27432" y="36588"/>
                </a:lnTo>
                <a:lnTo>
                  <a:pt x="24384" y="38100"/>
                </a:lnTo>
                <a:lnTo>
                  <a:pt x="22860" y="38100"/>
                </a:lnTo>
                <a:lnTo>
                  <a:pt x="21336" y="39624"/>
                </a:lnTo>
                <a:lnTo>
                  <a:pt x="18288" y="41148"/>
                </a:lnTo>
                <a:lnTo>
                  <a:pt x="16764" y="44196"/>
                </a:lnTo>
                <a:lnTo>
                  <a:pt x="13716" y="47244"/>
                </a:lnTo>
                <a:lnTo>
                  <a:pt x="10668" y="53340"/>
                </a:lnTo>
                <a:lnTo>
                  <a:pt x="9144" y="54864"/>
                </a:lnTo>
                <a:lnTo>
                  <a:pt x="9144" y="57912"/>
                </a:lnTo>
                <a:lnTo>
                  <a:pt x="7620" y="60960"/>
                </a:lnTo>
                <a:lnTo>
                  <a:pt x="7620" y="64008"/>
                </a:lnTo>
                <a:lnTo>
                  <a:pt x="6096" y="67068"/>
                </a:lnTo>
                <a:lnTo>
                  <a:pt x="6096" y="76200"/>
                </a:lnTo>
                <a:lnTo>
                  <a:pt x="7620" y="80772"/>
                </a:lnTo>
                <a:lnTo>
                  <a:pt x="10668" y="82296"/>
                </a:lnTo>
                <a:lnTo>
                  <a:pt x="12192" y="85344"/>
                </a:lnTo>
                <a:lnTo>
                  <a:pt x="15240" y="86868"/>
                </a:lnTo>
                <a:lnTo>
                  <a:pt x="24384" y="86868"/>
                </a:lnTo>
                <a:lnTo>
                  <a:pt x="25908" y="85344"/>
                </a:lnTo>
                <a:lnTo>
                  <a:pt x="27432" y="85344"/>
                </a:lnTo>
                <a:lnTo>
                  <a:pt x="28956" y="83820"/>
                </a:lnTo>
                <a:lnTo>
                  <a:pt x="30480" y="83820"/>
                </a:lnTo>
                <a:lnTo>
                  <a:pt x="33515" y="80772"/>
                </a:lnTo>
                <a:lnTo>
                  <a:pt x="36576" y="77724"/>
                </a:lnTo>
                <a:lnTo>
                  <a:pt x="38100" y="74688"/>
                </a:lnTo>
                <a:lnTo>
                  <a:pt x="36576" y="80772"/>
                </a:lnTo>
                <a:lnTo>
                  <a:pt x="35052" y="85344"/>
                </a:lnTo>
                <a:lnTo>
                  <a:pt x="35052" y="89916"/>
                </a:lnTo>
                <a:lnTo>
                  <a:pt x="33528" y="94488"/>
                </a:lnTo>
                <a:lnTo>
                  <a:pt x="32004" y="100584"/>
                </a:lnTo>
                <a:lnTo>
                  <a:pt x="30480" y="105168"/>
                </a:lnTo>
                <a:lnTo>
                  <a:pt x="47244" y="105168"/>
                </a:lnTo>
                <a:lnTo>
                  <a:pt x="48768" y="102108"/>
                </a:lnTo>
                <a:lnTo>
                  <a:pt x="44196" y="102108"/>
                </a:lnTo>
                <a:lnTo>
                  <a:pt x="42672" y="100584"/>
                </a:lnTo>
                <a:lnTo>
                  <a:pt x="42672" y="92964"/>
                </a:lnTo>
                <a:lnTo>
                  <a:pt x="44716" y="86868"/>
                </a:lnTo>
                <a:lnTo>
                  <a:pt x="46278" y="80391"/>
                </a:lnTo>
                <a:lnTo>
                  <a:pt x="47332" y="74688"/>
                </a:lnTo>
                <a:lnTo>
                  <a:pt x="47612" y="73164"/>
                </a:lnTo>
                <a:lnTo>
                  <a:pt x="48768" y="65532"/>
                </a:lnTo>
                <a:lnTo>
                  <a:pt x="50812" y="58445"/>
                </a:lnTo>
                <a:lnTo>
                  <a:pt x="54330" y="43675"/>
                </a:lnTo>
                <a:lnTo>
                  <a:pt x="55499" y="39624"/>
                </a:lnTo>
                <a:lnTo>
                  <a:pt x="56388" y="36588"/>
                </a:lnTo>
                <a:close/>
              </a:path>
              <a:path w="158750" h="243839">
                <a:moveTo>
                  <a:pt x="96012" y="77724"/>
                </a:moveTo>
                <a:lnTo>
                  <a:pt x="92964" y="74688"/>
                </a:lnTo>
                <a:lnTo>
                  <a:pt x="91440" y="76200"/>
                </a:lnTo>
                <a:lnTo>
                  <a:pt x="91440" y="77724"/>
                </a:lnTo>
                <a:lnTo>
                  <a:pt x="89916" y="77724"/>
                </a:lnTo>
                <a:lnTo>
                  <a:pt x="89916" y="79248"/>
                </a:lnTo>
                <a:lnTo>
                  <a:pt x="88392" y="79248"/>
                </a:lnTo>
                <a:lnTo>
                  <a:pt x="86868" y="80772"/>
                </a:lnTo>
                <a:lnTo>
                  <a:pt x="82296" y="80772"/>
                </a:lnTo>
                <a:lnTo>
                  <a:pt x="80772" y="79248"/>
                </a:lnTo>
                <a:lnTo>
                  <a:pt x="80772" y="73164"/>
                </a:lnTo>
                <a:lnTo>
                  <a:pt x="82296" y="71640"/>
                </a:lnTo>
                <a:lnTo>
                  <a:pt x="82296" y="70116"/>
                </a:lnTo>
                <a:lnTo>
                  <a:pt x="83667" y="62611"/>
                </a:lnTo>
                <a:lnTo>
                  <a:pt x="85344" y="55816"/>
                </a:lnTo>
                <a:lnTo>
                  <a:pt x="87007" y="49326"/>
                </a:lnTo>
                <a:lnTo>
                  <a:pt x="88392" y="42672"/>
                </a:lnTo>
                <a:lnTo>
                  <a:pt x="89535" y="36703"/>
                </a:lnTo>
                <a:lnTo>
                  <a:pt x="90678" y="30302"/>
                </a:lnTo>
                <a:lnTo>
                  <a:pt x="92964" y="16764"/>
                </a:lnTo>
                <a:lnTo>
                  <a:pt x="76200" y="16764"/>
                </a:lnTo>
                <a:lnTo>
                  <a:pt x="76200" y="19812"/>
                </a:lnTo>
                <a:lnTo>
                  <a:pt x="79248" y="19812"/>
                </a:lnTo>
                <a:lnTo>
                  <a:pt x="79248" y="21336"/>
                </a:lnTo>
                <a:lnTo>
                  <a:pt x="82296" y="21336"/>
                </a:lnTo>
                <a:lnTo>
                  <a:pt x="82296" y="27432"/>
                </a:lnTo>
                <a:lnTo>
                  <a:pt x="80772" y="32016"/>
                </a:lnTo>
                <a:lnTo>
                  <a:pt x="79248" y="35064"/>
                </a:lnTo>
                <a:lnTo>
                  <a:pt x="79248" y="39624"/>
                </a:lnTo>
                <a:lnTo>
                  <a:pt x="77724" y="47244"/>
                </a:lnTo>
                <a:lnTo>
                  <a:pt x="74676" y="59436"/>
                </a:lnTo>
                <a:lnTo>
                  <a:pt x="73152" y="67068"/>
                </a:lnTo>
                <a:lnTo>
                  <a:pt x="73152" y="68592"/>
                </a:lnTo>
                <a:lnTo>
                  <a:pt x="71628" y="71640"/>
                </a:lnTo>
                <a:lnTo>
                  <a:pt x="71628" y="80772"/>
                </a:lnTo>
                <a:lnTo>
                  <a:pt x="73152" y="82296"/>
                </a:lnTo>
                <a:lnTo>
                  <a:pt x="73152" y="83820"/>
                </a:lnTo>
                <a:lnTo>
                  <a:pt x="74676" y="85344"/>
                </a:lnTo>
                <a:lnTo>
                  <a:pt x="76200" y="85344"/>
                </a:lnTo>
                <a:lnTo>
                  <a:pt x="76200" y="86868"/>
                </a:lnTo>
                <a:lnTo>
                  <a:pt x="85344" y="86868"/>
                </a:lnTo>
                <a:lnTo>
                  <a:pt x="88392" y="83820"/>
                </a:lnTo>
                <a:lnTo>
                  <a:pt x="89916" y="83820"/>
                </a:lnTo>
                <a:lnTo>
                  <a:pt x="92964" y="80772"/>
                </a:lnTo>
                <a:lnTo>
                  <a:pt x="96012" y="77724"/>
                </a:lnTo>
                <a:close/>
              </a:path>
              <a:path w="158750" h="243839">
                <a:moveTo>
                  <a:pt x="102108" y="196596"/>
                </a:moveTo>
                <a:lnTo>
                  <a:pt x="100584" y="193548"/>
                </a:lnTo>
                <a:lnTo>
                  <a:pt x="100584" y="190500"/>
                </a:lnTo>
                <a:lnTo>
                  <a:pt x="99060" y="187452"/>
                </a:lnTo>
                <a:lnTo>
                  <a:pt x="94488" y="182880"/>
                </a:lnTo>
                <a:lnTo>
                  <a:pt x="92964" y="181356"/>
                </a:lnTo>
                <a:lnTo>
                  <a:pt x="91440" y="180594"/>
                </a:lnTo>
                <a:lnTo>
                  <a:pt x="91440" y="193548"/>
                </a:lnTo>
                <a:lnTo>
                  <a:pt x="91440" y="205740"/>
                </a:lnTo>
                <a:lnTo>
                  <a:pt x="88392" y="208788"/>
                </a:lnTo>
                <a:lnTo>
                  <a:pt x="86868" y="208788"/>
                </a:lnTo>
                <a:lnTo>
                  <a:pt x="85344" y="210312"/>
                </a:lnTo>
                <a:lnTo>
                  <a:pt x="83820" y="210312"/>
                </a:lnTo>
                <a:lnTo>
                  <a:pt x="82296" y="211836"/>
                </a:lnTo>
                <a:lnTo>
                  <a:pt x="74676" y="211836"/>
                </a:lnTo>
                <a:lnTo>
                  <a:pt x="71628" y="210312"/>
                </a:lnTo>
                <a:lnTo>
                  <a:pt x="70104" y="207264"/>
                </a:lnTo>
                <a:lnTo>
                  <a:pt x="68580" y="205740"/>
                </a:lnTo>
                <a:lnTo>
                  <a:pt x="67056" y="202692"/>
                </a:lnTo>
                <a:lnTo>
                  <a:pt x="67056" y="193548"/>
                </a:lnTo>
                <a:lnTo>
                  <a:pt x="68580" y="192024"/>
                </a:lnTo>
                <a:lnTo>
                  <a:pt x="68580" y="187452"/>
                </a:lnTo>
                <a:lnTo>
                  <a:pt x="70104" y="187452"/>
                </a:lnTo>
                <a:lnTo>
                  <a:pt x="74676" y="182880"/>
                </a:lnTo>
                <a:lnTo>
                  <a:pt x="83820" y="182880"/>
                </a:lnTo>
                <a:lnTo>
                  <a:pt x="85344" y="184404"/>
                </a:lnTo>
                <a:lnTo>
                  <a:pt x="86868" y="184404"/>
                </a:lnTo>
                <a:lnTo>
                  <a:pt x="88392" y="185928"/>
                </a:lnTo>
                <a:lnTo>
                  <a:pt x="88392" y="187452"/>
                </a:lnTo>
                <a:lnTo>
                  <a:pt x="89916" y="188976"/>
                </a:lnTo>
                <a:lnTo>
                  <a:pt x="89916" y="192024"/>
                </a:lnTo>
                <a:lnTo>
                  <a:pt x="91440" y="193548"/>
                </a:lnTo>
                <a:lnTo>
                  <a:pt x="91440" y="180594"/>
                </a:lnTo>
                <a:lnTo>
                  <a:pt x="86868" y="178308"/>
                </a:lnTo>
                <a:lnTo>
                  <a:pt x="73152" y="178308"/>
                </a:lnTo>
                <a:lnTo>
                  <a:pt x="64008" y="182880"/>
                </a:lnTo>
                <a:lnTo>
                  <a:pt x="60960" y="185928"/>
                </a:lnTo>
                <a:lnTo>
                  <a:pt x="59436" y="188976"/>
                </a:lnTo>
                <a:lnTo>
                  <a:pt x="57912" y="190500"/>
                </a:lnTo>
                <a:lnTo>
                  <a:pt x="56388" y="193548"/>
                </a:lnTo>
                <a:lnTo>
                  <a:pt x="56388" y="204216"/>
                </a:lnTo>
                <a:lnTo>
                  <a:pt x="57912" y="207264"/>
                </a:lnTo>
                <a:lnTo>
                  <a:pt x="57912" y="208788"/>
                </a:lnTo>
                <a:lnTo>
                  <a:pt x="59436" y="210312"/>
                </a:lnTo>
                <a:lnTo>
                  <a:pt x="60960" y="213360"/>
                </a:lnTo>
                <a:lnTo>
                  <a:pt x="62484" y="214884"/>
                </a:lnTo>
                <a:lnTo>
                  <a:pt x="64008" y="214884"/>
                </a:lnTo>
                <a:lnTo>
                  <a:pt x="67056" y="216408"/>
                </a:lnTo>
                <a:lnTo>
                  <a:pt x="68580" y="216408"/>
                </a:lnTo>
                <a:lnTo>
                  <a:pt x="71628" y="217932"/>
                </a:lnTo>
                <a:lnTo>
                  <a:pt x="77724" y="217932"/>
                </a:lnTo>
                <a:lnTo>
                  <a:pt x="80772" y="216408"/>
                </a:lnTo>
                <a:lnTo>
                  <a:pt x="82296" y="216408"/>
                </a:lnTo>
                <a:lnTo>
                  <a:pt x="91440" y="211836"/>
                </a:lnTo>
                <a:lnTo>
                  <a:pt x="91440" y="216408"/>
                </a:lnTo>
                <a:lnTo>
                  <a:pt x="88392" y="222504"/>
                </a:lnTo>
                <a:lnTo>
                  <a:pt x="88392" y="225552"/>
                </a:lnTo>
                <a:lnTo>
                  <a:pt x="86868" y="228600"/>
                </a:lnTo>
                <a:lnTo>
                  <a:pt x="83820" y="230124"/>
                </a:lnTo>
                <a:lnTo>
                  <a:pt x="82296" y="233172"/>
                </a:lnTo>
                <a:lnTo>
                  <a:pt x="76200" y="236220"/>
                </a:lnTo>
                <a:lnTo>
                  <a:pt x="73152" y="236220"/>
                </a:lnTo>
                <a:lnTo>
                  <a:pt x="70104" y="237744"/>
                </a:lnTo>
                <a:lnTo>
                  <a:pt x="67056" y="237744"/>
                </a:lnTo>
                <a:lnTo>
                  <a:pt x="67056" y="240792"/>
                </a:lnTo>
                <a:lnTo>
                  <a:pt x="68580" y="243840"/>
                </a:lnTo>
                <a:lnTo>
                  <a:pt x="73152" y="243840"/>
                </a:lnTo>
                <a:lnTo>
                  <a:pt x="82296" y="240792"/>
                </a:lnTo>
                <a:lnTo>
                  <a:pt x="86868" y="237744"/>
                </a:lnTo>
                <a:lnTo>
                  <a:pt x="89916" y="236220"/>
                </a:lnTo>
                <a:lnTo>
                  <a:pt x="92964" y="231648"/>
                </a:lnTo>
                <a:lnTo>
                  <a:pt x="96012" y="228600"/>
                </a:lnTo>
                <a:lnTo>
                  <a:pt x="100584" y="219456"/>
                </a:lnTo>
                <a:lnTo>
                  <a:pt x="102108" y="214884"/>
                </a:lnTo>
                <a:lnTo>
                  <a:pt x="102108" y="196596"/>
                </a:lnTo>
                <a:close/>
              </a:path>
              <a:path w="158750" h="243839">
                <a:moveTo>
                  <a:pt x="144780" y="38100"/>
                </a:moveTo>
                <a:lnTo>
                  <a:pt x="140208" y="38100"/>
                </a:lnTo>
                <a:lnTo>
                  <a:pt x="138684" y="39624"/>
                </a:lnTo>
                <a:lnTo>
                  <a:pt x="138684" y="41148"/>
                </a:lnTo>
                <a:lnTo>
                  <a:pt x="137160" y="41148"/>
                </a:lnTo>
                <a:lnTo>
                  <a:pt x="137160" y="42672"/>
                </a:lnTo>
                <a:lnTo>
                  <a:pt x="117348" y="42672"/>
                </a:lnTo>
                <a:lnTo>
                  <a:pt x="120396" y="39624"/>
                </a:lnTo>
                <a:lnTo>
                  <a:pt x="123444" y="35064"/>
                </a:lnTo>
                <a:lnTo>
                  <a:pt x="128016" y="30492"/>
                </a:lnTo>
                <a:lnTo>
                  <a:pt x="132588" y="27432"/>
                </a:lnTo>
                <a:lnTo>
                  <a:pt x="141732" y="18288"/>
                </a:lnTo>
                <a:lnTo>
                  <a:pt x="141732" y="16764"/>
                </a:lnTo>
                <a:lnTo>
                  <a:pt x="143256" y="15240"/>
                </a:lnTo>
                <a:lnTo>
                  <a:pt x="143256" y="7620"/>
                </a:lnTo>
                <a:lnTo>
                  <a:pt x="141732" y="6096"/>
                </a:lnTo>
                <a:lnTo>
                  <a:pt x="141732" y="4572"/>
                </a:lnTo>
                <a:lnTo>
                  <a:pt x="138684" y="1524"/>
                </a:lnTo>
                <a:lnTo>
                  <a:pt x="137160" y="1524"/>
                </a:lnTo>
                <a:lnTo>
                  <a:pt x="135636" y="0"/>
                </a:lnTo>
                <a:lnTo>
                  <a:pt x="118872" y="0"/>
                </a:lnTo>
                <a:lnTo>
                  <a:pt x="115824" y="1524"/>
                </a:lnTo>
                <a:lnTo>
                  <a:pt x="112776" y="1524"/>
                </a:lnTo>
                <a:lnTo>
                  <a:pt x="109728" y="3048"/>
                </a:lnTo>
                <a:lnTo>
                  <a:pt x="109728" y="12192"/>
                </a:lnTo>
                <a:lnTo>
                  <a:pt x="115824" y="12192"/>
                </a:lnTo>
                <a:lnTo>
                  <a:pt x="115824" y="9144"/>
                </a:lnTo>
                <a:lnTo>
                  <a:pt x="120396" y="4572"/>
                </a:lnTo>
                <a:lnTo>
                  <a:pt x="131064" y="4572"/>
                </a:lnTo>
                <a:lnTo>
                  <a:pt x="132588" y="6096"/>
                </a:lnTo>
                <a:lnTo>
                  <a:pt x="132588" y="7620"/>
                </a:lnTo>
                <a:lnTo>
                  <a:pt x="134112" y="10668"/>
                </a:lnTo>
                <a:lnTo>
                  <a:pt x="134112" y="15240"/>
                </a:lnTo>
                <a:lnTo>
                  <a:pt x="132588" y="16764"/>
                </a:lnTo>
                <a:lnTo>
                  <a:pt x="132588" y="18288"/>
                </a:lnTo>
                <a:lnTo>
                  <a:pt x="129540" y="21336"/>
                </a:lnTo>
                <a:lnTo>
                  <a:pt x="128016" y="24384"/>
                </a:lnTo>
                <a:lnTo>
                  <a:pt x="124968" y="25908"/>
                </a:lnTo>
                <a:lnTo>
                  <a:pt x="112776" y="38100"/>
                </a:lnTo>
                <a:lnTo>
                  <a:pt x="109728" y="44196"/>
                </a:lnTo>
                <a:lnTo>
                  <a:pt x="108204" y="45720"/>
                </a:lnTo>
                <a:lnTo>
                  <a:pt x="108204" y="48768"/>
                </a:lnTo>
                <a:lnTo>
                  <a:pt x="143256" y="48768"/>
                </a:lnTo>
                <a:lnTo>
                  <a:pt x="144119" y="42672"/>
                </a:lnTo>
                <a:lnTo>
                  <a:pt x="144780" y="38100"/>
                </a:lnTo>
                <a:close/>
              </a:path>
              <a:path w="158750" h="243839">
                <a:moveTo>
                  <a:pt x="158496" y="123444"/>
                </a:moveTo>
                <a:lnTo>
                  <a:pt x="0" y="123444"/>
                </a:lnTo>
                <a:lnTo>
                  <a:pt x="0" y="135636"/>
                </a:lnTo>
                <a:lnTo>
                  <a:pt x="158496" y="135636"/>
                </a:lnTo>
                <a:lnTo>
                  <a:pt x="158496" y="123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2648711" y="3916679"/>
            <a:ext cx="119380" cy="243840"/>
            <a:chOff x="2648711" y="3916679"/>
            <a:chExt cx="119380" cy="24384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7855" y="3916679"/>
              <a:ext cx="92963" cy="868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7855" y="4094987"/>
              <a:ext cx="102107" cy="655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48711" y="4041647"/>
              <a:ext cx="119380" cy="10795"/>
            </a:xfrm>
            <a:custGeom>
              <a:avLst/>
              <a:gdLst/>
              <a:ahLst/>
              <a:cxnLst/>
              <a:rect l="l" t="t" r="r" b="b"/>
              <a:pathLst>
                <a:path w="119380" h="10795">
                  <a:moveTo>
                    <a:pt x="118871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118871" y="10667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3236976" y="3916679"/>
            <a:ext cx="113030" cy="243840"/>
            <a:chOff x="3236976" y="3916679"/>
            <a:chExt cx="113030" cy="24384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1548" y="3916679"/>
              <a:ext cx="94487" cy="8686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236976" y="4041647"/>
              <a:ext cx="113030" cy="119380"/>
            </a:xfrm>
            <a:custGeom>
              <a:avLst/>
              <a:gdLst/>
              <a:ahLst/>
              <a:cxnLst/>
              <a:rect l="l" t="t" r="r" b="b"/>
              <a:pathLst>
                <a:path w="113029" h="119379">
                  <a:moveTo>
                    <a:pt x="80772" y="76200"/>
                  </a:moveTo>
                  <a:lnTo>
                    <a:pt x="79248" y="73152"/>
                  </a:lnTo>
                  <a:lnTo>
                    <a:pt x="79248" y="68580"/>
                  </a:lnTo>
                  <a:lnTo>
                    <a:pt x="76200" y="62484"/>
                  </a:lnTo>
                  <a:lnTo>
                    <a:pt x="74676" y="60960"/>
                  </a:lnTo>
                  <a:lnTo>
                    <a:pt x="73152" y="57912"/>
                  </a:lnTo>
                  <a:lnTo>
                    <a:pt x="70091" y="56388"/>
                  </a:lnTo>
                  <a:lnTo>
                    <a:pt x="70091" y="74676"/>
                  </a:lnTo>
                  <a:lnTo>
                    <a:pt x="70091" y="80772"/>
                  </a:lnTo>
                  <a:lnTo>
                    <a:pt x="68567" y="80772"/>
                  </a:lnTo>
                  <a:lnTo>
                    <a:pt x="68567" y="83820"/>
                  </a:lnTo>
                  <a:lnTo>
                    <a:pt x="67056" y="83820"/>
                  </a:lnTo>
                  <a:lnTo>
                    <a:pt x="65532" y="85344"/>
                  </a:lnTo>
                  <a:lnTo>
                    <a:pt x="64008" y="85344"/>
                  </a:lnTo>
                  <a:lnTo>
                    <a:pt x="62484" y="86868"/>
                  </a:lnTo>
                  <a:lnTo>
                    <a:pt x="50279" y="86868"/>
                  </a:lnTo>
                  <a:lnTo>
                    <a:pt x="45720" y="82296"/>
                  </a:lnTo>
                  <a:lnTo>
                    <a:pt x="45720" y="65532"/>
                  </a:lnTo>
                  <a:lnTo>
                    <a:pt x="48768" y="62484"/>
                  </a:lnTo>
                  <a:lnTo>
                    <a:pt x="48768" y="60960"/>
                  </a:lnTo>
                  <a:lnTo>
                    <a:pt x="50279" y="60960"/>
                  </a:lnTo>
                  <a:lnTo>
                    <a:pt x="51803" y="59436"/>
                  </a:lnTo>
                  <a:lnTo>
                    <a:pt x="53327" y="59436"/>
                  </a:lnTo>
                  <a:lnTo>
                    <a:pt x="54864" y="57912"/>
                  </a:lnTo>
                  <a:lnTo>
                    <a:pt x="59436" y="57912"/>
                  </a:lnTo>
                  <a:lnTo>
                    <a:pt x="60960" y="59436"/>
                  </a:lnTo>
                  <a:lnTo>
                    <a:pt x="62484" y="59436"/>
                  </a:lnTo>
                  <a:lnTo>
                    <a:pt x="67056" y="64008"/>
                  </a:lnTo>
                  <a:lnTo>
                    <a:pt x="67056" y="65532"/>
                  </a:lnTo>
                  <a:lnTo>
                    <a:pt x="68567" y="67056"/>
                  </a:lnTo>
                  <a:lnTo>
                    <a:pt x="68567" y="71628"/>
                  </a:lnTo>
                  <a:lnTo>
                    <a:pt x="70091" y="74676"/>
                  </a:lnTo>
                  <a:lnTo>
                    <a:pt x="70091" y="56388"/>
                  </a:lnTo>
                  <a:lnTo>
                    <a:pt x="67056" y="56388"/>
                  </a:lnTo>
                  <a:lnTo>
                    <a:pt x="65532" y="54864"/>
                  </a:lnTo>
                  <a:lnTo>
                    <a:pt x="62484" y="53340"/>
                  </a:lnTo>
                  <a:lnTo>
                    <a:pt x="54864" y="53340"/>
                  </a:lnTo>
                  <a:lnTo>
                    <a:pt x="50279" y="54864"/>
                  </a:lnTo>
                  <a:lnTo>
                    <a:pt x="47244" y="54864"/>
                  </a:lnTo>
                  <a:lnTo>
                    <a:pt x="45720" y="56388"/>
                  </a:lnTo>
                  <a:lnTo>
                    <a:pt x="42672" y="57912"/>
                  </a:lnTo>
                  <a:lnTo>
                    <a:pt x="36576" y="64008"/>
                  </a:lnTo>
                  <a:lnTo>
                    <a:pt x="36576" y="67056"/>
                  </a:lnTo>
                  <a:lnTo>
                    <a:pt x="35052" y="70104"/>
                  </a:lnTo>
                  <a:lnTo>
                    <a:pt x="35052" y="82296"/>
                  </a:lnTo>
                  <a:lnTo>
                    <a:pt x="36576" y="85344"/>
                  </a:lnTo>
                  <a:lnTo>
                    <a:pt x="44196" y="92964"/>
                  </a:lnTo>
                  <a:lnTo>
                    <a:pt x="60960" y="92964"/>
                  </a:lnTo>
                  <a:lnTo>
                    <a:pt x="62484" y="91440"/>
                  </a:lnTo>
                  <a:lnTo>
                    <a:pt x="68567" y="88392"/>
                  </a:lnTo>
                  <a:lnTo>
                    <a:pt x="68567" y="96012"/>
                  </a:lnTo>
                  <a:lnTo>
                    <a:pt x="65532" y="102108"/>
                  </a:lnTo>
                  <a:lnTo>
                    <a:pt x="64008" y="103632"/>
                  </a:lnTo>
                  <a:lnTo>
                    <a:pt x="62484" y="106680"/>
                  </a:lnTo>
                  <a:lnTo>
                    <a:pt x="59436" y="108204"/>
                  </a:lnTo>
                  <a:lnTo>
                    <a:pt x="57912" y="109728"/>
                  </a:lnTo>
                  <a:lnTo>
                    <a:pt x="51803" y="112776"/>
                  </a:lnTo>
                  <a:lnTo>
                    <a:pt x="44196" y="112776"/>
                  </a:lnTo>
                  <a:lnTo>
                    <a:pt x="44196" y="117348"/>
                  </a:lnTo>
                  <a:lnTo>
                    <a:pt x="47244" y="118872"/>
                  </a:lnTo>
                  <a:lnTo>
                    <a:pt x="51803" y="118872"/>
                  </a:lnTo>
                  <a:lnTo>
                    <a:pt x="80264" y="88392"/>
                  </a:lnTo>
                  <a:lnTo>
                    <a:pt x="80772" y="86868"/>
                  </a:lnTo>
                  <a:lnTo>
                    <a:pt x="80772" y="76200"/>
                  </a:lnTo>
                  <a:close/>
                </a:path>
                <a:path w="113029" h="119379">
                  <a:moveTo>
                    <a:pt x="112776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112776" y="10668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2401823" y="5120640"/>
            <a:ext cx="163195" cy="242570"/>
            <a:chOff x="2401823" y="5120640"/>
            <a:chExt cx="163195" cy="242570"/>
          </a:xfrm>
        </p:grpSpPr>
        <p:sp>
          <p:nvSpPr>
            <p:cNvPr id="24" name="object 24"/>
            <p:cNvSpPr/>
            <p:nvPr/>
          </p:nvSpPr>
          <p:spPr>
            <a:xfrm>
              <a:off x="2403348" y="5120639"/>
              <a:ext cx="147955" cy="106680"/>
            </a:xfrm>
            <a:custGeom>
              <a:avLst/>
              <a:gdLst/>
              <a:ahLst/>
              <a:cxnLst/>
              <a:rect l="l" t="t" r="r" b="b"/>
              <a:pathLst>
                <a:path w="147955" h="106679">
                  <a:moveTo>
                    <a:pt x="59436" y="36576"/>
                  </a:moveTo>
                  <a:lnTo>
                    <a:pt x="56388" y="35052"/>
                  </a:lnTo>
                  <a:lnTo>
                    <a:pt x="51816" y="38100"/>
                  </a:lnTo>
                  <a:lnTo>
                    <a:pt x="50292" y="38100"/>
                  </a:lnTo>
                  <a:lnTo>
                    <a:pt x="47244" y="36576"/>
                  </a:lnTo>
                  <a:lnTo>
                    <a:pt x="47244" y="42672"/>
                  </a:lnTo>
                  <a:lnTo>
                    <a:pt x="47244" y="53340"/>
                  </a:lnTo>
                  <a:lnTo>
                    <a:pt x="45720" y="56388"/>
                  </a:lnTo>
                  <a:lnTo>
                    <a:pt x="45720" y="60960"/>
                  </a:lnTo>
                  <a:lnTo>
                    <a:pt x="44196" y="62484"/>
                  </a:lnTo>
                  <a:lnTo>
                    <a:pt x="44196" y="65532"/>
                  </a:lnTo>
                  <a:lnTo>
                    <a:pt x="42672" y="67056"/>
                  </a:lnTo>
                  <a:lnTo>
                    <a:pt x="42672" y="68580"/>
                  </a:lnTo>
                  <a:lnTo>
                    <a:pt x="41148" y="70104"/>
                  </a:lnTo>
                  <a:lnTo>
                    <a:pt x="41148" y="71628"/>
                  </a:lnTo>
                  <a:lnTo>
                    <a:pt x="39624" y="73152"/>
                  </a:lnTo>
                  <a:lnTo>
                    <a:pt x="38100" y="73152"/>
                  </a:lnTo>
                  <a:lnTo>
                    <a:pt x="36576" y="76200"/>
                  </a:lnTo>
                  <a:lnTo>
                    <a:pt x="35052" y="77724"/>
                  </a:lnTo>
                  <a:lnTo>
                    <a:pt x="32004" y="79248"/>
                  </a:lnTo>
                  <a:lnTo>
                    <a:pt x="30480" y="80772"/>
                  </a:lnTo>
                  <a:lnTo>
                    <a:pt x="22860" y="80772"/>
                  </a:lnTo>
                  <a:lnTo>
                    <a:pt x="21336" y="77724"/>
                  </a:lnTo>
                  <a:lnTo>
                    <a:pt x="21336" y="60960"/>
                  </a:lnTo>
                  <a:lnTo>
                    <a:pt x="22860" y="57912"/>
                  </a:lnTo>
                  <a:lnTo>
                    <a:pt x="22860" y="56388"/>
                  </a:lnTo>
                  <a:lnTo>
                    <a:pt x="24384" y="53340"/>
                  </a:lnTo>
                  <a:lnTo>
                    <a:pt x="24384" y="51816"/>
                  </a:lnTo>
                  <a:lnTo>
                    <a:pt x="25908" y="50292"/>
                  </a:lnTo>
                  <a:lnTo>
                    <a:pt x="27432" y="47244"/>
                  </a:lnTo>
                  <a:lnTo>
                    <a:pt x="28956" y="45720"/>
                  </a:lnTo>
                  <a:lnTo>
                    <a:pt x="28956" y="44196"/>
                  </a:lnTo>
                  <a:lnTo>
                    <a:pt x="30480" y="42672"/>
                  </a:lnTo>
                  <a:lnTo>
                    <a:pt x="32004" y="42672"/>
                  </a:lnTo>
                  <a:lnTo>
                    <a:pt x="35052" y="41148"/>
                  </a:lnTo>
                  <a:lnTo>
                    <a:pt x="36576" y="39624"/>
                  </a:lnTo>
                  <a:lnTo>
                    <a:pt x="44196" y="39624"/>
                  </a:lnTo>
                  <a:lnTo>
                    <a:pt x="47244" y="42672"/>
                  </a:lnTo>
                  <a:lnTo>
                    <a:pt x="47244" y="36576"/>
                  </a:lnTo>
                  <a:lnTo>
                    <a:pt x="45720" y="36576"/>
                  </a:lnTo>
                  <a:lnTo>
                    <a:pt x="44196" y="35052"/>
                  </a:lnTo>
                  <a:lnTo>
                    <a:pt x="33528" y="35052"/>
                  </a:lnTo>
                  <a:lnTo>
                    <a:pt x="32004" y="36576"/>
                  </a:lnTo>
                  <a:lnTo>
                    <a:pt x="28956" y="38100"/>
                  </a:lnTo>
                  <a:lnTo>
                    <a:pt x="27432" y="38100"/>
                  </a:lnTo>
                  <a:lnTo>
                    <a:pt x="24384" y="39624"/>
                  </a:lnTo>
                  <a:lnTo>
                    <a:pt x="22860" y="41148"/>
                  </a:lnTo>
                  <a:lnTo>
                    <a:pt x="21336" y="44196"/>
                  </a:lnTo>
                  <a:lnTo>
                    <a:pt x="19812" y="45720"/>
                  </a:lnTo>
                  <a:lnTo>
                    <a:pt x="16764" y="47244"/>
                  </a:lnTo>
                  <a:lnTo>
                    <a:pt x="16764" y="50292"/>
                  </a:lnTo>
                  <a:lnTo>
                    <a:pt x="15240" y="53340"/>
                  </a:lnTo>
                  <a:lnTo>
                    <a:pt x="13716" y="54864"/>
                  </a:lnTo>
                  <a:lnTo>
                    <a:pt x="12192" y="57912"/>
                  </a:lnTo>
                  <a:lnTo>
                    <a:pt x="12192" y="60960"/>
                  </a:lnTo>
                  <a:lnTo>
                    <a:pt x="10668" y="64008"/>
                  </a:lnTo>
                  <a:lnTo>
                    <a:pt x="10668" y="76200"/>
                  </a:lnTo>
                  <a:lnTo>
                    <a:pt x="13716" y="82296"/>
                  </a:lnTo>
                  <a:lnTo>
                    <a:pt x="16764" y="85344"/>
                  </a:lnTo>
                  <a:lnTo>
                    <a:pt x="19812" y="86868"/>
                  </a:lnTo>
                  <a:lnTo>
                    <a:pt x="27432" y="86868"/>
                  </a:lnTo>
                  <a:lnTo>
                    <a:pt x="28956" y="85344"/>
                  </a:lnTo>
                  <a:lnTo>
                    <a:pt x="30480" y="85344"/>
                  </a:lnTo>
                  <a:lnTo>
                    <a:pt x="33528" y="83820"/>
                  </a:lnTo>
                  <a:lnTo>
                    <a:pt x="35052" y="82296"/>
                  </a:lnTo>
                  <a:lnTo>
                    <a:pt x="36576" y="82296"/>
                  </a:lnTo>
                  <a:lnTo>
                    <a:pt x="37338" y="80772"/>
                  </a:lnTo>
                  <a:lnTo>
                    <a:pt x="38100" y="79248"/>
                  </a:lnTo>
                  <a:lnTo>
                    <a:pt x="42672" y="74676"/>
                  </a:lnTo>
                  <a:lnTo>
                    <a:pt x="42672" y="77724"/>
                  </a:lnTo>
                  <a:lnTo>
                    <a:pt x="41148" y="82296"/>
                  </a:lnTo>
                  <a:lnTo>
                    <a:pt x="41148" y="85344"/>
                  </a:lnTo>
                  <a:lnTo>
                    <a:pt x="39624" y="88392"/>
                  </a:lnTo>
                  <a:lnTo>
                    <a:pt x="39624" y="89916"/>
                  </a:lnTo>
                  <a:lnTo>
                    <a:pt x="38100" y="92964"/>
                  </a:lnTo>
                  <a:lnTo>
                    <a:pt x="36576" y="94488"/>
                  </a:lnTo>
                  <a:lnTo>
                    <a:pt x="36576" y="96012"/>
                  </a:lnTo>
                  <a:lnTo>
                    <a:pt x="33528" y="99060"/>
                  </a:lnTo>
                  <a:lnTo>
                    <a:pt x="32004" y="99060"/>
                  </a:lnTo>
                  <a:lnTo>
                    <a:pt x="30480" y="100584"/>
                  </a:lnTo>
                  <a:lnTo>
                    <a:pt x="28956" y="100584"/>
                  </a:lnTo>
                  <a:lnTo>
                    <a:pt x="28956" y="102108"/>
                  </a:lnTo>
                  <a:lnTo>
                    <a:pt x="13716" y="102108"/>
                  </a:lnTo>
                  <a:lnTo>
                    <a:pt x="10668" y="99060"/>
                  </a:lnTo>
                  <a:lnTo>
                    <a:pt x="9144" y="99060"/>
                  </a:lnTo>
                  <a:lnTo>
                    <a:pt x="9144" y="92964"/>
                  </a:lnTo>
                  <a:lnTo>
                    <a:pt x="10668" y="92964"/>
                  </a:lnTo>
                  <a:lnTo>
                    <a:pt x="10668" y="91440"/>
                  </a:lnTo>
                  <a:lnTo>
                    <a:pt x="12192" y="89916"/>
                  </a:lnTo>
                  <a:lnTo>
                    <a:pt x="7620" y="86868"/>
                  </a:lnTo>
                  <a:lnTo>
                    <a:pt x="6096" y="88392"/>
                  </a:lnTo>
                  <a:lnTo>
                    <a:pt x="4572" y="88392"/>
                  </a:lnTo>
                  <a:lnTo>
                    <a:pt x="4572" y="89916"/>
                  </a:lnTo>
                  <a:lnTo>
                    <a:pt x="3048" y="89916"/>
                  </a:lnTo>
                  <a:lnTo>
                    <a:pt x="3048" y="91440"/>
                  </a:lnTo>
                  <a:lnTo>
                    <a:pt x="1524" y="91440"/>
                  </a:lnTo>
                  <a:lnTo>
                    <a:pt x="1524" y="92964"/>
                  </a:lnTo>
                  <a:lnTo>
                    <a:pt x="0" y="94488"/>
                  </a:lnTo>
                  <a:lnTo>
                    <a:pt x="0" y="100584"/>
                  </a:lnTo>
                  <a:lnTo>
                    <a:pt x="1524" y="102108"/>
                  </a:lnTo>
                  <a:lnTo>
                    <a:pt x="6096" y="103632"/>
                  </a:lnTo>
                  <a:lnTo>
                    <a:pt x="9144" y="106680"/>
                  </a:lnTo>
                  <a:lnTo>
                    <a:pt x="28956" y="106680"/>
                  </a:lnTo>
                  <a:lnTo>
                    <a:pt x="32004" y="105156"/>
                  </a:lnTo>
                  <a:lnTo>
                    <a:pt x="35052" y="105156"/>
                  </a:lnTo>
                  <a:lnTo>
                    <a:pt x="38100" y="103632"/>
                  </a:lnTo>
                  <a:lnTo>
                    <a:pt x="39624" y="102108"/>
                  </a:lnTo>
                  <a:lnTo>
                    <a:pt x="42672" y="100584"/>
                  </a:lnTo>
                  <a:lnTo>
                    <a:pt x="44196" y="97536"/>
                  </a:lnTo>
                  <a:lnTo>
                    <a:pt x="45720" y="96012"/>
                  </a:lnTo>
                  <a:lnTo>
                    <a:pt x="47244" y="92964"/>
                  </a:lnTo>
                  <a:lnTo>
                    <a:pt x="47244" y="89916"/>
                  </a:lnTo>
                  <a:lnTo>
                    <a:pt x="50292" y="83820"/>
                  </a:lnTo>
                  <a:lnTo>
                    <a:pt x="50292" y="79248"/>
                  </a:lnTo>
                  <a:lnTo>
                    <a:pt x="51816" y="76200"/>
                  </a:lnTo>
                  <a:lnTo>
                    <a:pt x="51816" y="74676"/>
                  </a:lnTo>
                  <a:lnTo>
                    <a:pt x="51816" y="71628"/>
                  </a:lnTo>
                  <a:lnTo>
                    <a:pt x="53340" y="67056"/>
                  </a:lnTo>
                  <a:lnTo>
                    <a:pt x="54864" y="60960"/>
                  </a:lnTo>
                  <a:lnTo>
                    <a:pt x="54864" y="57912"/>
                  </a:lnTo>
                  <a:lnTo>
                    <a:pt x="56388" y="53340"/>
                  </a:lnTo>
                  <a:lnTo>
                    <a:pt x="56388" y="48768"/>
                  </a:lnTo>
                  <a:lnTo>
                    <a:pt x="57912" y="44196"/>
                  </a:lnTo>
                  <a:lnTo>
                    <a:pt x="59436" y="41148"/>
                  </a:lnTo>
                  <a:lnTo>
                    <a:pt x="59436" y="39624"/>
                  </a:lnTo>
                  <a:lnTo>
                    <a:pt x="59436" y="36576"/>
                  </a:lnTo>
                  <a:close/>
                </a:path>
                <a:path w="147955" h="106679">
                  <a:moveTo>
                    <a:pt x="100584" y="77724"/>
                  </a:moveTo>
                  <a:lnTo>
                    <a:pt x="97536" y="74676"/>
                  </a:lnTo>
                  <a:lnTo>
                    <a:pt x="96012" y="76200"/>
                  </a:lnTo>
                  <a:lnTo>
                    <a:pt x="94488" y="76200"/>
                  </a:lnTo>
                  <a:lnTo>
                    <a:pt x="94488" y="77724"/>
                  </a:lnTo>
                  <a:lnTo>
                    <a:pt x="92964" y="77724"/>
                  </a:lnTo>
                  <a:lnTo>
                    <a:pt x="92964" y="79248"/>
                  </a:lnTo>
                  <a:lnTo>
                    <a:pt x="91440" y="79248"/>
                  </a:lnTo>
                  <a:lnTo>
                    <a:pt x="91440" y="80772"/>
                  </a:lnTo>
                  <a:lnTo>
                    <a:pt x="85344" y="80772"/>
                  </a:lnTo>
                  <a:lnTo>
                    <a:pt x="85344" y="73152"/>
                  </a:lnTo>
                  <a:lnTo>
                    <a:pt x="86868" y="71628"/>
                  </a:lnTo>
                  <a:lnTo>
                    <a:pt x="86868" y="68580"/>
                  </a:lnTo>
                  <a:lnTo>
                    <a:pt x="88023" y="61747"/>
                  </a:lnTo>
                  <a:lnTo>
                    <a:pt x="89344" y="55054"/>
                  </a:lnTo>
                  <a:lnTo>
                    <a:pt x="90932" y="48653"/>
                  </a:lnTo>
                  <a:lnTo>
                    <a:pt x="92964" y="42672"/>
                  </a:lnTo>
                  <a:lnTo>
                    <a:pt x="94107" y="36703"/>
                  </a:lnTo>
                  <a:lnTo>
                    <a:pt x="95250" y="30302"/>
                  </a:lnTo>
                  <a:lnTo>
                    <a:pt x="97536" y="16764"/>
                  </a:lnTo>
                  <a:lnTo>
                    <a:pt x="80772" y="16764"/>
                  </a:lnTo>
                  <a:lnTo>
                    <a:pt x="79248" y="19812"/>
                  </a:lnTo>
                  <a:lnTo>
                    <a:pt x="83820" y="19812"/>
                  </a:lnTo>
                  <a:lnTo>
                    <a:pt x="85344" y="21336"/>
                  </a:lnTo>
                  <a:lnTo>
                    <a:pt x="85344" y="22860"/>
                  </a:lnTo>
                  <a:lnTo>
                    <a:pt x="86868" y="22860"/>
                  </a:lnTo>
                  <a:lnTo>
                    <a:pt x="86868" y="25908"/>
                  </a:lnTo>
                  <a:lnTo>
                    <a:pt x="85344" y="27432"/>
                  </a:lnTo>
                  <a:lnTo>
                    <a:pt x="85344" y="32004"/>
                  </a:lnTo>
                  <a:lnTo>
                    <a:pt x="83820" y="35052"/>
                  </a:lnTo>
                  <a:lnTo>
                    <a:pt x="83820" y="39624"/>
                  </a:lnTo>
                  <a:lnTo>
                    <a:pt x="82296" y="47244"/>
                  </a:lnTo>
                  <a:lnTo>
                    <a:pt x="79248" y="59436"/>
                  </a:lnTo>
                  <a:lnTo>
                    <a:pt x="77724" y="67056"/>
                  </a:lnTo>
                  <a:lnTo>
                    <a:pt x="76200" y="68580"/>
                  </a:lnTo>
                  <a:lnTo>
                    <a:pt x="76200" y="82296"/>
                  </a:lnTo>
                  <a:lnTo>
                    <a:pt x="80772" y="86868"/>
                  </a:lnTo>
                  <a:lnTo>
                    <a:pt x="89916" y="86868"/>
                  </a:lnTo>
                  <a:lnTo>
                    <a:pt x="89916" y="85344"/>
                  </a:lnTo>
                  <a:lnTo>
                    <a:pt x="91440" y="85344"/>
                  </a:lnTo>
                  <a:lnTo>
                    <a:pt x="92964" y="83820"/>
                  </a:lnTo>
                  <a:lnTo>
                    <a:pt x="94488" y="83820"/>
                  </a:lnTo>
                  <a:lnTo>
                    <a:pt x="97536" y="80772"/>
                  </a:lnTo>
                  <a:lnTo>
                    <a:pt x="100584" y="77724"/>
                  </a:lnTo>
                  <a:close/>
                </a:path>
                <a:path w="147955" h="106679">
                  <a:moveTo>
                    <a:pt x="147828" y="7620"/>
                  </a:moveTo>
                  <a:lnTo>
                    <a:pt x="146304" y="6096"/>
                  </a:lnTo>
                  <a:lnTo>
                    <a:pt x="146304" y="4572"/>
                  </a:lnTo>
                  <a:lnTo>
                    <a:pt x="144780" y="4572"/>
                  </a:lnTo>
                  <a:lnTo>
                    <a:pt x="144780" y="3048"/>
                  </a:lnTo>
                  <a:lnTo>
                    <a:pt x="143256" y="1524"/>
                  </a:lnTo>
                  <a:lnTo>
                    <a:pt x="141732" y="1524"/>
                  </a:lnTo>
                  <a:lnTo>
                    <a:pt x="138684" y="0"/>
                  </a:lnTo>
                  <a:lnTo>
                    <a:pt x="123444" y="0"/>
                  </a:lnTo>
                  <a:lnTo>
                    <a:pt x="120396" y="1524"/>
                  </a:lnTo>
                  <a:lnTo>
                    <a:pt x="117348" y="1524"/>
                  </a:lnTo>
                  <a:lnTo>
                    <a:pt x="114300" y="3048"/>
                  </a:lnTo>
                  <a:lnTo>
                    <a:pt x="114300" y="12192"/>
                  </a:lnTo>
                  <a:lnTo>
                    <a:pt x="118872" y="12192"/>
                  </a:lnTo>
                  <a:lnTo>
                    <a:pt x="120396" y="9144"/>
                  </a:lnTo>
                  <a:lnTo>
                    <a:pt x="124968" y="4572"/>
                  </a:lnTo>
                  <a:lnTo>
                    <a:pt x="134112" y="4572"/>
                  </a:lnTo>
                  <a:lnTo>
                    <a:pt x="138684" y="9144"/>
                  </a:lnTo>
                  <a:lnTo>
                    <a:pt x="138684" y="15240"/>
                  </a:lnTo>
                  <a:lnTo>
                    <a:pt x="137160" y="16764"/>
                  </a:lnTo>
                  <a:lnTo>
                    <a:pt x="137160" y="18288"/>
                  </a:lnTo>
                  <a:lnTo>
                    <a:pt x="117348" y="38100"/>
                  </a:lnTo>
                  <a:lnTo>
                    <a:pt x="115824" y="41148"/>
                  </a:lnTo>
                  <a:lnTo>
                    <a:pt x="114300" y="42672"/>
                  </a:lnTo>
                  <a:lnTo>
                    <a:pt x="112776" y="45720"/>
                  </a:lnTo>
                  <a:lnTo>
                    <a:pt x="112776" y="48768"/>
                  </a:lnTo>
                  <a:lnTo>
                    <a:pt x="147828" y="48768"/>
                  </a:lnTo>
                  <a:lnTo>
                    <a:pt x="147828" y="42672"/>
                  </a:lnTo>
                  <a:lnTo>
                    <a:pt x="147828" y="38100"/>
                  </a:lnTo>
                  <a:lnTo>
                    <a:pt x="144780" y="38100"/>
                  </a:lnTo>
                  <a:lnTo>
                    <a:pt x="143256" y="39624"/>
                  </a:lnTo>
                  <a:lnTo>
                    <a:pt x="143256" y="41148"/>
                  </a:lnTo>
                  <a:lnTo>
                    <a:pt x="140208" y="41148"/>
                  </a:lnTo>
                  <a:lnTo>
                    <a:pt x="140208" y="42672"/>
                  </a:lnTo>
                  <a:lnTo>
                    <a:pt x="121920" y="42672"/>
                  </a:lnTo>
                  <a:lnTo>
                    <a:pt x="124968" y="38100"/>
                  </a:lnTo>
                  <a:lnTo>
                    <a:pt x="140208" y="22860"/>
                  </a:lnTo>
                  <a:lnTo>
                    <a:pt x="143256" y="21336"/>
                  </a:lnTo>
                  <a:lnTo>
                    <a:pt x="146304" y="18288"/>
                  </a:lnTo>
                  <a:lnTo>
                    <a:pt x="146304" y="16764"/>
                  </a:lnTo>
                  <a:lnTo>
                    <a:pt x="147828" y="15240"/>
                  </a:lnTo>
                  <a:lnTo>
                    <a:pt x="147828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2303" y="5298948"/>
              <a:ext cx="100583" cy="640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01823" y="5244084"/>
              <a:ext cx="163195" cy="12700"/>
            </a:xfrm>
            <a:custGeom>
              <a:avLst/>
              <a:gdLst/>
              <a:ahLst/>
              <a:cxnLst/>
              <a:rect l="l" t="t" r="r" b="b"/>
              <a:pathLst>
                <a:path w="163194" h="12700">
                  <a:moveTo>
                    <a:pt x="163068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163068" y="12191"/>
                  </a:lnTo>
                  <a:lnTo>
                    <a:pt x="1630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2717292" y="5120640"/>
            <a:ext cx="158750" cy="243840"/>
            <a:chOff x="2717292" y="5120640"/>
            <a:chExt cx="158750" cy="243840"/>
          </a:xfrm>
        </p:grpSpPr>
        <p:sp>
          <p:nvSpPr>
            <p:cNvPr id="28" name="object 28"/>
            <p:cNvSpPr/>
            <p:nvPr/>
          </p:nvSpPr>
          <p:spPr>
            <a:xfrm>
              <a:off x="2723388" y="5120639"/>
              <a:ext cx="139065" cy="105410"/>
            </a:xfrm>
            <a:custGeom>
              <a:avLst/>
              <a:gdLst/>
              <a:ahLst/>
              <a:cxnLst/>
              <a:rect l="l" t="t" r="r" b="b"/>
              <a:pathLst>
                <a:path w="139064" h="105410">
                  <a:moveTo>
                    <a:pt x="50292" y="36576"/>
                  </a:moveTo>
                  <a:lnTo>
                    <a:pt x="45720" y="35052"/>
                  </a:lnTo>
                  <a:lnTo>
                    <a:pt x="41148" y="38100"/>
                  </a:lnTo>
                  <a:lnTo>
                    <a:pt x="39624" y="38100"/>
                  </a:lnTo>
                  <a:lnTo>
                    <a:pt x="36576" y="36576"/>
                  </a:lnTo>
                  <a:lnTo>
                    <a:pt x="36576" y="42672"/>
                  </a:lnTo>
                  <a:lnTo>
                    <a:pt x="36576" y="56388"/>
                  </a:lnTo>
                  <a:lnTo>
                    <a:pt x="35052" y="57912"/>
                  </a:lnTo>
                  <a:lnTo>
                    <a:pt x="35052" y="60960"/>
                  </a:lnTo>
                  <a:lnTo>
                    <a:pt x="28956" y="73152"/>
                  </a:lnTo>
                  <a:lnTo>
                    <a:pt x="22860" y="79248"/>
                  </a:lnTo>
                  <a:lnTo>
                    <a:pt x="19812" y="80772"/>
                  </a:lnTo>
                  <a:lnTo>
                    <a:pt x="13716" y="80772"/>
                  </a:lnTo>
                  <a:lnTo>
                    <a:pt x="12192" y="77724"/>
                  </a:lnTo>
                  <a:lnTo>
                    <a:pt x="10668" y="76200"/>
                  </a:lnTo>
                  <a:lnTo>
                    <a:pt x="10668" y="62484"/>
                  </a:lnTo>
                  <a:lnTo>
                    <a:pt x="12192" y="60960"/>
                  </a:lnTo>
                  <a:lnTo>
                    <a:pt x="12192" y="56388"/>
                  </a:lnTo>
                  <a:lnTo>
                    <a:pt x="13716" y="53340"/>
                  </a:lnTo>
                  <a:lnTo>
                    <a:pt x="15240" y="51816"/>
                  </a:lnTo>
                  <a:lnTo>
                    <a:pt x="15240" y="50292"/>
                  </a:lnTo>
                  <a:lnTo>
                    <a:pt x="16764" y="47244"/>
                  </a:lnTo>
                  <a:lnTo>
                    <a:pt x="21336" y="42672"/>
                  </a:lnTo>
                  <a:lnTo>
                    <a:pt x="22860" y="42672"/>
                  </a:lnTo>
                  <a:lnTo>
                    <a:pt x="25908" y="39624"/>
                  </a:lnTo>
                  <a:lnTo>
                    <a:pt x="33528" y="39624"/>
                  </a:lnTo>
                  <a:lnTo>
                    <a:pt x="36576" y="42672"/>
                  </a:lnTo>
                  <a:lnTo>
                    <a:pt x="36576" y="36576"/>
                  </a:lnTo>
                  <a:lnTo>
                    <a:pt x="35052" y="36576"/>
                  </a:lnTo>
                  <a:lnTo>
                    <a:pt x="33528" y="35052"/>
                  </a:lnTo>
                  <a:lnTo>
                    <a:pt x="22860" y="35052"/>
                  </a:lnTo>
                  <a:lnTo>
                    <a:pt x="21336" y="36576"/>
                  </a:lnTo>
                  <a:lnTo>
                    <a:pt x="18288" y="38100"/>
                  </a:lnTo>
                  <a:lnTo>
                    <a:pt x="16764" y="38100"/>
                  </a:lnTo>
                  <a:lnTo>
                    <a:pt x="15240" y="39624"/>
                  </a:lnTo>
                  <a:lnTo>
                    <a:pt x="12192" y="41148"/>
                  </a:lnTo>
                  <a:lnTo>
                    <a:pt x="10668" y="42672"/>
                  </a:lnTo>
                  <a:lnTo>
                    <a:pt x="9144" y="45720"/>
                  </a:lnTo>
                  <a:lnTo>
                    <a:pt x="7620" y="47244"/>
                  </a:lnTo>
                  <a:lnTo>
                    <a:pt x="4572" y="53340"/>
                  </a:lnTo>
                  <a:lnTo>
                    <a:pt x="3048" y="54864"/>
                  </a:lnTo>
                  <a:lnTo>
                    <a:pt x="3048" y="57912"/>
                  </a:lnTo>
                  <a:lnTo>
                    <a:pt x="1524" y="60960"/>
                  </a:lnTo>
                  <a:lnTo>
                    <a:pt x="1524" y="64008"/>
                  </a:lnTo>
                  <a:lnTo>
                    <a:pt x="0" y="67056"/>
                  </a:lnTo>
                  <a:lnTo>
                    <a:pt x="0" y="76200"/>
                  </a:lnTo>
                  <a:lnTo>
                    <a:pt x="1524" y="79248"/>
                  </a:lnTo>
                  <a:lnTo>
                    <a:pt x="4572" y="82296"/>
                  </a:lnTo>
                  <a:lnTo>
                    <a:pt x="6096" y="85344"/>
                  </a:lnTo>
                  <a:lnTo>
                    <a:pt x="9144" y="86868"/>
                  </a:lnTo>
                  <a:lnTo>
                    <a:pt x="18288" y="86868"/>
                  </a:lnTo>
                  <a:lnTo>
                    <a:pt x="19812" y="85344"/>
                  </a:lnTo>
                  <a:lnTo>
                    <a:pt x="21336" y="85344"/>
                  </a:lnTo>
                  <a:lnTo>
                    <a:pt x="22860" y="83820"/>
                  </a:lnTo>
                  <a:lnTo>
                    <a:pt x="24384" y="83820"/>
                  </a:lnTo>
                  <a:lnTo>
                    <a:pt x="27432" y="80772"/>
                  </a:lnTo>
                  <a:lnTo>
                    <a:pt x="30480" y="77724"/>
                  </a:lnTo>
                  <a:lnTo>
                    <a:pt x="32004" y="74676"/>
                  </a:lnTo>
                  <a:lnTo>
                    <a:pt x="30480" y="80772"/>
                  </a:lnTo>
                  <a:lnTo>
                    <a:pt x="28956" y="85344"/>
                  </a:lnTo>
                  <a:lnTo>
                    <a:pt x="28956" y="89916"/>
                  </a:lnTo>
                  <a:lnTo>
                    <a:pt x="27432" y="94488"/>
                  </a:lnTo>
                  <a:lnTo>
                    <a:pt x="25908" y="100584"/>
                  </a:lnTo>
                  <a:lnTo>
                    <a:pt x="24384" y="105156"/>
                  </a:lnTo>
                  <a:lnTo>
                    <a:pt x="41148" y="105156"/>
                  </a:lnTo>
                  <a:lnTo>
                    <a:pt x="42672" y="102108"/>
                  </a:lnTo>
                  <a:lnTo>
                    <a:pt x="38100" y="102108"/>
                  </a:lnTo>
                  <a:lnTo>
                    <a:pt x="38100" y="100584"/>
                  </a:lnTo>
                  <a:lnTo>
                    <a:pt x="36576" y="100584"/>
                  </a:lnTo>
                  <a:lnTo>
                    <a:pt x="36576" y="92964"/>
                  </a:lnTo>
                  <a:lnTo>
                    <a:pt x="38595" y="86106"/>
                  </a:lnTo>
                  <a:lnTo>
                    <a:pt x="40195" y="79248"/>
                  </a:lnTo>
                  <a:lnTo>
                    <a:pt x="41059" y="74676"/>
                  </a:lnTo>
                  <a:lnTo>
                    <a:pt x="41503" y="72390"/>
                  </a:lnTo>
                  <a:lnTo>
                    <a:pt x="42672" y="65532"/>
                  </a:lnTo>
                  <a:lnTo>
                    <a:pt x="44716" y="58445"/>
                  </a:lnTo>
                  <a:lnTo>
                    <a:pt x="48234" y="43675"/>
                  </a:lnTo>
                  <a:lnTo>
                    <a:pt x="49403" y="39624"/>
                  </a:lnTo>
                  <a:lnTo>
                    <a:pt x="50292" y="36576"/>
                  </a:lnTo>
                  <a:close/>
                </a:path>
                <a:path w="139064" h="105410">
                  <a:moveTo>
                    <a:pt x="89916" y="77724"/>
                  </a:moveTo>
                  <a:lnTo>
                    <a:pt x="86868" y="74676"/>
                  </a:lnTo>
                  <a:lnTo>
                    <a:pt x="82296" y="79248"/>
                  </a:lnTo>
                  <a:lnTo>
                    <a:pt x="80772" y="79248"/>
                  </a:lnTo>
                  <a:lnTo>
                    <a:pt x="80772" y="80772"/>
                  </a:lnTo>
                  <a:lnTo>
                    <a:pt x="76200" y="80772"/>
                  </a:lnTo>
                  <a:lnTo>
                    <a:pt x="74676" y="79248"/>
                  </a:lnTo>
                  <a:lnTo>
                    <a:pt x="74676" y="73152"/>
                  </a:lnTo>
                  <a:lnTo>
                    <a:pt x="76200" y="71628"/>
                  </a:lnTo>
                  <a:lnTo>
                    <a:pt x="76200" y="68580"/>
                  </a:lnTo>
                  <a:lnTo>
                    <a:pt x="77571" y="61747"/>
                  </a:lnTo>
                  <a:lnTo>
                    <a:pt x="79248" y="55054"/>
                  </a:lnTo>
                  <a:lnTo>
                    <a:pt x="80911" y="48653"/>
                  </a:lnTo>
                  <a:lnTo>
                    <a:pt x="82296" y="42672"/>
                  </a:lnTo>
                  <a:lnTo>
                    <a:pt x="83439" y="36703"/>
                  </a:lnTo>
                  <a:lnTo>
                    <a:pt x="84582" y="30302"/>
                  </a:lnTo>
                  <a:lnTo>
                    <a:pt x="86868" y="16764"/>
                  </a:lnTo>
                  <a:lnTo>
                    <a:pt x="70104" y="16764"/>
                  </a:lnTo>
                  <a:lnTo>
                    <a:pt x="70104" y="19812"/>
                  </a:lnTo>
                  <a:lnTo>
                    <a:pt x="73152" y="19812"/>
                  </a:lnTo>
                  <a:lnTo>
                    <a:pt x="74676" y="21336"/>
                  </a:lnTo>
                  <a:lnTo>
                    <a:pt x="76200" y="21336"/>
                  </a:lnTo>
                  <a:lnTo>
                    <a:pt x="76200" y="27432"/>
                  </a:lnTo>
                  <a:lnTo>
                    <a:pt x="74676" y="32004"/>
                  </a:lnTo>
                  <a:lnTo>
                    <a:pt x="73152" y="35052"/>
                  </a:lnTo>
                  <a:lnTo>
                    <a:pt x="73152" y="39624"/>
                  </a:lnTo>
                  <a:lnTo>
                    <a:pt x="71628" y="47244"/>
                  </a:lnTo>
                  <a:lnTo>
                    <a:pt x="68580" y="59436"/>
                  </a:lnTo>
                  <a:lnTo>
                    <a:pt x="67056" y="67056"/>
                  </a:lnTo>
                  <a:lnTo>
                    <a:pt x="67056" y="68580"/>
                  </a:lnTo>
                  <a:lnTo>
                    <a:pt x="65532" y="71628"/>
                  </a:lnTo>
                  <a:lnTo>
                    <a:pt x="65532" y="80772"/>
                  </a:lnTo>
                  <a:lnTo>
                    <a:pt x="67056" y="82296"/>
                  </a:lnTo>
                  <a:lnTo>
                    <a:pt x="67056" y="83820"/>
                  </a:lnTo>
                  <a:lnTo>
                    <a:pt x="68580" y="83820"/>
                  </a:lnTo>
                  <a:lnTo>
                    <a:pt x="68580" y="85344"/>
                  </a:lnTo>
                  <a:lnTo>
                    <a:pt x="70104" y="85344"/>
                  </a:lnTo>
                  <a:lnTo>
                    <a:pt x="70104" y="86868"/>
                  </a:lnTo>
                  <a:lnTo>
                    <a:pt x="79248" y="86868"/>
                  </a:lnTo>
                  <a:lnTo>
                    <a:pt x="82296" y="83820"/>
                  </a:lnTo>
                  <a:lnTo>
                    <a:pt x="83820" y="83820"/>
                  </a:lnTo>
                  <a:lnTo>
                    <a:pt x="86868" y="80772"/>
                  </a:lnTo>
                  <a:lnTo>
                    <a:pt x="89916" y="77724"/>
                  </a:lnTo>
                  <a:close/>
                </a:path>
                <a:path w="139064" h="105410">
                  <a:moveTo>
                    <a:pt x="138684" y="38100"/>
                  </a:moveTo>
                  <a:lnTo>
                    <a:pt x="134112" y="38100"/>
                  </a:lnTo>
                  <a:lnTo>
                    <a:pt x="132588" y="39624"/>
                  </a:lnTo>
                  <a:lnTo>
                    <a:pt x="132588" y="41148"/>
                  </a:lnTo>
                  <a:lnTo>
                    <a:pt x="131064" y="41148"/>
                  </a:lnTo>
                  <a:lnTo>
                    <a:pt x="129540" y="42672"/>
                  </a:lnTo>
                  <a:lnTo>
                    <a:pt x="111252" y="42672"/>
                  </a:lnTo>
                  <a:lnTo>
                    <a:pt x="114300" y="38100"/>
                  </a:lnTo>
                  <a:lnTo>
                    <a:pt x="126492" y="25908"/>
                  </a:lnTo>
                  <a:lnTo>
                    <a:pt x="131064" y="22860"/>
                  </a:lnTo>
                  <a:lnTo>
                    <a:pt x="135636" y="18288"/>
                  </a:lnTo>
                  <a:lnTo>
                    <a:pt x="135636" y="16764"/>
                  </a:lnTo>
                  <a:lnTo>
                    <a:pt x="137160" y="15240"/>
                  </a:lnTo>
                  <a:lnTo>
                    <a:pt x="137160" y="6096"/>
                  </a:lnTo>
                  <a:lnTo>
                    <a:pt x="135636" y="4572"/>
                  </a:lnTo>
                  <a:lnTo>
                    <a:pt x="132588" y="1524"/>
                  </a:lnTo>
                  <a:lnTo>
                    <a:pt x="131064" y="1524"/>
                  </a:lnTo>
                  <a:lnTo>
                    <a:pt x="129540" y="0"/>
                  </a:lnTo>
                  <a:lnTo>
                    <a:pt x="112776" y="0"/>
                  </a:lnTo>
                  <a:lnTo>
                    <a:pt x="109728" y="1524"/>
                  </a:lnTo>
                  <a:lnTo>
                    <a:pt x="106680" y="1524"/>
                  </a:lnTo>
                  <a:lnTo>
                    <a:pt x="103632" y="3048"/>
                  </a:lnTo>
                  <a:lnTo>
                    <a:pt x="103632" y="12192"/>
                  </a:lnTo>
                  <a:lnTo>
                    <a:pt x="109728" y="12192"/>
                  </a:lnTo>
                  <a:lnTo>
                    <a:pt x="109728" y="9144"/>
                  </a:lnTo>
                  <a:lnTo>
                    <a:pt x="114300" y="4572"/>
                  </a:lnTo>
                  <a:lnTo>
                    <a:pt x="124968" y="4572"/>
                  </a:lnTo>
                  <a:lnTo>
                    <a:pt x="128016" y="7620"/>
                  </a:lnTo>
                  <a:lnTo>
                    <a:pt x="128016" y="15240"/>
                  </a:lnTo>
                  <a:lnTo>
                    <a:pt x="126492" y="16764"/>
                  </a:lnTo>
                  <a:lnTo>
                    <a:pt x="126492" y="18288"/>
                  </a:lnTo>
                  <a:lnTo>
                    <a:pt x="109728" y="35052"/>
                  </a:lnTo>
                  <a:lnTo>
                    <a:pt x="108204" y="38100"/>
                  </a:lnTo>
                  <a:lnTo>
                    <a:pt x="103632" y="42672"/>
                  </a:lnTo>
                  <a:lnTo>
                    <a:pt x="102108" y="45720"/>
                  </a:lnTo>
                  <a:lnTo>
                    <a:pt x="102108" y="48768"/>
                  </a:lnTo>
                  <a:lnTo>
                    <a:pt x="137160" y="48768"/>
                  </a:lnTo>
                  <a:lnTo>
                    <a:pt x="138023" y="42672"/>
                  </a:lnTo>
                  <a:lnTo>
                    <a:pt x="138684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6248" y="5298948"/>
              <a:ext cx="102107" cy="6553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717292" y="5244084"/>
              <a:ext cx="158750" cy="12700"/>
            </a:xfrm>
            <a:custGeom>
              <a:avLst/>
              <a:gdLst/>
              <a:ahLst/>
              <a:cxnLst/>
              <a:rect l="l" t="t" r="r" b="b"/>
              <a:pathLst>
                <a:path w="158750" h="12700">
                  <a:moveTo>
                    <a:pt x="158495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158495" y="12191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2755392" y="5590032"/>
            <a:ext cx="119380" cy="242570"/>
            <a:chOff x="2755392" y="5590032"/>
            <a:chExt cx="119380" cy="24257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4536" y="5590032"/>
              <a:ext cx="94487" cy="868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6060" y="5768340"/>
              <a:ext cx="99059" cy="6400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755392" y="5715000"/>
              <a:ext cx="119380" cy="10795"/>
            </a:xfrm>
            <a:custGeom>
              <a:avLst/>
              <a:gdLst/>
              <a:ahLst/>
              <a:cxnLst/>
              <a:rect l="l" t="t" r="r" b="b"/>
              <a:pathLst>
                <a:path w="119380" h="10795">
                  <a:moveTo>
                    <a:pt x="118871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118871" y="10667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3343655" y="5590032"/>
            <a:ext cx="119380" cy="243840"/>
            <a:chOff x="3343655" y="5590032"/>
            <a:chExt cx="119380" cy="243840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1275" y="5590032"/>
              <a:ext cx="92963" cy="8686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99" y="5768340"/>
              <a:ext cx="102108" cy="6553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343655" y="5715000"/>
              <a:ext cx="119380" cy="10795"/>
            </a:xfrm>
            <a:custGeom>
              <a:avLst/>
              <a:gdLst/>
              <a:ahLst/>
              <a:cxnLst/>
              <a:rect l="l" t="t" r="r" b="b"/>
              <a:pathLst>
                <a:path w="119379" h="10795">
                  <a:moveTo>
                    <a:pt x="118872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118872" y="10667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71216" y="7158228"/>
            <a:ext cx="1304544" cy="245364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177614" y="3035324"/>
            <a:ext cx="4958080" cy="4746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1100" spc="1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Maximum</a:t>
            </a:r>
            <a:r>
              <a:rPr dirty="0" u="sng" sz="1100" spc="-1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Negative</a:t>
            </a:r>
            <a:r>
              <a:rPr dirty="0" u="sng" sz="1100" spc="-1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2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873125">
              <a:lnSpc>
                <a:spcPct val="100000"/>
              </a:lnSpc>
              <a:tabLst>
                <a:tab pos="1350645" algn="l"/>
              </a:tabLst>
            </a:pPr>
            <a:r>
              <a:rPr dirty="0" sz="1100" spc="20">
                <a:latin typeface="Times New Roman"/>
                <a:cs typeface="Times New Roman"/>
              </a:rPr>
              <a:t>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	+</a:t>
            </a:r>
            <a:endParaRPr sz="1100">
              <a:latin typeface="Times New Roman"/>
              <a:cs typeface="Times New Roman"/>
            </a:endParaRPr>
          </a:p>
          <a:p>
            <a:pPr marL="908685" marR="2922270" indent="-35560">
              <a:lnSpc>
                <a:spcPct val="244600"/>
              </a:lnSpc>
              <a:spcBef>
                <a:spcPts val="455"/>
              </a:spcBef>
              <a:tabLst>
                <a:tab pos="1624965" algn="l"/>
              </a:tabLst>
            </a:pPr>
            <a:r>
              <a:rPr dirty="0" sz="1100" spc="20">
                <a:latin typeface="Times New Roman"/>
                <a:cs typeface="Times New Roman"/>
              </a:rPr>
              <a:t>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4.6 x	</a:t>
            </a:r>
            <a:r>
              <a:rPr dirty="0" sz="1100" spc="15">
                <a:latin typeface="Times New Roman"/>
                <a:cs typeface="Times New Roman"/>
              </a:rPr>
              <a:t>+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1.5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x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M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10.03kN-m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1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Maximum</a:t>
            </a:r>
            <a:r>
              <a:rPr dirty="0" u="sng" sz="1100" spc="-1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Positive</a:t>
            </a:r>
            <a:r>
              <a:rPr dirty="0" u="sng" sz="1100" spc="-1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2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944880">
              <a:lnSpc>
                <a:spcPct val="100000"/>
              </a:lnSpc>
              <a:spcBef>
                <a:spcPts val="5"/>
              </a:spcBef>
              <a:tabLst>
                <a:tab pos="1421765" algn="l"/>
              </a:tabLst>
            </a:pPr>
            <a:r>
              <a:rPr dirty="0" sz="1100" spc="20">
                <a:latin typeface="Times New Roman"/>
                <a:cs typeface="Times New Roman"/>
              </a:rPr>
              <a:t>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	+</a:t>
            </a:r>
            <a:endParaRPr sz="1100">
              <a:latin typeface="Times New Roman"/>
              <a:cs typeface="Times New Roman"/>
            </a:endParaRPr>
          </a:p>
          <a:p>
            <a:pPr marL="979805" marR="2815590">
              <a:lnSpc>
                <a:spcPct val="243600"/>
              </a:lnSpc>
              <a:spcBef>
                <a:spcPts val="480"/>
              </a:spcBef>
              <a:tabLst>
                <a:tab pos="1731645" algn="l"/>
              </a:tabLst>
            </a:pPr>
            <a:r>
              <a:rPr dirty="0" sz="1100" spc="20">
                <a:latin typeface="Times New Roman"/>
                <a:cs typeface="Times New Roman"/>
              </a:rPr>
              <a:t>M</a:t>
            </a:r>
            <a:r>
              <a:rPr dirty="0" sz="1100" spc="15">
                <a:latin typeface="Times New Roman"/>
                <a:cs typeface="Times New Roman"/>
              </a:rPr>
              <a:t> =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4.6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x	</a:t>
            </a:r>
            <a:r>
              <a:rPr dirty="0" sz="1100" spc="15">
                <a:latin typeface="Times New Roman"/>
                <a:cs typeface="Times New Roman"/>
              </a:rPr>
              <a:t>+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1.5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x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8.53kN-m</a:t>
            </a:r>
            <a:endParaRPr sz="1100">
              <a:latin typeface="Times New Roman"/>
              <a:cs typeface="Times New Roman"/>
            </a:endParaRPr>
          </a:p>
          <a:p>
            <a:pPr marL="12700" marR="1685289">
              <a:lnSpc>
                <a:spcPct val="219099"/>
              </a:lnSpc>
            </a:pPr>
            <a:r>
              <a:rPr dirty="0" sz="1100" spc="5">
                <a:latin typeface="Times New Roman"/>
                <a:cs typeface="Times New Roman"/>
              </a:rPr>
              <a:t>Factored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15">
                <a:latin typeface="Times New Roman"/>
                <a:cs typeface="Times New Roman"/>
              </a:rPr>
              <a:t>moment = </a:t>
            </a:r>
            <a:r>
              <a:rPr dirty="0" sz="1100" spc="10">
                <a:latin typeface="Times New Roman"/>
                <a:cs typeface="Times New Roman"/>
              </a:rPr>
              <a:t>1.5x10.03=15kN-m 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Assuming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effective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depth 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0.9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times 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total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depth,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244600"/>
              </a:lnSpc>
              <a:spcBef>
                <a:spcPts val="130"/>
              </a:spcBef>
              <a:tabLst>
                <a:tab pos="3032760" algn="l"/>
              </a:tabLst>
            </a:pPr>
            <a:r>
              <a:rPr dirty="0" sz="1100" spc="10">
                <a:latin typeface="Times New Roman"/>
                <a:cs typeface="Times New Roman"/>
              </a:rPr>
              <a:t>Ultimate </a:t>
            </a:r>
            <a:r>
              <a:rPr dirty="0" sz="1100" spc="5">
                <a:latin typeface="Times New Roman"/>
                <a:cs typeface="Times New Roman"/>
              </a:rPr>
              <a:t>resisting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moment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	=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50.3kN-m&gt;15kN-m,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Hence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ok.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Effective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provided</a:t>
            </a:r>
            <a:r>
              <a:rPr dirty="0" sz="1100" spc="15">
                <a:latin typeface="Times New Roman"/>
                <a:cs typeface="Times New Roman"/>
              </a:rPr>
              <a:t> 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150-20-(10/2)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=125mm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014472" y="8726423"/>
            <a:ext cx="629920" cy="226060"/>
            <a:chOff x="3014472" y="8726423"/>
            <a:chExt cx="629920" cy="226060"/>
          </a:xfrm>
        </p:grpSpPr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4868" y="8726423"/>
              <a:ext cx="380999" cy="685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25140" y="8883395"/>
              <a:ext cx="611124" cy="6857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014472" y="8831579"/>
              <a:ext cx="629920" cy="12700"/>
            </a:xfrm>
            <a:custGeom>
              <a:avLst/>
              <a:gdLst/>
              <a:ahLst/>
              <a:cxnLst/>
              <a:rect l="l" t="t" r="r" b="b"/>
              <a:pathLst>
                <a:path w="629920" h="12700">
                  <a:moveTo>
                    <a:pt x="62941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629412" y="12192"/>
                  </a:lnTo>
                  <a:lnTo>
                    <a:pt x="6294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1126814" y="8317459"/>
            <a:ext cx="2635250" cy="603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</a:pP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reinforcement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top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bottom:-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tabLst>
                <a:tab pos="2515235" algn="l"/>
              </a:tabLst>
            </a:pPr>
            <a:r>
              <a:rPr dirty="0" sz="1100" spc="10">
                <a:latin typeface="Times New Roman"/>
                <a:cs typeface="Times New Roman"/>
              </a:rPr>
              <a:t>15x10</a:t>
            </a:r>
            <a:r>
              <a:rPr dirty="0" baseline="40740" sz="1125" spc="15">
                <a:latin typeface="Times New Roman"/>
                <a:cs typeface="Times New Roman"/>
              </a:rPr>
              <a:t>6</a:t>
            </a:r>
            <a:r>
              <a:rPr dirty="0" sz="1100" spc="10">
                <a:latin typeface="Times New Roman"/>
                <a:cs typeface="Times New Roman"/>
              </a:rPr>
              <a:t>=0.87x415xA</a:t>
            </a:r>
            <a:r>
              <a:rPr dirty="0" baseline="-11111" sz="1125" spc="15">
                <a:latin typeface="Times New Roman"/>
                <a:cs typeface="Times New Roman"/>
              </a:rPr>
              <a:t>st</a:t>
            </a:r>
            <a:r>
              <a:rPr dirty="0" sz="1100" spc="10">
                <a:latin typeface="Times New Roman"/>
                <a:cs typeface="Times New Roman"/>
              </a:rPr>
              <a:t>x125 (1</a:t>
            </a:r>
            <a:r>
              <a:rPr dirty="0" sz="1100" spc="5">
                <a:latin typeface="Times New Roman"/>
                <a:cs typeface="Times New Roman"/>
              </a:rPr>
              <a:t> -	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71955" y="1840991"/>
            <a:ext cx="2661285" cy="0"/>
          </a:xfrm>
          <a:custGeom>
            <a:avLst/>
            <a:gdLst/>
            <a:ahLst/>
            <a:cxnLst/>
            <a:rect l="l" t="t" r="r" b="b"/>
            <a:pathLst>
              <a:path w="2661285" h="0">
                <a:moveTo>
                  <a:pt x="0" y="0"/>
                </a:moveTo>
                <a:lnTo>
                  <a:pt x="266090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71955" y="2171700"/>
            <a:ext cx="2661285" cy="0"/>
          </a:xfrm>
          <a:custGeom>
            <a:avLst/>
            <a:gdLst/>
            <a:ahLst/>
            <a:cxnLst/>
            <a:rect l="l" t="t" r="r" b="b"/>
            <a:pathLst>
              <a:path w="2661285" h="0">
                <a:moveTo>
                  <a:pt x="0" y="0"/>
                </a:moveTo>
                <a:lnTo>
                  <a:pt x="266090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71955" y="2520695"/>
            <a:ext cx="2661285" cy="0"/>
          </a:xfrm>
          <a:custGeom>
            <a:avLst/>
            <a:gdLst/>
            <a:ahLst/>
            <a:cxnLst/>
            <a:rect l="l" t="t" r="r" b="b"/>
            <a:pathLst>
              <a:path w="2661285" h="0">
                <a:moveTo>
                  <a:pt x="0" y="0"/>
                </a:moveTo>
                <a:lnTo>
                  <a:pt x="266090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608" y="9110471"/>
            <a:ext cx="1924812" cy="96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21663" y="9034271"/>
            <a:ext cx="5532120" cy="443865"/>
            <a:chOff x="1121663" y="9034271"/>
            <a:chExt cx="5532120" cy="443865"/>
          </a:xfrm>
        </p:grpSpPr>
        <p:sp>
          <p:nvSpPr>
            <p:cNvPr id="4" name="object 4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45720"/>
                  </a:lnTo>
                  <a:lnTo>
                    <a:pt x="0" y="204216"/>
                  </a:lnTo>
                  <a:lnTo>
                    <a:pt x="0" y="205740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205740"/>
                  </a:lnTo>
                  <a:lnTo>
                    <a:pt x="556247" y="204216"/>
                  </a:lnTo>
                  <a:lnTo>
                    <a:pt x="556247" y="45720"/>
                  </a:lnTo>
                  <a:lnTo>
                    <a:pt x="556247" y="441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3723" y="9121139"/>
              <a:ext cx="52069" cy="86995"/>
            </a:xfrm>
            <a:custGeom>
              <a:avLst/>
              <a:gdLst/>
              <a:ahLst/>
              <a:cxnLst/>
              <a:rect l="l" t="t" r="r" b="b"/>
              <a:pathLst>
                <a:path w="52070" h="86995">
                  <a:moveTo>
                    <a:pt x="3048" y="71627"/>
                  </a:moveTo>
                  <a:lnTo>
                    <a:pt x="0" y="71627"/>
                  </a:lnTo>
                  <a:lnTo>
                    <a:pt x="0" y="80771"/>
                  </a:lnTo>
                  <a:lnTo>
                    <a:pt x="1524" y="80771"/>
                  </a:lnTo>
                  <a:lnTo>
                    <a:pt x="1524" y="82295"/>
                  </a:lnTo>
                  <a:lnTo>
                    <a:pt x="4572" y="82295"/>
                  </a:lnTo>
                  <a:lnTo>
                    <a:pt x="4572" y="83819"/>
                  </a:lnTo>
                  <a:lnTo>
                    <a:pt x="6096" y="83819"/>
                  </a:lnTo>
                  <a:lnTo>
                    <a:pt x="9143" y="85343"/>
                  </a:lnTo>
                  <a:lnTo>
                    <a:pt x="12191" y="85343"/>
                  </a:lnTo>
                  <a:lnTo>
                    <a:pt x="15239" y="86867"/>
                  </a:lnTo>
                  <a:lnTo>
                    <a:pt x="32003" y="86867"/>
                  </a:lnTo>
                  <a:lnTo>
                    <a:pt x="44196" y="80771"/>
                  </a:lnTo>
                  <a:lnTo>
                    <a:pt x="47243" y="77723"/>
                  </a:lnTo>
                  <a:lnTo>
                    <a:pt x="16763" y="77723"/>
                  </a:lnTo>
                  <a:lnTo>
                    <a:pt x="15239" y="76199"/>
                  </a:lnTo>
                  <a:lnTo>
                    <a:pt x="10667" y="76199"/>
                  </a:lnTo>
                  <a:lnTo>
                    <a:pt x="7620" y="74675"/>
                  </a:lnTo>
                  <a:lnTo>
                    <a:pt x="6096" y="74675"/>
                  </a:lnTo>
                  <a:lnTo>
                    <a:pt x="3048" y="71627"/>
                  </a:lnTo>
                  <a:close/>
                </a:path>
                <a:path w="52070" h="86995">
                  <a:moveTo>
                    <a:pt x="44196" y="45719"/>
                  </a:moveTo>
                  <a:lnTo>
                    <a:pt x="9143" y="45719"/>
                  </a:lnTo>
                  <a:lnTo>
                    <a:pt x="9143" y="47243"/>
                  </a:lnTo>
                  <a:lnTo>
                    <a:pt x="24384" y="47243"/>
                  </a:lnTo>
                  <a:lnTo>
                    <a:pt x="27431" y="48767"/>
                  </a:lnTo>
                  <a:lnTo>
                    <a:pt x="30479" y="48767"/>
                  </a:lnTo>
                  <a:lnTo>
                    <a:pt x="33527" y="51815"/>
                  </a:lnTo>
                  <a:lnTo>
                    <a:pt x="36575" y="53339"/>
                  </a:lnTo>
                  <a:lnTo>
                    <a:pt x="36575" y="54863"/>
                  </a:lnTo>
                  <a:lnTo>
                    <a:pt x="39624" y="57911"/>
                  </a:lnTo>
                  <a:lnTo>
                    <a:pt x="39624" y="67055"/>
                  </a:lnTo>
                  <a:lnTo>
                    <a:pt x="38100" y="68579"/>
                  </a:lnTo>
                  <a:lnTo>
                    <a:pt x="38100" y="70103"/>
                  </a:lnTo>
                  <a:lnTo>
                    <a:pt x="32003" y="76199"/>
                  </a:lnTo>
                  <a:lnTo>
                    <a:pt x="30479" y="76199"/>
                  </a:lnTo>
                  <a:lnTo>
                    <a:pt x="27431" y="77723"/>
                  </a:lnTo>
                  <a:lnTo>
                    <a:pt x="47243" y="77723"/>
                  </a:lnTo>
                  <a:lnTo>
                    <a:pt x="51815" y="68579"/>
                  </a:lnTo>
                  <a:lnTo>
                    <a:pt x="51815" y="56387"/>
                  </a:lnTo>
                  <a:lnTo>
                    <a:pt x="50291" y="54863"/>
                  </a:lnTo>
                  <a:lnTo>
                    <a:pt x="48767" y="51815"/>
                  </a:lnTo>
                  <a:lnTo>
                    <a:pt x="45720" y="48767"/>
                  </a:lnTo>
                  <a:lnTo>
                    <a:pt x="44196" y="45719"/>
                  </a:lnTo>
                  <a:close/>
                </a:path>
                <a:path w="52070" h="86995">
                  <a:moveTo>
                    <a:pt x="44196" y="9143"/>
                  </a:moveTo>
                  <a:lnTo>
                    <a:pt x="25908" y="9143"/>
                  </a:lnTo>
                  <a:lnTo>
                    <a:pt x="27431" y="10667"/>
                  </a:lnTo>
                  <a:lnTo>
                    <a:pt x="28955" y="10667"/>
                  </a:lnTo>
                  <a:lnTo>
                    <a:pt x="32003" y="13715"/>
                  </a:lnTo>
                  <a:lnTo>
                    <a:pt x="33527" y="13715"/>
                  </a:lnTo>
                  <a:lnTo>
                    <a:pt x="33527" y="16763"/>
                  </a:lnTo>
                  <a:lnTo>
                    <a:pt x="35051" y="18287"/>
                  </a:lnTo>
                  <a:lnTo>
                    <a:pt x="35051" y="27431"/>
                  </a:lnTo>
                  <a:lnTo>
                    <a:pt x="33527" y="28955"/>
                  </a:lnTo>
                  <a:lnTo>
                    <a:pt x="33527" y="30479"/>
                  </a:lnTo>
                  <a:lnTo>
                    <a:pt x="27431" y="36575"/>
                  </a:lnTo>
                  <a:lnTo>
                    <a:pt x="24384" y="36575"/>
                  </a:lnTo>
                  <a:lnTo>
                    <a:pt x="22860" y="38099"/>
                  </a:lnTo>
                  <a:lnTo>
                    <a:pt x="9143" y="38099"/>
                  </a:lnTo>
                  <a:lnTo>
                    <a:pt x="7620" y="39623"/>
                  </a:lnTo>
                  <a:lnTo>
                    <a:pt x="7620" y="45719"/>
                  </a:lnTo>
                  <a:lnTo>
                    <a:pt x="42672" y="45719"/>
                  </a:lnTo>
                  <a:lnTo>
                    <a:pt x="39624" y="44195"/>
                  </a:lnTo>
                  <a:lnTo>
                    <a:pt x="38100" y="42671"/>
                  </a:lnTo>
                  <a:lnTo>
                    <a:pt x="35051" y="42671"/>
                  </a:lnTo>
                  <a:lnTo>
                    <a:pt x="32003" y="41147"/>
                  </a:lnTo>
                  <a:lnTo>
                    <a:pt x="33527" y="41147"/>
                  </a:lnTo>
                  <a:lnTo>
                    <a:pt x="36575" y="39623"/>
                  </a:lnTo>
                  <a:lnTo>
                    <a:pt x="38100" y="39623"/>
                  </a:lnTo>
                  <a:lnTo>
                    <a:pt x="42672" y="35051"/>
                  </a:lnTo>
                  <a:lnTo>
                    <a:pt x="44196" y="32003"/>
                  </a:lnTo>
                  <a:lnTo>
                    <a:pt x="45720" y="30479"/>
                  </a:lnTo>
                  <a:lnTo>
                    <a:pt x="45720" y="28955"/>
                  </a:lnTo>
                  <a:lnTo>
                    <a:pt x="47243" y="25907"/>
                  </a:lnTo>
                  <a:lnTo>
                    <a:pt x="47243" y="15239"/>
                  </a:lnTo>
                  <a:lnTo>
                    <a:pt x="44196" y="9143"/>
                  </a:lnTo>
                  <a:close/>
                </a:path>
                <a:path w="52070" h="86995">
                  <a:moveTo>
                    <a:pt x="32003" y="0"/>
                  </a:moveTo>
                  <a:lnTo>
                    <a:pt x="19812" y="0"/>
                  </a:lnTo>
                  <a:lnTo>
                    <a:pt x="16763" y="1523"/>
                  </a:lnTo>
                  <a:lnTo>
                    <a:pt x="13715" y="1523"/>
                  </a:lnTo>
                  <a:lnTo>
                    <a:pt x="10667" y="3047"/>
                  </a:lnTo>
                  <a:lnTo>
                    <a:pt x="9143" y="3047"/>
                  </a:lnTo>
                  <a:lnTo>
                    <a:pt x="6096" y="6095"/>
                  </a:lnTo>
                  <a:lnTo>
                    <a:pt x="4572" y="6095"/>
                  </a:lnTo>
                  <a:lnTo>
                    <a:pt x="4572" y="7619"/>
                  </a:lnTo>
                  <a:lnTo>
                    <a:pt x="3048" y="7619"/>
                  </a:lnTo>
                  <a:lnTo>
                    <a:pt x="3048" y="16763"/>
                  </a:lnTo>
                  <a:lnTo>
                    <a:pt x="6096" y="16763"/>
                  </a:lnTo>
                  <a:lnTo>
                    <a:pt x="6096" y="15239"/>
                  </a:lnTo>
                  <a:lnTo>
                    <a:pt x="7620" y="15239"/>
                  </a:lnTo>
                  <a:lnTo>
                    <a:pt x="9143" y="13715"/>
                  </a:lnTo>
                  <a:lnTo>
                    <a:pt x="10667" y="13715"/>
                  </a:lnTo>
                  <a:lnTo>
                    <a:pt x="13715" y="10667"/>
                  </a:lnTo>
                  <a:lnTo>
                    <a:pt x="15239" y="10667"/>
                  </a:lnTo>
                  <a:lnTo>
                    <a:pt x="18287" y="9143"/>
                  </a:lnTo>
                  <a:lnTo>
                    <a:pt x="44196" y="9143"/>
                  </a:lnTo>
                  <a:lnTo>
                    <a:pt x="44196" y="7619"/>
                  </a:lnTo>
                  <a:lnTo>
                    <a:pt x="41148" y="6095"/>
                  </a:lnTo>
                  <a:lnTo>
                    <a:pt x="38100" y="3047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21663" y="9034271"/>
              <a:ext cx="4977765" cy="6350"/>
            </a:xfrm>
            <a:custGeom>
              <a:avLst/>
              <a:gdLst/>
              <a:ahLst/>
              <a:cxnLst/>
              <a:rect l="l" t="t" r="r" b="b"/>
              <a:pathLst>
                <a:path w="4977765" h="6350">
                  <a:moveTo>
                    <a:pt x="497738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77384" y="6095"/>
                  </a:lnTo>
                  <a:lnTo>
                    <a:pt x="4977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97523" y="9038843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6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762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7524" y="9034271"/>
              <a:ext cx="556260" cy="6350"/>
            </a:xfrm>
            <a:custGeom>
              <a:avLst/>
              <a:gdLst/>
              <a:ahLst/>
              <a:cxnLst/>
              <a:rect l="l" t="t" r="r" b="b"/>
              <a:pathLst>
                <a:path w="556259" h="6350">
                  <a:moveTo>
                    <a:pt x="556247" y="0"/>
                  </a:moveTo>
                  <a:lnTo>
                    <a:pt x="7620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7620" y="6096"/>
                  </a:lnTo>
                  <a:lnTo>
                    <a:pt x="556247" y="60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393192"/>
                  </a:moveTo>
                  <a:lnTo>
                    <a:pt x="0" y="393192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393192"/>
                  </a:lnTo>
                  <a:close/>
                </a:path>
                <a:path w="556259" h="439420">
                  <a:moveTo>
                    <a:pt x="556247" y="0"/>
                  </a:moveTo>
                  <a:lnTo>
                    <a:pt x="6096" y="0"/>
                  </a:lnTo>
                  <a:lnTo>
                    <a:pt x="6096" y="45720"/>
                  </a:lnTo>
                  <a:lnTo>
                    <a:pt x="556247" y="45720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2209800" y="1613916"/>
            <a:ext cx="292735" cy="243840"/>
            <a:chOff x="2209800" y="1613916"/>
            <a:chExt cx="292735" cy="2438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4372" y="1613916"/>
              <a:ext cx="274319" cy="883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7420" y="1789176"/>
              <a:ext cx="272796" cy="685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09800" y="1738884"/>
              <a:ext cx="292735" cy="10795"/>
            </a:xfrm>
            <a:custGeom>
              <a:avLst/>
              <a:gdLst/>
              <a:ahLst/>
              <a:cxnLst/>
              <a:rect l="l" t="t" r="r" b="b"/>
              <a:pathLst>
                <a:path w="292735" h="10794">
                  <a:moveTo>
                    <a:pt x="292607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292607" y="10668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126814" y="834625"/>
            <a:ext cx="2444750" cy="99186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1.66x10</a:t>
            </a:r>
            <a:r>
              <a:rPr dirty="0" baseline="37037" sz="1125" spc="7">
                <a:latin typeface="Times New Roman"/>
                <a:cs typeface="Times New Roman"/>
              </a:rPr>
              <a:t>-4</a:t>
            </a:r>
            <a:r>
              <a:rPr dirty="0" sz="1100" spc="5">
                <a:latin typeface="Times New Roman"/>
                <a:cs typeface="Times New Roman"/>
              </a:rPr>
              <a:t>Ast</a:t>
            </a:r>
            <a:r>
              <a:rPr dirty="0" baseline="37037" sz="1125" spc="7">
                <a:latin typeface="Times New Roman"/>
                <a:cs typeface="Times New Roman"/>
              </a:rPr>
              <a:t>2</a:t>
            </a:r>
            <a:r>
              <a:rPr dirty="0" sz="1100" spc="5">
                <a:latin typeface="Times New Roman"/>
                <a:cs typeface="Times New Roman"/>
              </a:rPr>
              <a:t>-A</a:t>
            </a:r>
            <a:r>
              <a:rPr dirty="0" baseline="-11111" sz="1125" spc="7">
                <a:latin typeface="Times New Roman"/>
                <a:cs typeface="Times New Roman"/>
              </a:rPr>
              <a:t>st</a:t>
            </a:r>
            <a:r>
              <a:rPr dirty="0" baseline="-11111" sz="1125" spc="-22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+332.36=0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Ast=353mm</a:t>
            </a:r>
            <a:r>
              <a:rPr dirty="0" baseline="37037" sz="1125" spc="15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tabLst>
                <a:tab pos="1373505" algn="l"/>
              </a:tabLst>
            </a:pPr>
            <a:r>
              <a:rPr dirty="0" sz="1100" spc="10">
                <a:latin typeface="Times New Roman"/>
                <a:cs typeface="Times New Roman"/>
              </a:rPr>
              <a:t>Spacing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#10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	</a:t>
            </a:r>
            <a:r>
              <a:rPr dirty="0" sz="1100" spc="10">
                <a:latin typeface="Times New Roman"/>
                <a:cs typeface="Times New Roman"/>
              </a:rPr>
              <a:t>*1000=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222.5mm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5474" y="2065782"/>
            <a:ext cx="1504315" cy="254635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ts val="1270"/>
              </a:lnSpc>
            </a:pPr>
            <a:r>
              <a:rPr dirty="0" sz="1100" spc="10">
                <a:latin typeface="Times New Roman"/>
                <a:cs typeface="Times New Roman"/>
              </a:rPr>
              <a:t>Use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#10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25">
                <a:latin typeface="Times New Roman"/>
                <a:cs typeface="Times New Roman"/>
              </a:rPr>
              <a:t>@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200mmc/c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86483" y="3076955"/>
            <a:ext cx="201295" cy="220979"/>
            <a:chOff x="1586483" y="3076955"/>
            <a:chExt cx="201295" cy="220979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5627" y="3076955"/>
              <a:ext cx="182879" cy="655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7151" y="3232403"/>
              <a:ext cx="160020" cy="655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86483" y="3177539"/>
              <a:ext cx="201295" cy="12700"/>
            </a:xfrm>
            <a:custGeom>
              <a:avLst/>
              <a:gdLst/>
              <a:ahLst/>
              <a:cxnLst/>
              <a:rect l="l" t="t" r="r" b="b"/>
              <a:pathLst>
                <a:path w="201294" h="12700">
                  <a:moveTo>
                    <a:pt x="201167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201167" y="12191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2138172" y="3523488"/>
            <a:ext cx="287020" cy="243840"/>
            <a:chOff x="2138172" y="3523488"/>
            <a:chExt cx="287020" cy="24384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7128" y="3523488"/>
              <a:ext cx="217932" cy="868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4268" y="3701796"/>
              <a:ext cx="272795" cy="655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38172" y="3646932"/>
              <a:ext cx="287020" cy="12700"/>
            </a:xfrm>
            <a:custGeom>
              <a:avLst/>
              <a:gdLst/>
              <a:ahLst/>
              <a:cxnLst/>
              <a:rect l="l" t="t" r="r" b="b"/>
              <a:pathLst>
                <a:path w="287019" h="12700">
                  <a:moveTo>
                    <a:pt x="286511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286511" y="12191"/>
                  </a:lnTo>
                  <a:lnTo>
                    <a:pt x="286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126814" y="2666439"/>
            <a:ext cx="2235200" cy="10693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</a:pP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Distribution</a:t>
            </a:r>
            <a:r>
              <a:rPr dirty="0" u="heavy" sz="11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Steel:-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tabLst>
                <a:tab pos="659130" algn="l"/>
              </a:tabLst>
            </a:pPr>
            <a:r>
              <a:rPr dirty="0" sz="1100" spc="10">
                <a:latin typeface="Times New Roman"/>
                <a:cs typeface="Times New Roman"/>
              </a:rPr>
              <a:t>Ast==	x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1000x150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180mm</a:t>
            </a:r>
            <a:r>
              <a:rPr dirty="0" baseline="37037" sz="1125" spc="22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  <a:tabLst>
                <a:tab pos="1296035" algn="l"/>
              </a:tabLst>
            </a:pPr>
            <a:r>
              <a:rPr dirty="0" sz="1100" spc="10">
                <a:latin typeface="Times New Roman"/>
                <a:cs typeface="Times New Roman"/>
              </a:rPr>
              <a:t>Spacing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#8 </a:t>
            </a:r>
            <a:r>
              <a:rPr dirty="0" sz="1100" spc="15">
                <a:latin typeface="Times New Roman"/>
                <a:cs typeface="Times New Roman"/>
              </a:rPr>
              <a:t>=	</a:t>
            </a:r>
            <a:r>
              <a:rPr dirty="0" sz="1100" spc="10">
                <a:latin typeface="Times New Roman"/>
                <a:cs typeface="Times New Roman"/>
              </a:rPr>
              <a:t>*1000=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279mm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5474" y="3974591"/>
            <a:ext cx="1420495" cy="254000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ts val="1275"/>
              </a:lnSpc>
            </a:pPr>
            <a:r>
              <a:rPr dirty="0" sz="1100" spc="10">
                <a:latin typeface="Times New Roman"/>
                <a:cs typeface="Times New Roman"/>
              </a:rPr>
              <a:t>Use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#8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25">
                <a:latin typeface="Times New Roman"/>
                <a:cs typeface="Times New Roman"/>
              </a:rPr>
              <a:t>@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250mmc/c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7614" y="4576042"/>
            <a:ext cx="1757680" cy="5600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Portal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Frame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Effective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span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beam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10m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7614" y="5342605"/>
            <a:ext cx="173418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Effective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beam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36748" y="5350764"/>
            <a:ext cx="295910" cy="219710"/>
            <a:chOff x="2936748" y="5350764"/>
            <a:chExt cx="295910" cy="21971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45892" y="5350764"/>
              <a:ext cx="278891" cy="655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34284" y="5506212"/>
              <a:ext cx="99060" cy="6400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936748" y="5452872"/>
              <a:ext cx="295910" cy="10795"/>
            </a:xfrm>
            <a:custGeom>
              <a:avLst/>
              <a:gdLst/>
              <a:ahLst/>
              <a:cxnLst/>
              <a:rect l="l" t="t" r="r" b="b"/>
              <a:pathLst>
                <a:path w="295910" h="10795">
                  <a:moveTo>
                    <a:pt x="295656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295656" y="10667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3254826" y="5342605"/>
            <a:ext cx="13716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412235" y="5350764"/>
            <a:ext cx="295910" cy="220979"/>
            <a:chOff x="3412235" y="5350764"/>
            <a:chExt cx="295910" cy="220979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1379" y="5350764"/>
              <a:ext cx="278892" cy="655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09771" y="5503164"/>
              <a:ext cx="100583" cy="685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412235" y="5452872"/>
              <a:ext cx="295910" cy="10795"/>
            </a:xfrm>
            <a:custGeom>
              <a:avLst/>
              <a:gdLst/>
              <a:ahLst/>
              <a:cxnLst/>
              <a:rect l="l" t="t" r="r" b="b"/>
              <a:pathLst>
                <a:path w="295910" h="10795">
                  <a:moveTo>
                    <a:pt x="295655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295655" y="10667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3730292" y="5342605"/>
            <a:ext cx="148907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833.33mm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666.7mm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77614" y="5751028"/>
            <a:ext cx="4336415" cy="3133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Effective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depth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700mm</a:t>
            </a:r>
            <a:endParaRPr sz="1100">
              <a:latin typeface="Times New Roman"/>
              <a:cs typeface="Times New Roman"/>
            </a:endParaRPr>
          </a:p>
          <a:p>
            <a:pPr marL="12700" marR="2865755">
              <a:lnSpc>
                <a:spcPct val="219099"/>
              </a:lnSpc>
            </a:pPr>
            <a:r>
              <a:rPr dirty="0" sz="1100" spc="5">
                <a:latin typeface="Times New Roman"/>
                <a:cs typeface="Times New Roman"/>
              </a:rPr>
              <a:t>Overall </a:t>
            </a:r>
            <a:r>
              <a:rPr dirty="0" sz="1100" spc="10">
                <a:latin typeface="Times New Roman"/>
                <a:cs typeface="Times New Roman"/>
              </a:rPr>
              <a:t>depth= </a:t>
            </a:r>
            <a:r>
              <a:rPr dirty="0" sz="1100" spc="15">
                <a:latin typeface="Times New Roman"/>
                <a:cs typeface="Times New Roman"/>
              </a:rPr>
              <a:t>750mm 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Width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beam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450mm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Load</a:t>
            </a:r>
            <a:r>
              <a:rPr dirty="0" u="heavy" sz="11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</a:t>
            </a:r>
            <a:r>
              <a:rPr dirty="0" u="heavy" sz="11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frame</a:t>
            </a:r>
            <a:endParaRPr sz="1100">
              <a:latin typeface="Times New Roman"/>
              <a:cs typeface="Times New Roman"/>
            </a:endParaRPr>
          </a:p>
          <a:p>
            <a:pPr marL="12700" marR="1311275">
              <a:lnSpc>
                <a:spcPts val="2880"/>
              </a:lnSpc>
              <a:spcBef>
                <a:spcPts val="345"/>
              </a:spcBef>
              <a:tabLst>
                <a:tab pos="2289175" algn="l"/>
                <a:tab pos="2393950" algn="l"/>
              </a:tabLst>
            </a:pPr>
            <a:r>
              <a:rPr dirty="0" sz="1100" spc="5">
                <a:latin typeface="Times New Roman"/>
                <a:cs typeface="Times New Roman"/>
              </a:rPr>
              <a:t>Load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from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slab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(4.6+1.5)x4x1	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24.4kN/m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Self-weight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beam = </a:t>
            </a:r>
            <a:r>
              <a:rPr dirty="0" sz="1100" spc="10">
                <a:latin typeface="Times New Roman"/>
                <a:cs typeface="Times New Roman"/>
              </a:rPr>
              <a:t>0.45x0.63x1x25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7.1kN/m 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Self-weight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finishes		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0.5kN/m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spcBef>
                <a:spcPts val="5"/>
              </a:spcBef>
              <a:tabLst>
                <a:tab pos="2321560" algn="l"/>
              </a:tabLst>
            </a:pPr>
            <a:r>
              <a:rPr dirty="0" sz="1100" spc="5">
                <a:latin typeface="Times New Roman"/>
                <a:cs typeface="Times New Roman"/>
              </a:rPr>
              <a:t>Load/m	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32kN/m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Height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centre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line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beam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above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hinge,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(4+0.10-0.5x0.75)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5">
                <a:latin typeface="Times New Roman"/>
                <a:cs typeface="Times New Roman"/>
              </a:rPr>
              <a:t> 3.72 </a:t>
            </a:r>
            <a:r>
              <a:rPr dirty="0" sz="1100" spc="20"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81100" y="8243315"/>
            <a:ext cx="3199130" cy="0"/>
          </a:xfrm>
          <a:custGeom>
            <a:avLst/>
            <a:gdLst/>
            <a:ahLst/>
            <a:cxnLst/>
            <a:rect l="l" t="t" r="r" b="b"/>
            <a:pathLst>
              <a:path w="3199129" h="0">
                <a:moveTo>
                  <a:pt x="0" y="0"/>
                </a:moveTo>
                <a:lnTo>
                  <a:pt x="319887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81100" y="8592311"/>
            <a:ext cx="3199130" cy="0"/>
          </a:xfrm>
          <a:custGeom>
            <a:avLst/>
            <a:gdLst/>
            <a:ahLst/>
            <a:cxnLst/>
            <a:rect l="l" t="t" r="r" b="b"/>
            <a:pathLst>
              <a:path w="3199129" h="0">
                <a:moveTo>
                  <a:pt x="0" y="0"/>
                </a:moveTo>
                <a:lnTo>
                  <a:pt x="319887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608" y="9110471"/>
            <a:ext cx="1924812" cy="96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21663" y="9034271"/>
            <a:ext cx="5532120" cy="443865"/>
            <a:chOff x="1121663" y="9034271"/>
            <a:chExt cx="5532120" cy="443865"/>
          </a:xfrm>
        </p:grpSpPr>
        <p:sp>
          <p:nvSpPr>
            <p:cNvPr id="4" name="object 4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45720"/>
                  </a:lnTo>
                  <a:lnTo>
                    <a:pt x="0" y="204216"/>
                  </a:lnTo>
                  <a:lnTo>
                    <a:pt x="0" y="205740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205740"/>
                  </a:lnTo>
                  <a:lnTo>
                    <a:pt x="556247" y="204216"/>
                  </a:lnTo>
                  <a:lnTo>
                    <a:pt x="556247" y="45720"/>
                  </a:lnTo>
                  <a:lnTo>
                    <a:pt x="556247" y="441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0675" y="9122663"/>
              <a:ext cx="60960" cy="83820"/>
            </a:xfrm>
            <a:custGeom>
              <a:avLst/>
              <a:gdLst/>
              <a:ahLst/>
              <a:cxnLst/>
              <a:rect l="l" t="t" r="r" b="b"/>
              <a:pathLst>
                <a:path w="60960" h="83820">
                  <a:moveTo>
                    <a:pt x="48768" y="64008"/>
                  </a:moveTo>
                  <a:lnTo>
                    <a:pt x="36575" y="64008"/>
                  </a:lnTo>
                  <a:lnTo>
                    <a:pt x="36575" y="83820"/>
                  </a:lnTo>
                  <a:lnTo>
                    <a:pt x="47244" y="83820"/>
                  </a:lnTo>
                  <a:lnTo>
                    <a:pt x="48768" y="82296"/>
                  </a:lnTo>
                  <a:lnTo>
                    <a:pt x="48768" y="64008"/>
                  </a:lnTo>
                  <a:close/>
                </a:path>
                <a:path w="60960" h="83820">
                  <a:moveTo>
                    <a:pt x="48768" y="1524"/>
                  </a:moveTo>
                  <a:lnTo>
                    <a:pt x="30479" y="1524"/>
                  </a:lnTo>
                  <a:lnTo>
                    <a:pt x="1524" y="51816"/>
                  </a:lnTo>
                  <a:lnTo>
                    <a:pt x="1524" y="53340"/>
                  </a:lnTo>
                  <a:lnTo>
                    <a:pt x="0" y="54864"/>
                  </a:lnTo>
                  <a:lnTo>
                    <a:pt x="0" y="62484"/>
                  </a:lnTo>
                  <a:lnTo>
                    <a:pt x="1524" y="64008"/>
                  </a:lnTo>
                  <a:lnTo>
                    <a:pt x="59436" y="64008"/>
                  </a:lnTo>
                  <a:lnTo>
                    <a:pt x="59436" y="62484"/>
                  </a:lnTo>
                  <a:lnTo>
                    <a:pt x="60960" y="62484"/>
                  </a:lnTo>
                  <a:lnTo>
                    <a:pt x="60960" y="56388"/>
                  </a:lnTo>
                  <a:lnTo>
                    <a:pt x="59436" y="56388"/>
                  </a:lnTo>
                  <a:lnTo>
                    <a:pt x="59436" y="54864"/>
                  </a:lnTo>
                  <a:lnTo>
                    <a:pt x="10668" y="54864"/>
                  </a:lnTo>
                  <a:lnTo>
                    <a:pt x="36575" y="9144"/>
                  </a:lnTo>
                  <a:lnTo>
                    <a:pt x="48768" y="9144"/>
                  </a:lnTo>
                  <a:lnTo>
                    <a:pt x="48768" y="1524"/>
                  </a:lnTo>
                  <a:close/>
                </a:path>
                <a:path w="60960" h="83820">
                  <a:moveTo>
                    <a:pt x="48768" y="9144"/>
                  </a:moveTo>
                  <a:lnTo>
                    <a:pt x="36575" y="9144"/>
                  </a:lnTo>
                  <a:lnTo>
                    <a:pt x="36575" y="54864"/>
                  </a:lnTo>
                  <a:lnTo>
                    <a:pt x="48768" y="54864"/>
                  </a:lnTo>
                  <a:lnTo>
                    <a:pt x="48768" y="9144"/>
                  </a:lnTo>
                  <a:close/>
                </a:path>
                <a:path w="60960" h="83820">
                  <a:moveTo>
                    <a:pt x="47244" y="0"/>
                  </a:moveTo>
                  <a:lnTo>
                    <a:pt x="33527" y="0"/>
                  </a:lnTo>
                  <a:lnTo>
                    <a:pt x="32003" y="1524"/>
                  </a:lnTo>
                  <a:lnTo>
                    <a:pt x="47244" y="1524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21663" y="9034271"/>
              <a:ext cx="4977765" cy="6350"/>
            </a:xfrm>
            <a:custGeom>
              <a:avLst/>
              <a:gdLst/>
              <a:ahLst/>
              <a:cxnLst/>
              <a:rect l="l" t="t" r="r" b="b"/>
              <a:pathLst>
                <a:path w="4977765" h="6350">
                  <a:moveTo>
                    <a:pt x="497738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77384" y="6095"/>
                  </a:lnTo>
                  <a:lnTo>
                    <a:pt x="4977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97523" y="9038843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6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762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7524" y="9034271"/>
              <a:ext cx="556260" cy="6350"/>
            </a:xfrm>
            <a:custGeom>
              <a:avLst/>
              <a:gdLst/>
              <a:ahLst/>
              <a:cxnLst/>
              <a:rect l="l" t="t" r="r" b="b"/>
              <a:pathLst>
                <a:path w="556259" h="6350">
                  <a:moveTo>
                    <a:pt x="556247" y="0"/>
                  </a:moveTo>
                  <a:lnTo>
                    <a:pt x="7620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7620" y="6096"/>
                  </a:lnTo>
                  <a:lnTo>
                    <a:pt x="556247" y="60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393192"/>
                  </a:moveTo>
                  <a:lnTo>
                    <a:pt x="0" y="393192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393192"/>
                  </a:lnTo>
                  <a:close/>
                </a:path>
                <a:path w="556259" h="439420">
                  <a:moveTo>
                    <a:pt x="556247" y="0"/>
                  </a:moveTo>
                  <a:lnTo>
                    <a:pt x="6096" y="0"/>
                  </a:lnTo>
                  <a:lnTo>
                    <a:pt x="6096" y="45720"/>
                  </a:lnTo>
                  <a:lnTo>
                    <a:pt x="556247" y="45720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68908" y="5757671"/>
          <a:ext cx="2734310" cy="169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085"/>
                <a:gridCol w="1001394"/>
              </a:tblGrid>
              <a:tr h="289559">
                <a:tc>
                  <a:txBody>
                    <a:bodyPr/>
                    <a:lstStyle/>
                    <a:p>
                      <a:pPr algn="r" marR="3879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0.67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>
                    <a:lnL w="28575">
                      <a:solidFill>
                        <a:srgbClr val="385D8A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0.33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655">
                <a:tc>
                  <a:txBody>
                    <a:bodyPr/>
                    <a:lstStyle/>
                    <a:p>
                      <a:pPr marL="80645">
                        <a:lnSpc>
                          <a:spcPts val="1230"/>
                        </a:lnSpc>
                        <a:spcBef>
                          <a:spcPts val="1000"/>
                        </a:spcBef>
                        <a:tabLst>
                          <a:tab pos="1104265" algn="l"/>
                        </a:tabLst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AB	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0">
                    <a:lnL w="28575">
                      <a:solidFill>
                        <a:srgbClr val="385D8A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230"/>
                        </a:lnSpc>
                        <a:spcBef>
                          <a:spcPts val="1000"/>
                        </a:spcBef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BC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1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 marR="309245">
                        <a:lnSpc>
                          <a:spcPct val="10000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+177.8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385D8A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-266.7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+88.9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8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ts val="1130"/>
                        </a:lnSpc>
                        <a:tabLst>
                          <a:tab pos="975994" algn="l"/>
                        </a:tabLst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0	+177.8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28575">
                      <a:solidFill>
                        <a:srgbClr val="385D8A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ts val="113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-177.8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8688" y="1574291"/>
            <a:ext cx="3023616" cy="291693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77614" y="834625"/>
            <a:ext cx="7785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AB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3.72m;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26670" y="834625"/>
            <a:ext cx="62420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BC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10m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2214" y="1262817"/>
            <a:ext cx="3721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 spc="-5">
                <a:latin typeface="Times New Roman"/>
                <a:cs typeface="Times New Roman"/>
              </a:rPr>
              <a:t>I</a:t>
            </a:r>
            <a:r>
              <a:rPr dirty="0" baseline="-11111" sz="1125" spc="-7">
                <a:latin typeface="Times New Roman"/>
                <a:cs typeface="Times New Roman"/>
              </a:rPr>
              <a:t>AB</a:t>
            </a:r>
            <a:r>
              <a:rPr dirty="0" baseline="-11111" sz="1125" spc="67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85900" y="1248155"/>
            <a:ext cx="459105" cy="242570"/>
            <a:chOff x="1485900" y="1248155"/>
            <a:chExt cx="459105" cy="24257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1995" y="1248155"/>
              <a:ext cx="438911" cy="868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5731" y="1426463"/>
              <a:ext cx="99060" cy="640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85900" y="1371599"/>
              <a:ext cx="459105" cy="10795"/>
            </a:xfrm>
            <a:custGeom>
              <a:avLst/>
              <a:gdLst/>
              <a:ahLst/>
              <a:cxnLst/>
              <a:rect l="l" t="t" r="r" b="b"/>
              <a:pathLst>
                <a:path w="459105" h="10794">
                  <a:moveTo>
                    <a:pt x="458724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458724" y="10668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941554" y="1262817"/>
            <a:ext cx="906144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8.1x10</a:t>
            </a:r>
            <a:r>
              <a:rPr dirty="0" baseline="40740" sz="1125" spc="15">
                <a:latin typeface="Times New Roman"/>
                <a:cs typeface="Times New Roman"/>
              </a:rPr>
              <a:t>9</a:t>
            </a:r>
            <a:r>
              <a:rPr dirty="0" sz="1100" spc="10">
                <a:latin typeface="Times New Roman"/>
                <a:cs typeface="Times New Roman"/>
              </a:rPr>
              <a:t>mm</a:t>
            </a:r>
            <a:r>
              <a:rPr dirty="0" baseline="40740" sz="1125" spc="15">
                <a:latin typeface="Times New Roman"/>
                <a:cs typeface="Times New Roman"/>
              </a:rPr>
              <a:t>4</a:t>
            </a:r>
            <a:endParaRPr baseline="40740" sz="1125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05711" y="1716023"/>
            <a:ext cx="457200" cy="242570"/>
            <a:chOff x="1505711" y="1716023"/>
            <a:chExt cx="457200" cy="24257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0283" y="1716023"/>
              <a:ext cx="440435" cy="883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4019" y="1894331"/>
              <a:ext cx="99060" cy="640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05711" y="1840991"/>
              <a:ext cx="457200" cy="10795"/>
            </a:xfrm>
            <a:custGeom>
              <a:avLst/>
              <a:gdLst/>
              <a:ahLst/>
              <a:cxnLst/>
              <a:rect l="l" t="t" r="r" b="b"/>
              <a:pathLst>
                <a:path w="457200" h="10794">
                  <a:moveTo>
                    <a:pt x="457200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457200" y="1066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126814" y="1730691"/>
            <a:ext cx="1885314" cy="6045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  <a:tabLst>
                <a:tab pos="870585" algn="l"/>
              </a:tabLst>
            </a:pPr>
            <a:r>
              <a:rPr dirty="0" sz="1100" spc="-5">
                <a:latin typeface="Times New Roman"/>
                <a:cs typeface="Times New Roman"/>
              </a:rPr>
              <a:t>I</a:t>
            </a:r>
            <a:r>
              <a:rPr dirty="0" baseline="-11111" sz="1125" spc="-7">
                <a:latin typeface="Times New Roman"/>
                <a:cs typeface="Times New Roman"/>
              </a:rPr>
              <a:t>BC</a:t>
            </a:r>
            <a:r>
              <a:rPr dirty="0" baseline="-11111" sz="1125" spc="22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	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1.58x10</a:t>
            </a:r>
            <a:r>
              <a:rPr dirty="0" baseline="37037" sz="1125" spc="15">
                <a:latin typeface="Times New Roman"/>
                <a:cs typeface="Times New Roman"/>
              </a:rPr>
              <a:t>10</a:t>
            </a:r>
            <a:r>
              <a:rPr dirty="0" sz="1100" spc="10">
                <a:latin typeface="Times New Roman"/>
                <a:cs typeface="Times New Roman"/>
              </a:rPr>
              <a:t>mm</a:t>
            </a:r>
            <a:r>
              <a:rPr dirty="0" baseline="37037" sz="1125" spc="15">
                <a:latin typeface="Times New Roman"/>
                <a:cs typeface="Times New Roman"/>
              </a:rPr>
              <a:t>4</a:t>
            </a:r>
            <a:endParaRPr baseline="37037"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1100" spc="-5">
                <a:latin typeface="Times New Roman"/>
                <a:cs typeface="Times New Roman"/>
              </a:rPr>
              <a:t>I</a:t>
            </a:r>
            <a:r>
              <a:rPr dirty="0" baseline="-11111" sz="1125" spc="-7">
                <a:latin typeface="Times New Roman"/>
                <a:cs typeface="Times New Roman"/>
              </a:rPr>
              <a:t>AB </a:t>
            </a:r>
            <a:r>
              <a:rPr dirty="0" sz="1100" spc="5">
                <a:latin typeface="Times New Roman"/>
                <a:cs typeface="Times New Roman"/>
              </a:rPr>
              <a:t>: </a:t>
            </a:r>
            <a:r>
              <a:rPr dirty="0" sz="1100" spc="-5">
                <a:latin typeface="Times New Roman"/>
                <a:cs typeface="Times New Roman"/>
              </a:rPr>
              <a:t>I</a:t>
            </a:r>
            <a:r>
              <a:rPr dirty="0" baseline="-11111" sz="1125" spc="-7">
                <a:latin typeface="Times New Roman"/>
                <a:cs typeface="Times New Roman"/>
              </a:rPr>
              <a:t>BC</a:t>
            </a:r>
            <a:r>
              <a:rPr dirty="0" baseline="-11111" sz="1125" spc="127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1:1.95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27632" y="2916935"/>
            <a:ext cx="59690" cy="220979"/>
          </a:xfrm>
          <a:custGeom>
            <a:avLst/>
            <a:gdLst/>
            <a:ahLst/>
            <a:cxnLst/>
            <a:rect l="l" t="t" r="r" b="b"/>
            <a:pathLst>
              <a:path w="59689" h="220980">
                <a:moveTo>
                  <a:pt x="50292" y="42672"/>
                </a:moveTo>
                <a:lnTo>
                  <a:pt x="47244" y="39624"/>
                </a:lnTo>
                <a:lnTo>
                  <a:pt x="47244" y="38100"/>
                </a:lnTo>
                <a:lnTo>
                  <a:pt x="42672" y="33528"/>
                </a:lnTo>
                <a:lnTo>
                  <a:pt x="39624" y="33528"/>
                </a:lnTo>
                <a:lnTo>
                  <a:pt x="38100" y="32004"/>
                </a:lnTo>
                <a:lnTo>
                  <a:pt x="33528" y="32004"/>
                </a:lnTo>
                <a:lnTo>
                  <a:pt x="33528" y="30480"/>
                </a:lnTo>
                <a:lnTo>
                  <a:pt x="36563" y="30480"/>
                </a:lnTo>
                <a:lnTo>
                  <a:pt x="39624" y="27432"/>
                </a:lnTo>
                <a:lnTo>
                  <a:pt x="42672" y="25908"/>
                </a:lnTo>
                <a:lnTo>
                  <a:pt x="44196" y="25908"/>
                </a:lnTo>
                <a:lnTo>
                  <a:pt x="44196" y="24384"/>
                </a:lnTo>
                <a:lnTo>
                  <a:pt x="47244" y="21336"/>
                </a:lnTo>
                <a:lnTo>
                  <a:pt x="47244" y="19812"/>
                </a:lnTo>
                <a:lnTo>
                  <a:pt x="48768" y="18288"/>
                </a:lnTo>
                <a:lnTo>
                  <a:pt x="48768" y="9144"/>
                </a:lnTo>
                <a:lnTo>
                  <a:pt x="44196" y="4572"/>
                </a:lnTo>
                <a:lnTo>
                  <a:pt x="41148" y="1524"/>
                </a:lnTo>
                <a:lnTo>
                  <a:pt x="39624" y="1524"/>
                </a:lnTo>
                <a:lnTo>
                  <a:pt x="36563" y="0"/>
                </a:lnTo>
                <a:lnTo>
                  <a:pt x="22860" y="0"/>
                </a:lnTo>
                <a:lnTo>
                  <a:pt x="19812" y="1524"/>
                </a:lnTo>
                <a:lnTo>
                  <a:pt x="16751" y="1524"/>
                </a:lnTo>
                <a:lnTo>
                  <a:pt x="12192" y="3048"/>
                </a:lnTo>
                <a:lnTo>
                  <a:pt x="9144" y="4572"/>
                </a:lnTo>
                <a:lnTo>
                  <a:pt x="9144" y="15240"/>
                </a:lnTo>
                <a:lnTo>
                  <a:pt x="15240" y="15240"/>
                </a:lnTo>
                <a:lnTo>
                  <a:pt x="18288" y="9144"/>
                </a:lnTo>
                <a:lnTo>
                  <a:pt x="19812" y="7620"/>
                </a:lnTo>
                <a:lnTo>
                  <a:pt x="21336" y="4572"/>
                </a:lnTo>
                <a:lnTo>
                  <a:pt x="30480" y="4572"/>
                </a:lnTo>
                <a:lnTo>
                  <a:pt x="33528" y="6096"/>
                </a:lnTo>
                <a:lnTo>
                  <a:pt x="35039" y="7620"/>
                </a:lnTo>
                <a:lnTo>
                  <a:pt x="38100" y="9144"/>
                </a:lnTo>
                <a:lnTo>
                  <a:pt x="38100" y="18288"/>
                </a:lnTo>
                <a:lnTo>
                  <a:pt x="36563" y="21336"/>
                </a:lnTo>
                <a:lnTo>
                  <a:pt x="36563" y="22860"/>
                </a:lnTo>
                <a:lnTo>
                  <a:pt x="32004" y="27432"/>
                </a:lnTo>
                <a:lnTo>
                  <a:pt x="28956" y="27432"/>
                </a:lnTo>
                <a:lnTo>
                  <a:pt x="27432" y="28956"/>
                </a:lnTo>
                <a:lnTo>
                  <a:pt x="24384" y="28956"/>
                </a:lnTo>
                <a:lnTo>
                  <a:pt x="21336" y="30480"/>
                </a:lnTo>
                <a:lnTo>
                  <a:pt x="18288" y="30480"/>
                </a:lnTo>
                <a:lnTo>
                  <a:pt x="18288" y="35052"/>
                </a:lnTo>
                <a:lnTo>
                  <a:pt x="27432" y="35052"/>
                </a:lnTo>
                <a:lnTo>
                  <a:pt x="32004" y="36576"/>
                </a:lnTo>
                <a:lnTo>
                  <a:pt x="35039" y="38100"/>
                </a:lnTo>
                <a:lnTo>
                  <a:pt x="38100" y="41148"/>
                </a:lnTo>
                <a:lnTo>
                  <a:pt x="39624" y="44196"/>
                </a:lnTo>
                <a:lnTo>
                  <a:pt x="39624" y="51816"/>
                </a:lnTo>
                <a:lnTo>
                  <a:pt x="38100" y="56388"/>
                </a:lnTo>
                <a:lnTo>
                  <a:pt x="36563" y="57912"/>
                </a:lnTo>
                <a:lnTo>
                  <a:pt x="30480" y="60960"/>
                </a:lnTo>
                <a:lnTo>
                  <a:pt x="22860" y="60960"/>
                </a:lnTo>
                <a:lnTo>
                  <a:pt x="21336" y="59436"/>
                </a:lnTo>
                <a:lnTo>
                  <a:pt x="19812" y="59436"/>
                </a:lnTo>
                <a:lnTo>
                  <a:pt x="15240" y="54864"/>
                </a:lnTo>
                <a:lnTo>
                  <a:pt x="15240" y="53340"/>
                </a:lnTo>
                <a:lnTo>
                  <a:pt x="13716" y="51816"/>
                </a:lnTo>
                <a:lnTo>
                  <a:pt x="7607" y="51816"/>
                </a:lnTo>
                <a:lnTo>
                  <a:pt x="7607" y="62484"/>
                </a:lnTo>
                <a:lnTo>
                  <a:pt x="10668" y="62484"/>
                </a:lnTo>
                <a:lnTo>
                  <a:pt x="13716" y="64008"/>
                </a:lnTo>
                <a:lnTo>
                  <a:pt x="16751" y="64008"/>
                </a:lnTo>
                <a:lnTo>
                  <a:pt x="19812" y="65532"/>
                </a:lnTo>
                <a:lnTo>
                  <a:pt x="33528" y="65532"/>
                </a:lnTo>
                <a:lnTo>
                  <a:pt x="39624" y="62484"/>
                </a:lnTo>
                <a:lnTo>
                  <a:pt x="42672" y="62484"/>
                </a:lnTo>
                <a:lnTo>
                  <a:pt x="43421" y="60960"/>
                </a:lnTo>
                <a:lnTo>
                  <a:pt x="44196" y="59436"/>
                </a:lnTo>
                <a:lnTo>
                  <a:pt x="48768" y="54864"/>
                </a:lnTo>
                <a:lnTo>
                  <a:pt x="50292" y="51816"/>
                </a:lnTo>
                <a:lnTo>
                  <a:pt x="50292" y="42672"/>
                </a:lnTo>
                <a:close/>
              </a:path>
              <a:path w="59689" h="220980">
                <a:moveTo>
                  <a:pt x="54864" y="190500"/>
                </a:moveTo>
                <a:lnTo>
                  <a:pt x="50292" y="190500"/>
                </a:lnTo>
                <a:lnTo>
                  <a:pt x="50292" y="192024"/>
                </a:lnTo>
                <a:lnTo>
                  <a:pt x="48768" y="192024"/>
                </a:lnTo>
                <a:lnTo>
                  <a:pt x="48768" y="195072"/>
                </a:lnTo>
                <a:lnTo>
                  <a:pt x="47244" y="195072"/>
                </a:lnTo>
                <a:lnTo>
                  <a:pt x="45720" y="196596"/>
                </a:lnTo>
                <a:lnTo>
                  <a:pt x="41148" y="196596"/>
                </a:lnTo>
                <a:lnTo>
                  <a:pt x="41148" y="167640"/>
                </a:lnTo>
                <a:lnTo>
                  <a:pt x="41148" y="156972"/>
                </a:lnTo>
                <a:lnTo>
                  <a:pt x="33528" y="156972"/>
                </a:lnTo>
                <a:lnTo>
                  <a:pt x="32004" y="159004"/>
                </a:lnTo>
                <a:lnTo>
                  <a:pt x="32004" y="167640"/>
                </a:lnTo>
                <a:lnTo>
                  <a:pt x="32004" y="196596"/>
                </a:lnTo>
                <a:lnTo>
                  <a:pt x="13716" y="196596"/>
                </a:lnTo>
                <a:lnTo>
                  <a:pt x="13716" y="195072"/>
                </a:lnTo>
                <a:lnTo>
                  <a:pt x="32004" y="167640"/>
                </a:lnTo>
                <a:lnTo>
                  <a:pt x="32004" y="159004"/>
                </a:lnTo>
                <a:lnTo>
                  <a:pt x="28956" y="163068"/>
                </a:lnTo>
                <a:lnTo>
                  <a:pt x="24384" y="170688"/>
                </a:lnTo>
                <a:lnTo>
                  <a:pt x="18288" y="176784"/>
                </a:lnTo>
                <a:lnTo>
                  <a:pt x="13716" y="184404"/>
                </a:lnTo>
                <a:lnTo>
                  <a:pt x="9144" y="190500"/>
                </a:lnTo>
                <a:lnTo>
                  <a:pt x="4572" y="198120"/>
                </a:lnTo>
                <a:lnTo>
                  <a:pt x="4572" y="201168"/>
                </a:lnTo>
                <a:lnTo>
                  <a:pt x="32004" y="201168"/>
                </a:lnTo>
                <a:lnTo>
                  <a:pt x="32004" y="214884"/>
                </a:lnTo>
                <a:lnTo>
                  <a:pt x="30480" y="214884"/>
                </a:lnTo>
                <a:lnTo>
                  <a:pt x="30480" y="216408"/>
                </a:lnTo>
                <a:lnTo>
                  <a:pt x="27432" y="216408"/>
                </a:lnTo>
                <a:lnTo>
                  <a:pt x="25895" y="217932"/>
                </a:lnTo>
                <a:lnTo>
                  <a:pt x="25895" y="220980"/>
                </a:lnTo>
                <a:lnTo>
                  <a:pt x="47244" y="220980"/>
                </a:lnTo>
                <a:lnTo>
                  <a:pt x="47244" y="217932"/>
                </a:lnTo>
                <a:lnTo>
                  <a:pt x="45720" y="216408"/>
                </a:lnTo>
                <a:lnTo>
                  <a:pt x="44196" y="216408"/>
                </a:lnTo>
                <a:lnTo>
                  <a:pt x="41148" y="213360"/>
                </a:lnTo>
                <a:lnTo>
                  <a:pt x="41148" y="201168"/>
                </a:lnTo>
                <a:lnTo>
                  <a:pt x="53340" y="201168"/>
                </a:lnTo>
                <a:lnTo>
                  <a:pt x="53340" y="196596"/>
                </a:lnTo>
                <a:lnTo>
                  <a:pt x="54864" y="195072"/>
                </a:lnTo>
                <a:lnTo>
                  <a:pt x="54864" y="190500"/>
                </a:lnTo>
                <a:close/>
              </a:path>
              <a:path w="59689" h="220980">
                <a:moveTo>
                  <a:pt x="59436" y="102108"/>
                </a:moveTo>
                <a:lnTo>
                  <a:pt x="0" y="102108"/>
                </a:lnTo>
                <a:lnTo>
                  <a:pt x="0" y="112776"/>
                </a:lnTo>
                <a:lnTo>
                  <a:pt x="59436" y="112776"/>
                </a:lnTo>
                <a:lnTo>
                  <a:pt x="59436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/>
          <p:cNvGrpSpPr/>
          <p:nvPr/>
        </p:nvGrpSpPr>
        <p:grpSpPr>
          <a:xfrm>
            <a:off x="1828800" y="2916935"/>
            <a:ext cx="198120" cy="222885"/>
            <a:chOff x="1828800" y="2916935"/>
            <a:chExt cx="198120" cy="222885"/>
          </a:xfrm>
        </p:grpSpPr>
        <p:sp>
          <p:nvSpPr>
            <p:cNvPr id="27" name="object 27"/>
            <p:cNvSpPr/>
            <p:nvPr/>
          </p:nvSpPr>
          <p:spPr>
            <a:xfrm>
              <a:off x="1909572" y="2916935"/>
              <a:ext cx="33655" cy="64135"/>
            </a:xfrm>
            <a:custGeom>
              <a:avLst/>
              <a:gdLst/>
              <a:ahLst/>
              <a:cxnLst/>
              <a:rect l="l" t="t" r="r" b="b"/>
              <a:pathLst>
                <a:path w="33655" h="64135">
                  <a:moveTo>
                    <a:pt x="21335" y="60960"/>
                  </a:moveTo>
                  <a:lnTo>
                    <a:pt x="0" y="60960"/>
                  </a:lnTo>
                  <a:lnTo>
                    <a:pt x="0" y="64008"/>
                  </a:lnTo>
                  <a:lnTo>
                    <a:pt x="21335" y="64008"/>
                  </a:lnTo>
                  <a:lnTo>
                    <a:pt x="21335" y="60960"/>
                  </a:lnTo>
                  <a:close/>
                </a:path>
                <a:path w="33655" h="64135">
                  <a:moveTo>
                    <a:pt x="27431" y="4572"/>
                  </a:moveTo>
                  <a:lnTo>
                    <a:pt x="16763" y="4572"/>
                  </a:lnTo>
                  <a:lnTo>
                    <a:pt x="16763" y="10668"/>
                  </a:lnTo>
                  <a:lnTo>
                    <a:pt x="15239" y="12192"/>
                  </a:lnTo>
                  <a:lnTo>
                    <a:pt x="15239" y="13716"/>
                  </a:lnTo>
                  <a:lnTo>
                    <a:pt x="7619" y="50292"/>
                  </a:lnTo>
                  <a:lnTo>
                    <a:pt x="6095" y="51816"/>
                  </a:lnTo>
                  <a:lnTo>
                    <a:pt x="6095" y="56388"/>
                  </a:lnTo>
                  <a:lnTo>
                    <a:pt x="4571" y="57912"/>
                  </a:lnTo>
                  <a:lnTo>
                    <a:pt x="4571" y="59436"/>
                  </a:lnTo>
                  <a:lnTo>
                    <a:pt x="3047" y="59436"/>
                  </a:lnTo>
                  <a:lnTo>
                    <a:pt x="1523" y="60960"/>
                  </a:lnTo>
                  <a:lnTo>
                    <a:pt x="18287" y="60960"/>
                  </a:lnTo>
                  <a:lnTo>
                    <a:pt x="15239" y="57912"/>
                  </a:lnTo>
                  <a:lnTo>
                    <a:pt x="15239" y="56388"/>
                  </a:lnTo>
                  <a:lnTo>
                    <a:pt x="16763" y="54864"/>
                  </a:lnTo>
                  <a:lnTo>
                    <a:pt x="16763" y="50292"/>
                  </a:lnTo>
                  <a:lnTo>
                    <a:pt x="24383" y="13716"/>
                  </a:lnTo>
                  <a:lnTo>
                    <a:pt x="25907" y="12192"/>
                  </a:lnTo>
                  <a:lnTo>
                    <a:pt x="25907" y="9144"/>
                  </a:lnTo>
                  <a:lnTo>
                    <a:pt x="27431" y="7620"/>
                  </a:lnTo>
                  <a:lnTo>
                    <a:pt x="27431" y="4572"/>
                  </a:lnTo>
                  <a:close/>
                </a:path>
                <a:path w="33655" h="64135">
                  <a:moveTo>
                    <a:pt x="28955" y="3048"/>
                  </a:moveTo>
                  <a:lnTo>
                    <a:pt x="15239" y="3048"/>
                  </a:lnTo>
                  <a:lnTo>
                    <a:pt x="15239" y="4572"/>
                  </a:lnTo>
                  <a:lnTo>
                    <a:pt x="28955" y="4572"/>
                  </a:lnTo>
                  <a:lnTo>
                    <a:pt x="28955" y="3048"/>
                  </a:lnTo>
                  <a:close/>
                </a:path>
                <a:path w="33655" h="64135">
                  <a:moveTo>
                    <a:pt x="33527" y="0"/>
                  </a:moveTo>
                  <a:lnTo>
                    <a:pt x="12191" y="0"/>
                  </a:lnTo>
                  <a:lnTo>
                    <a:pt x="10667" y="3048"/>
                  </a:lnTo>
                  <a:lnTo>
                    <a:pt x="32003" y="304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7944" y="3073907"/>
              <a:ext cx="181356" cy="6553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828800" y="3019043"/>
              <a:ext cx="198120" cy="10795"/>
            </a:xfrm>
            <a:custGeom>
              <a:avLst/>
              <a:gdLst/>
              <a:ahLst/>
              <a:cxnLst/>
              <a:rect l="l" t="t" r="r" b="b"/>
              <a:pathLst>
                <a:path w="198119" h="10794">
                  <a:moveTo>
                    <a:pt x="198119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198119" y="10667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126814" y="2507999"/>
            <a:ext cx="1551940" cy="5981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</a:pP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Relative</a:t>
            </a:r>
            <a:r>
              <a:rPr dirty="0" u="heavy" sz="11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stiffness</a:t>
            </a:r>
            <a:r>
              <a:rPr dirty="0" u="heavy" sz="11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values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tabLst>
                <a:tab pos="594995" algn="l"/>
                <a:tab pos="899794" algn="l"/>
              </a:tabLst>
            </a:pPr>
            <a:r>
              <a:rPr dirty="0" sz="1100" spc="5">
                <a:latin typeface="Times New Roman"/>
                <a:cs typeface="Times New Roman"/>
              </a:rPr>
              <a:t>K</a:t>
            </a:r>
            <a:r>
              <a:rPr dirty="0" baseline="-11111" sz="1125" spc="7">
                <a:latin typeface="Times New Roman"/>
                <a:cs typeface="Times New Roman"/>
              </a:rPr>
              <a:t>BA</a:t>
            </a:r>
            <a:r>
              <a:rPr dirty="0" baseline="-11111" sz="1125" spc="127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=(	</a:t>
            </a:r>
            <a:r>
              <a:rPr dirty="0" sz="1100" spc="10">
                <a:latin typeface="Times New Roman"/>
                <a:cs typeface="Times New Roman"/>
              </a:rPr>
              <a:t>x	</a:t>
            </a:r>
            <a:r>
              <a:rPr dirty="0" sz="1100" spc="5">
                <a:latin typeface="Times New Roman"/>
                <a:cs typeface="Times New Roman"/>
              </a:rPr>
              <a:t>)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0.2</a:t>
            </a:r>
            <a:r>
              <a:rPr dirty="0" sz="1100" spc="5" i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25924" y="2908829"/>
            <a:ext cx="25463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0.</a:t>
            </a:r>
            <a:r>
              <a:rPr dirty="0" sz="1100" spc="25">
                <a:latin typeface="Times New Roman"/>
                <a:cs typeface="Times New Roman"/>
              </a:rPr>
              <a:t>3</a:t>
            </a:r>
            <a:r>
              <a:rPr dirty="0" sz="1100" spc="5" i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74292" y="3364991"/>
            <a:ext cx="59690" cy="219710"/>
          </a:xfrm>
          <a:custGeom>
            <a:avLst/>
            <a:gdLst/>
            <a:ahLst/>
            <a:cxnLst/>
            <a:rect l="l" t="t" r="r" b="b"/>
            <a:pathLst>
              <a:path w="59689" h="219710">
                <a:moveTo>
                  <a:pt x="50292" y="205740"/>
                </a:moveTo>
                <a:lnTo>
                  <a:pt x="45720" y="205740"/>
                </a:lnTo>
                <a:lnTo>
                  <a:pt x="45720" y="207264"/>
                </a:lnTo>
                <a:lnTo>
                  <a:pt x="44196" y="208788"/>
                </a:lnTo>
                <a:lnTo>
                  <a:pt x="44196" y="210312"/>
                </a:lnTo>
                <a:lnTo>
                  <a:pt x="42672" y="210312"/>
                </a:lnTo>
                <a:lnTo>
                  <a:pt x="42672" y="211836"/>
                </a:lnTo>
                <a:lnTo>
                  <a:pt x="18288" y="211836"/>
                </a:lnTo>
                <a:lnTo>
                  <a:pt x="18288" y="210312"/>
                </a:lnTo>
                <a:lnTo>
                  <a:pt x="39624" y="188988"/>
                </a:lnTo>
                <a:lnTo>
                  <a:pt x="39624" y="187452"/>
                </a:lnTo>
                <a:lnTo>
                  <a:pt x="41148" y="187452"/>
                </a:lnTo>
                <a:lnTo>
                  <a:pt x="44196" y="184404"/>
                </a:lnTo>
                <a:lnTo>
                  <a:pt x="44196" y="182880"/>
                </a:lnTo>
                <a:lnTo>
                  <a:pt x="47244" y="179832"/>
                </a:lnTo>
                <a:lnTo>
                  <a:pt x="47244" y="178308"/>
                </a:lnTo>
                <a:lnTo>
                  <a:pt x="48768" y="178308"/>
                </a:lnTo>
                <a:lnTo>
                  <a:pt x="48768" y="164592"/>
                </a:lnTo>
                <a:lnTo>
                  <a:pt x="47244" y="163068"/>
                </a:lnTo>
                <a:lnTo>
                  <a:pt x="47244" y="161544"/>
                </a:lnTo>
                <a:lnTo>
                  <a:pt x="45707" y="160020"/>
                </a:lnTo>
                <a:lnTo>
                  <a:pt x="44196" y="158508"/>
                </a:lnTo>
                <a:lnTo>
                  <a:pt x="41148" y="156984"/>
                </a:lnTo>
                <a:lnTo>
                  <a:pt x="39624" y="156984"/>
                </a:lnTo>
                <a:lnTo>
                  <a:pt x="36576" y="155460"/>
                </a:lnTo>
                <a:lnTo>
                  <a:pt x="24384" y="155460"/>
                </a:lnTo>
                <a:lnTo>
                  <a:pt x="19812" y="156984"/>
                </a:lnTo>
                <a:lnTo>
                  <a:pt x="16764" y="156984"/>
                </a:lnTo>
                <a:lnTo>
                  <a:pt x="13716" y="158508"/>
                </a:lnTo>
                <a:lnTo>
                  <a:pt x="9144" y="160020"/>
                </a:lnTo>
                <a:lnTo>
                  <a:pt x="9144" y="169164"/>
                </a:lnTo>
                <a:lnTo>
                  <a:pt x="15240" y="169164"/>
                </a:lnTo>
                <a:lnTo>
                  <a:pt x="16764" y="166116"/>
                </a:lnTo>
                <a:lnTo>
                  <a:pt x="19812" y="163068"/>
                </a:lnTo>
                <a:lnTo>
                  <a:pt x="22860" y="161544"/>
                </a:lnTo>
                <a:lnTo>
                  <a:pt x="24384" y="160020"/>
                </a:lnTo>
                <a:lnTo>
                  <a:pt x="32004" y="160020"/>
                </a:lnTo>
                <a:lnTo>
                  <a:pt x="32004" y="161544"/>
                </a:lnTo>
                <a:lnTo>
                  <a:pt x="33528" y="161544"/>
                </a:lnTo>
                <a:lnTo>
                  <a:pt x="35052" y="163068"/>
                </a:lnTo>
                <a:lnTo>
                  <a:pt x="36576" y="163068"/>
                </a:lnTo>
                <a:lnTo>
                  <a:pt x="36576" y="164592"/>
                </a:lnTo>
                <a:lnTo>
                  <a:pt x="38100" y="166116"/>
                </a:lnTo>
                <a:lnTo>
                  <a:pt x="38100" y="169164"/>
                </a:lnTo>
                <a:lnTo>
                  <a:pt x="39624" y="170688"/>
                </a:lnTo>
                <a:lnTo>
                  <a:pt x="39624" y="173736"/>
                </a:lnTo>
                <a:lnTo>
                  <a:pt x="38100" y="175260"/>
                </a:lnTo>
                <a:lnTo>
                  <a:pt x="38100" y="178308"/>
                </a:lnTo>
                <a:lnTo>
                  <a:pt x="36576" y="179832"/>
                </a:lnTo>
                <a:lnTo>
                  <a:pt x="36576" y="181356"/>
                </a:lnTo>
                <a:lnTo>
                  <a:pt x="33528" y="184404"/>
                </a:lnTo>
                <a:lnTo>
                  <a:pt x="32004" y="187452"/>
                </a:lnTo>
                <a:lnTo>
                  <a:pt x="28956" y="188988"/>
                </a:lnTo>
                <a:lnTo>
                  <a:pt x="27432" y="192024"/>
                </a:lnTo>
                <a:lnTo>
                  <a:pt x="24384" y="195072"/>
                </a:lnTo>
                <a:lnTo>
                  <a:pt x="21336" y="196596"/>
                </a:lnTo>
                <a:lnTo>
                  <a:pt x="19812" y="199644"/>
                </a:lnTo>
                <a:lnTo>
                  <a:pt x="15240" y="204216"/>
                </a:lnTo>
                <a:lnTo>
                  <a:pt x="13716" y="207264"/>
                </a:lnTo>
                <a:lnTo>
                  <a:pt x="10668" y="210312"/>
                </a:lnTo>
                <a:lnTo>
                  <a:pt x="10668" y="211836"/>
                </a:lnTo>
                <a:lnTo>
                  <a:pt x="7620" y="214884"/>
                </a:lnTo>
                <a:lnTo>
                  <a:pt x="7620" y="219456"/>
                </a:lnTo>
                <a:lnTo>
                  <a:pt x="48768" y="219456"/>
                </a:lnTo>
                <a:lnTo>
                  <a:pt x="50292" y="217932"/>
                </a:lnTo>
                <a:lnTo>
                  <a:pt x="50292" y="211836"/>
                </a:lnTo>
                <a:lnTo>
                  <a:pt x="50292" y="205740"/>
                </a:lnTo>
                <a:close/>
              </a:path>
              <a:path w="59689" h="219710">
                <a:moveTo>
                  <a:pt x="51803" y="59436"/>
                </a:moveTo>
                <a:lnTo>
                  <a:pt x="47244" y="59436"/>
                </a:lnTo>
                <a:lnTo>
                  <a:pt x="45720" y="57912"/>
                </a:lnTo>
                <a:lnTo>
                  <a:pt x="39624" y="57912"/>
                </a:lnTo>
                <a:lnTo>
                  <a:pt x="38100" y="56388"/>
                </a:lnTo>
                <a:lnTo>
                  <a:pt x="38100" y="54864"/>
                </a:lnTo>
                <a:lnTo>
                  <a:pt x="36576" y="54864"/>
                </a:lnTo>
                <a:lnTo>
                  <a:pt x="36576" y="10668"/>
                </a:lnTo>
                <a:lnTo>
                  <a:pt x="36576" y="0"/>
                </a:lnTo>
                <a:lnTo>
                  <a:pt x="33528" y="0"/>
                </a:lnTo>
                <a:lnTo>
                  <a:pt x="30480" y="1524"/>
                </a:lnTo>
                <a:lnTo>
                  <a:pt x="25908" y="4572"/>
                </a:lnTo>
                <a:lnTo>
                  <a:pt x="21336" y="6096"/>
                </a:lnTo>
                <a:lnTo>
                  <a:pt x="18288" y="7620"/>
                </a:lnTo>
                <a:lnTo>
                  <a:pt x="13716" y="10668"/>
                </a:lnTo>
                <a:lnTo>
                  <a:pt x="9144" y="12192"/>
                </a:lnTo>
                <a:lnTo>
                  <a:pt x="10668" y="13716"/>
                </a:lnTo>
                <a:lnTo>
                  <a:pt x="10668" y="15240"/>
                </a:lnTo>
                <a:lnTo>
                  <a:pt x="12192" y="16764"/>
                </a:lnTo>
                <a:lnTo>
                  <a:pt x="18288" y="13716"/>
                </a:lnTo>
                <a:lnTo>
                  <a:pt x="19812" y="12192"/>
                </a:lnTo>
                <a:lnTo>
                  <a:pt x="21336" y="12192"/>
                </a:lnTo>
                <a:lnTo>
                  <a:pt x="22860" y="10668"/>
                </a:lnTo>
                <a:lnTo>
                  <a:pt x="25908" y="10668"/>
                </a:lnTo>
                <a:lnTo>
                  <a:pt x="25908" y="12192"/>
                </a:lnTo>
                <a:lnTo>
                  <a:pt x="27432" y="12192"/>
                </a:lnTo>
                <a:lnTo>
                  <a:pt x="27432" y="54864"/>
                </a:lnTo>
                <a:lnTo>
                  <a:pt x="25908" y="54864"/>
                </a:lnTo>
                <a:lnTo>
                  <a:pt x="25908" y="56388"/>
                </a:lnTo>
                <a:lnTo>
                  <a:pt x="24384" y="56388"/>
                </a:lnTo>
                <a:lnTo>
                  <a:pt x="24384" y="57912"/>
                </a:lnTo>
                <a:lnTo>
                  <a:pt x="16764" y="57912"/>
                </a:lnTo>
                <a:lnTo>
                  <a:pt x="15240" y="59436"/>
                </a:lnTo>
                <a:lnTo>
                  <a:pt x="12192" y="59436"/>
                </a:lnTo>
                <a:lnTo>
                  <a:pt x="12192" y="64008"/>
                </a:lnTo>
                <a:lnTo>
                  <a:pt x="51803" y="64008"/>
                </a:lnTo>
                <a:lnTo>
                  <a:pt x="51803" y="59436"/>
                </a:lnTo>
                <a:close/>
              </a:path>
              <a:path w="59689" h="219710">
                <a:moveTo>
                  <a:pt x="59423" y="102108"/>
                </a:moveTo>
                <a:lnTo>
                  <a:pt x="0" y="102108"/>
                </a:lnTo>
                <a:lnTo>
                  <a:pt x="0" y="112788"/>
                </a:lnTo>
                <a:lnTo>
                  <a:pt x="59423" y="112788"/>
                </a:lnTo>
                <a:lnTo>
                  <a:pt x="59423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1716023" y="3361944"/>
            <a:ext cx="238125" cy="224154"/>
            <a:chOff x="1716023" y="3361944"/>
            <a:chExt cx="238125" cy="224154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5167" y="3361944"/>
              <a:ext cx="222504" cy="685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4603" y="3520440"/>
              <a:ext cx="102107" cy="6553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16023" y="3467100"/>
              <a:ext cx="238125" cy="10795"/>
            </a:xfrm>
            <a:custGeom>
              <a:avLst/>
              <a:gdLst/>
              <a:ahLst/>
              <a:cxnLst/>
              <a:rect l="l" t="t" r="r" b="b"/>
              <a:pathLst>
                <a:path w="238125" h="10795">
                  <a:moveTo>
                    <a:pt x="237744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237744" y="10668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1114114" y="3356934"/>
            <a:ext cx="1329055" cy="9734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25"/>
              </a:spcBef>
              <a:tabLst>
                <a:tab pos="554355" algn="l"/>
                <a:tab pos="839469" algn="l"/>
              </a:tabLst>
            </a:pPr>
            <a:r>
              <a:rPr dirty="0" sz="1100" spc="5">
                <a:latin typeface="Times New Roman"/>
                <a:cs typeface="Times New Roman"/>
              </a:rPr>
              <a:t>K</a:t>
            </a:r>
            <a:r>
              <a:rPr dirty="0" baseline="-11111" sz="1125" spc="7">
                <a:latin typeface="Times New Roman"/>
                <a:cs typeface="Times New Roman"/>
              </a:rPr>
              <a:t>BC</a:t>
            </a:r>
            <a:r>
              <a:rPr dirty="0" baseline="-11111" sz="1125" spc="15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	</a:t>
            </a:r>
            <a:r>
              <a:rPr dirty="0" sz="1100" spc="5">
                <a:latin typeface="Times New Roman"/>
                <a:cs typeface="Times New Roman"/>
              </a:rPr>
              <a:t>(	)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0.1</a:t>
            </a:r>
            <a:r>
              <a:rPr dirty="0" sz="1100" spc="10" i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 marL="76200" marR="99060">
              <a:lnSpc>
                <a:spcPct val="219000"/>
              </a:lnSpc>
              <a:spcBef>
                <a:spcPts val="325"/>
              </a:spcBef>
            </a:pPr>
            <a:r>
              <a:rPr dirty="0" sz="1100" spc="5">
                <a:latin typeface="Times New Roman"/>
                <a:cs typeface="Times New Roman"/>
              </a:rPr>
              <a:t>d</a:t>
            </a:r>
            <a:r>
              <a:rPr dirty="0" baseline="-11111" sz="1125" spc="7">
                <a:latin typeface="Times New Roman"/>
                <a:cs typeface="Times New Roman"/>
              </a:rPr>
              <a:t>BA</a:t>
            </a:r>
            <a:r>
              <a:rPr dirty="0" baseline="-11111" sz="1125" spc="-3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0.2/0.3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0.67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</a:t>
            </a:r>
            <a:r>
              <a:rPr dirty="0" baseline="-11111" sz="1125" spc="7">
                <a:latin typeface="Times New Roman"/>
                <a:cs typeface="Times New Roman"/>
              </a:rPr>
              <a:t>BC</a:t>
            </a:r>
            <a:r>
              <a:rPr dirty="0" baseline="-11111" sz="112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0.1/0.3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0.33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77614" y="4502982"/>
            <a:ext cx="126746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Fixed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End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Moments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18766" y="4502982"/>
            <a:ext cx="41465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Fig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-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52214" y="4944864"/>
            <a:ext cx="5016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7575" sz="1650" spc="7">
                <a:latin typeface="Times New Roman"/>
                <a:cs typeface="Times New Roman"/>
              </a:rPr>
              <a:t>M</a:t>
            </a:r>
            <a:r>
              <a:rPr dirty="0" sz="750" spc="5">
                <a:latin typeface="Times New Roman"/>
                <a:cs typeface="Times New Roman"/>
              </a:rPr>
              <a:t>FBC</a:t>
            </a:r>
            <a:r>
              <a:rPr dirty="0" sz="750" spc="50">
                <a:latin typeface="Times New Roman"/>
                <a:cs typeface="Times New Roman"/>
              </a:rPr>
              <a:t> </a:t>
            </a:r>
            <a:r>
              <a:rPr dirty="0" baseline="7575" sz="1650" spc="22">
                <a:latin typeface="Times New Roman"/>
                <a:cs typeface="Times New Roman"/>
              </a:rPr>
              <a:t>=</a:t>
            </a:r>
            <a:endParaRPr baseline="7575" sz="165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650492" y="4911852"/>
            <a:ext cx="413384" cy="242570"/>
            <a:chOff x="1650492" y="4911852"/>
            <a:chExt cx="413384" cy="242570"/>
          </a:xfrm>
        </p:grpSpPr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112" y="4911852"/>
              <a:ext cx="393192" cy="883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5940" y="5090160"/>
              <a:ext cx="99060" cy="6400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650492" y="5036820"/>
              <a:ext cx="413384" cy="10795"/>
            </a:xfrm>
            <a:custGeom>
              <a:avLst/>
              <a:gdLst/>
              <a:ahLst/>
              <a:cxnLst/>
              <a:rect l="l" t="t" r="r" b="b"/>
              <a:pathLst>
                <a:path w="413385" h="10795">
                  <a:moveTo>
                    <a:pt x="413003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413003" y="10667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2085857" y="4926589"/>
            <a:ext cx="833119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-266.7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kNm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52214" y="5414267"/>
            <a:ext cx="489584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7575" sz="1650" spc="7">
                <a:latin typeface="Times New Roman"/>
                <a:cs typeface="Times New Roman"/>
              </a:rPr>
              <a:t>M</a:t>
            </a:r>
            <a:r>
              <a:rPr dirty="0" sz="750" spc="5">
                <a:latin typeface="Times New Roman"/>
                <a:cs typeface="Times New Roman"/>
              </a:rPr>
              <a:t>FCB</a:t>
            </a:r>
            <a:r>
              <a:rPr dirty="0" sz="750" spc="-40">
                <a:latin typeface="Times New Roman"/>
                <a:cs typeface="Times New Roman"/>
              </a:rPr>
              <a:t> </a:t>
            </a:r>
            <a:r>
              <a:rPr dirty="0" baseline="7575" sz="1650" spc="22">
                <a:latin typeface="Times New Roman"/>
                <a:cs typeface="Times New Roman"/>
              </a:rPr>
              <a:t>=</a:t>
            </a:r>
            <a:endParaRPr baseline="7575" sz="165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627632" y="5381244"/>
            <a:ext cx="413384" cy="242570"/>
            <a:chOff x="1627632" y="5381244"/>
            <a:chExt cx="413384" cy="242570"/>
          </a:xfrm>
        </p:grpSpPr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5252" y="5381244"/>
              <a:ext cx="393192" cy="8686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3080" y="5559552"/>
              <a:ext cx="99059" cy="6400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27632" y="5504688"/>
              <a:ext cx="413384" cy="12700"/>
            </a:xfrm>
            <a:custGeom>
              <a:avLst/>
              <a:gdLst/>
              <a:ahLst/>
              <a:cxnLst/>
              <a:rect l="l" t="t" r="r" b="b"/>
              <a:pathLst>
                <a:path w="413385" h="12700">
                  <a:moveTo>
                    <a:pt x="413004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413004" y="12191"/>
                  </a:lnTo>
                  <a:lnTo>
                    <a:pt x="413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2062936" y="5396040"/>
            <a:ext cx="83058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+266.7kNm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77614" y="7639285"/>
            <a:ext cx="2279650" cy="5619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Moments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Shear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force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5">
                <a:latin typeface="Times New Roman"/>
                <a:cs typeface="Times New Roman"/>
              </a:rPr>
              <a:t>Maximum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Negative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BM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177.8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kN-m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77614" y="8431777"/>
            <a:ext cx="271399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Maximum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positive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moment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centre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span</a:t>
            </a:r>
            <a:r>
              <a:rPr dirty="0" sz="1100" spc="15">
                <a:latin typeface="Times New Roman"/>
                <a:cs typeface="Times New Roman"/>
              </a:rPr>
              <a:t> =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915155" y="8417052"/>
            <a:ext cx="449580" cy="243840"/>
            <a:chOff x="3915155" y="8417052"/>
            <a:chExt cx="449580" cy="243840"/>
          </a:xfrm>
        </p:grpSpPr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4299" y="8417052"/>
              <a:ext cx="320039" cy="8686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915156" y="8540496"/>
              <a:ext cx="449580" cy="120650"/>
            </a:xfrm>
            <a:custGeom>
              <a:avLst/>
              <a:gdLst/>
              <a:ahLst/>
              <a:cxnLst/>
              <a:rect l="l" t="t" r="r" b="b"/>
              <a:pathLst>
                <a:path w="449579" h="120650">
                  <a:moveTo>
                    <a:pt x="193548" y="65532"/>
                  </a:moveTo>
                  <a:lnTo>
                    <a:pt x="192024" y="64008"/>
                  </a:lnTo>
                  <a:lnTo>
                    <a:pt x="192024" y="62484"/>
                  </a:lnTo>
                  <a:lnTo>
                    <a:pt x="190500" y="60960"/>
                  </a:lnTo>
                  <a:lnTo>
                    <a:pt x="187452" y="59436"/>
                  </a:lnTo>
                  <a:lnTo>
                    <a:pt x="184404" y="56388"/>
                  </a:lnTo>
                  <a:lnTo>
                    <a:pt x="182880" y="55626"/>
                  </a:lnTo>
                  <a:lnTo>
                    <a:pt x="182880" y="67056"/>
                  </a:lnTo>
                  <a:lnTo>
                    <a:pt x="182880" y="76200"/>
                  </a:lnTo>
                  <a:lnTo>
                    <a:pt x="181356" y="77724"/>
                  </a:lnTo>
                  <a:lnTo>
                    <a:pt x="181356" y="79248"/>
                  </a:lnTo>
                  <a:lnTo>
                    <a:pt x="179832" y="79248"/>
                  </a:lnTo>
                  <a:lnTo>
                    <a:pt x="179832" y="80772"/>
                  </a:lnTo>
                  <a:lnTo>
                    <a:pt x="178308" y="82296"/>
                  </a:lnTo>
                  <a:lnTo>
                    <a:pt x="176784" y="82296"/>
                  </a:lnTo>
                  <a:lnTo>
                    <a:pt x="175260" y="83820"/>
                  </a:lnTo>
                  <a:lnTo>
                    <a:pt x="167640" y="83820"/>
                  </a:lnTo>
                  <a:lnTo>
                    <a:pt x="166116" y="82296"/>
                  </a:lnTo>
                  <a:lnTo>
                    <a:pt x="164592" y="82296"/>
                  </a:lnTo>
                  <a:lnTo>
                    <a:pt x="163068" y="80772"/>
                  </a:lnTo>
                  <a:lnTo>
                    <a:pt x="161544" y="80772"/>
                  </a:lnTo>
                  <a:lnTo>
                    <a:pt x="160020" y="79248"/>
                  </a:lnTo>
                  <a:lnTo>
                    <a:pt x="160020" y="76200"/>
                  </a:lnTo>
                  <a:lnTo>
                    <a:pt x="158496" y="74676"/>
                  </a:lnTo>
                  <a:lnTo>
                    <a:pt x="158496" y="67056"/>
                  </a:lnTo>
                  <a:lnTo>
                    <a:pt x="160020" y="64008"/>
                  </a:lnTo>
                  <a:lnTo>
                    <a:pt x="161544" y="62484"/>
                  </a:lnTo>
                  <a:lnTo>
                    <a:pt x="163068" y="59436"/>
                  </a:lnTo>
                  <a:lnTo>
                    <a:pt x="175260" y="59436"/>
                  </a:lnTo>
                  <a:lnTo>
                    <a:pt x="176784" y="60960"/>
                  </a:lnTo>
                  <a:lnTo>
                    <a:pt x="178308" y="60960"/>
                  </a:lnTo>
                  <a:lnTo>
                    <a:pt x="181356" y="64008"/>
                  </a:lnTo>
                  <a:lnTo>
                    <a:pt x="181356" y="65532"/>
                  </a:lnTo>
                  <a:lnTo>
                    <a:pt x="182880" y="67056"/>
                  </a:lnTo>
                  <a:lnTo>
                    <a:pt x="182880" y="55626"/>
                  </a:lnTo>
                  <a:lnTo>
                    <a:pt x="181356" y="54864"/>
                  </a:lnTo>
                  <a:lnTo>
                    <a:pt x="164592" y="54864"/>
                  </a:lnTo>
                  <a:lnTo>
                    <a:pt x="161544" y="56388"/>
                  </a:lnTo>
                  <a:lnTo>
                    <a:pt x="158496" y="56388"/>
                  </a:lnTo>
                  <a:lnTo>
                    <a:pt x="156972" y="57912"/>
                  </a:lnTo>
                  <a:lnTo>
                    <a:pt x="153924" y="59436"/>
                  </a:lnTo>
                  <a:lnTo>
                    <a:pt x="147828" y="65532"/>
                  </a:lnTo>
                  <a:lnTo>
                    <a:pt x="147828" y="74676"/>
                  </a:lnTo>
                  <a:lnTo>
                    <a:pt x="149352" y="77724"/>
                  </a:lnTo>
                  <a:lnTo>
                    <a:pt x="150876" y="79248"/>
                  </a:lnTo>
                  <a:lnTo>
                    <a:pt x="152400" y="82296"/>
                  </a:lnTo>
                  <a:lnTo>
                    <a:pt x="158496" y="85344"/>
                  </a:lnTo>
                  <a:lnTo>
                    <a:pt x="158496" y="86868"/>
                  </a:lnTo>
                  <a:lnTo>
                    <a:pt x="156972" y="86868"/>
                  </a:lnTo>
                  <a:lnTo>
                    <a:pt x="153924" y="89916"/>
                  </a:lnTo>
                  <a:lnTo>
                    <a:pt x="152400" y="89916"/>
                  </a:lnTo>
                  <a:lnTo>
                    <a:pt x="150876" y="91440"/>
                  </a:lnTo>
                  <a:lnTo>
                    <a:pt x="150876" y="92964"/>
                  </a:lnTo>
                  <a:lnTo>
                    <a:pt x="149352" y="94488"/>
                  </a:lnTo>
                  <a:lnTo>
                    <a:pt x="147828" y="94488"/>
                  </a:lnTo>
                  <a:lnTo>
                    <a:pt x="147828" y="96012"/>
                  </a:lnTo>
                  <a:lnTo>
                    <a:pt x="146304" y="97536"/>
                  </a:lnTo>
                  <a:lnTo>
                    <a:pt x="146304" y="106680"/>
                  </a:lnTo>
                  <a:lnTo>
                    <a:pt x="147828" y="109728"/>
                  </a:lnTo>
                  <a:lnTo>
                    <a:pt x="149352" y="111252"/>
                  </a:lnTo>
                  <a:lnTo>
                    <a:pt x="150876" y="114300"/>
                  </a:lnTo>
                  <a:lnTo>
                    <a:pt x="152400" y="115824"/>
                  </a:lnTo>
                  <a:lnTo>
                    <a:pt x="155448" y="117348"/>
                  </a:lnTo>
                  <a:lnTo>
                    <a:pt x="156972" y="117348"/>
                  </a:lnTo>
                  <a:lnTo>
                    <a:pt x="160020" y="118872"/>
                  </a:lnTo>
                  <a:lnTo>
                    <a:pt x="163068" y="118872"/>
                  </a:lnTo>
                  <a:lnTo>
                    <a:pt x="166116" y="120396"/>
                  </a:lnTo>
                  <a:lnTo>
                    <a:pt x="173736" y="120396"/>
                  </a:lnTo>
                  <a:lnTo>
                    <a:pt x="176784" y="118872"/>
                  </a:lnTo>
                  <a:lnTo>
                    <a:pt x="179832" y="118872"/>
                  </a:lnTo>
                  <a:lnTo>
                    <a:pt x="185928" y="115824"/>
                  </a:lnTo>
                  <a:lnTo>
                    <a:pt x="190500" y="111252"/>
                  </a:lnTo>
                  <a:lnTo>
                    <a:pt x="192024" y="108204"/>
                  </a:lnTo>
                  <a:lnTo>
                    <a:pt x="193548" y="106680"/>
                  </a:lnTo>
                  <a:lnTo>
                    <a:pt x="193548" y="94488"/>
                  </a:lnTo>
                  <a:lnTo>
                    <a:pt x="187452" y="88392"/>
                  </a:lnTo>
                  <a:lnTo>
                    <a:pt x="185928" y="86868"/>
                  </a:lnTo>
                  <a:lnTo>
                    <a:pt x="182880" y="85344"/>
                  </a:lnTo>
                  <a:lnTo>
                    <a:pt x="182880" y="96012"/>
                  </a:lnTo>
                  <a:lnTo>
                    <a:pt x="182880" y="108204"/>
                  </a:lnTo>
                  <a:lnTo>
                    <a:pt x="179832" y="111252"/>
                  </a:lnTo>
                  <a:lnTo>
                    <a:pt x="179832" y="112776"/>
                  </a:lnTo>
                  <a:lnTo>
                    <a:pt x="178308" y="114300"/>
                  </a:lnTo>
                  <a:lnTo>
                    <a:pt x="175260" y="114300"/>
                  </a:lnTo>
                  <a:lnTo>
                    <a:pt x="172212" y="115824"/>
                  </a:lnTo>
                  <a:lnTo>
                    <a:pt x="167640" y="115824"/>
                  </a:lnTo>
                  <a:lnTo>
                    <a:pt x="166116" y="114300"/>
                  </a:lnTo>
                  <a:lnTo>
                    <a:pt x="163068" y="114300"/>
                  </a:lnTo>
                  <a:lnTo>
                    <a:pt x="160020" y="111252"/>
                  </a:lnTo>
                  <a:lnTo>
                    <a:pt x="160020" y="109728"/>
                  </a:lnTo>
                  <a:lnTo>
                    <a:pt x="158496" y="108204"/>
                  </a:lnTo>
                  <a:lnTo>
                    <a:pt x="158496" y="106680"/>
                  </a:lnTo>
                  <a:lnTo>
                    <a:pt x="156972" y="105156"/>
                  </a:lnTo>
                  <a:lnTo>
                    <a:pt x="156972" y="97536"/>
                  </a:lnTo>
                  <a:lnTo>
                    <a:pt x="158496" y="96012"/>
                  </a:lnTo>
                  <a:lnTo>
                    <a:pt x="158496" y="92964"/>
                  </a:lnTo>
                  <a:lnTo>
                    <a:pt x="161544" y="89916"/>
                  </a:lnTo>
                  <a:lnTo>
                    <a:pt x="163068" y="89916"/>
                  </a:lnTo>
                  <a:lnTo>
                    <a:pt x="164592" y="88392"/>
                  </a:lnTo>
                  <a:lnTo>
                    <a:pt x="175260" y="88392"/>
                  </a:lnTo>
                  <a:lnTo>
                    <a:pt x="176784" y="89916"/>
                  </a:lnTo>
                  <a:lnTo>
                    <a:pt x="178308" y="89916"/>
                  </a:lnTo>
                  <a:lnTo>
                    <a:pt x="181356" y="92964"/>
                  </a:lnTo>
                  <a:lnTo>
                    <a:pt x="181356" y="94488"/>
                  </a:lnTo>
                  <a:lnTo>
                    <a:pt x="182880" y="96012"/>
                  </a:lnTo>
                  <a:lnTo>
                    <a:pt x="182880" y="85344"/>
                  </a:lnTo>
                  <a:lnTo>
                    <a:pt x="185928" y="83820"/>
                  </a:lnTo>
                  <a:lnTo>
                    <a:pt x="190500" y="79248"/>
                  </a:lnTo>
                  <a:lnTo>
                    <a:pt x="193548" y="73152"/>
                  </a:lnTo>
                  <a:lnTo>
                    <a:pt x="193548" y="65532"/>
                  </a:lnTo>
                  <a:close/>
                </a:path>
                <a:path w="449579" h="120650">
                  <a:moveTo>
                    <a:pt x="33985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39852" y="12192"/>
                  </a:lnTo>
                  <a:lnTo>
                    <a:pt x="339852" y="0"/>
                  </a:lnTo>
                  <a:close/>
                </a:path>
                <a:path w="449579" h="120650">
                  <a:moveTo>
                    <a:pt x="449580" y="7620"/>
                  </a:moveTo>
                  <a:lnTo>
                    <a:pt x="373380" y="7620"/>
                  </a:lnTo>
                  <a:lnTo>
                    <a:pt x="373380" y="15240"/>
                  </a:lnTo>
                  <a:lnTo>
                    <a:pt x="449580" y="15240"/>
                  </a:lnTo>
                  <a:lnTo>
                    <a:pt x="449580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4385545" y="8431777"/>
            <a:ext cx="115697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177.8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222.2kN-m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417063" y="2828544"/>
            <a:ext cx="146685" cy="547370"/>
          </a:xfrm>
          <a:custGeom>
            <a:avLst/>
            <a:gdLst/>
            <a:ahLst/>
            <a:cxnLst/>
            <a:rect l="l" t="t" r="r" b="b"/>
            <a:pathLst>
              <a:path w="146685" h="547370">
                <a:moveTo>
                  <a:pt x="0" y="0"/>
                </a:moveTo>
                <a:lnTo>
                  <a:pt x="28789" y="1047"/>
                </a:lnTo>
                <a:lnTo>
                  <a:pt x="52006" y="3809"/>
                </a:lnTo>
                <a:lnTo>
                  <a:pt x="67508" y="7715"/>
                </a:lnTo>
                <a:lnTo>
                  <a:pt x="73151" y="12191"/>
                </a:lnTo>
                <a:lnTo>
                  <a:pt x="73151" y="260603"/>
                </a:lnTo>
                <a:lnTo>
                  <a:pt x="79009" y="265723"/>
                </a:lnTo>
                <a:lnTo>
                  <a:pt x="94868" y="269557"/>
                </a:lnTo>
                <a:lnTo>
                  <a:pt x="118157" y="271962"/>
                </a:lnTo>
                <a:lnTo>
                  <a:pt x="146303" y="272795"/>
                </a:lnTo>
                <a:lnTo>
                  <a:pt x="118157" y="273843"/>
                </a:lnTo>
                <a:lnTo>
                  <a:pt x="94868" y="276605"/>
                </a:lnTo>
                <a:lnTo>
                  <a:pt x="79009" y="280511"/>
                </a:lnTo>
                <a:lnTo>
                  <a:pt x="73151" y="284987"/>
                </a:lnTo>
                <a:lnTo>
                  <a:pt x="73151" y="534923"/>
                </a:lnTo>
                <a:lnTo>
                  <a:pt x="67508" y="539400"/>
                </a:lnTo>
                <a:lnTo>
                  <a:pt x="52006" y="543305"/>
                </a:lnTo>
                <a:lnTo>
                  <a:pt x="28789" y="546068"/>
                </a:lnTo>
                <a:lnTo>
                  <a:pt x="0" y="54711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81100" y="7449311"/>
            <a:ext cx="2760345" cy="0"/>
          </a:xfrm>
          <a:custGeom>
            <a:avLst/>
            <a:gdLst/>
            <a:ahLst/>
            <a:cxnLst/>
            <a:rect l="l" t="t" r="r" b="b"/>
            <a:pathLst>
              <a:path w="2760345" h="0">
                <a:moveTo>
                  <a:pt x="0" y="0"/>
                </a:moveTo>
                <a:lnTo>
                  <a:pt x="275996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608" y="9110471"/>
            <a:ext cx="1924812" cy="96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21663" y="9034271"/>
            <a:ext cx="5532120" cy="443865"/>
            <a:chOff x="1121663" y="9034271"/>
            <a:chExt cx="5532120" cy="443865"/>
          </a:xfrm>
        </p:grpSpPr>
        <p:sp>
          <p:nvSpPr>
            <p:cNvPr id="4" name="object 4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45720"/>
                  </a:lnTo>
                  <a:lnTo>
                    <a:pt x="0" y="204216"/>
                  </a:lnTo>
                  <a:lnTo>
                    <a:pt x="0" y="205740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205740"/>
                  </a:lnTo>
                  <a:lnTo>
                    <a:pt x="556247" y="204216"/>
                  </a:lnTo>
                  <a:lnTo>
                    <a:pt x="556247" y="45720"/>
                  </a:lnTo>
                  <a:lnTo>
                    <a:pt x="556247" y="441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3723" y="9122663"/>
              <a:ext cx="53340" cy="85725"/>
            </a:xfrm>
            <a:custGeom>
              <a:avLst/>
              <a:gdLst/>
              <a:ahLst/>
              <a:cxnLst/>
              <a:rect l="l" t="t" r="r" b="b"/>
              <a:pathLst>
                <a:path w="53339" h="85725">
                  <a:moveTo>
                    <a:pt x="4572" y="71628"/>
                  </a:moveTo>
                  <a:lnTo>
                    <a:pt x="0" y="71628"/>
                  </a:lnTo>
                  <a:lnTo>
                    <a:pt x="0" y="80772"/>
                  </a:lnTo>
                  <a:lnTo>
                    <a:pt x="1524" y="80772"/>
                  </a:lnTo>
                  <a:lnTo>
                    <a:pt x="3048" y="82296"/>
                  </a:lnTo>
                  <a:lnTo>
                    <a:pt x="6096" y="82296"/>
                  </a:lnTo>
                  <a:lnTo>
                    <a:pt x="7620" y="83820"/>
                  </a:lnTo>
                  <a:lnTo>
                    <a:pt x="12191" y="83820"/>
                  </a:lnTo>
                  <a:lnTo>
                    <a:pt x="13715" y="85344"/>
                  </a:lnTo>
                  <a:lnTo>
                    <a:pt x="30479" y="85344"/>
                  </a:lnTo>
                  <a:lnTo>
                    <a:pt x="35051" y="83820"/>
                  </a:lnTo>
                  <a:lnTo>
                    <a:pt x="41148" y="80772"/>
                  </a:lnTo>
                  <a:lnTo>
                    <a:pt x="44196" y="77724"/>
                  </a:lnTo>
                  <a:lnTo>
                    <a:pt x="47243" y="76200"/>
                  </a:lnTo>
                  <a:lnTo>
                    <a:pt x="13715" y="76200"/>
                  </a:lnTo>
                  <a:lnTo>
                    <a:pt x="10667" y="74676"/>
                  </a:lnTo>
                  <a:lnTo>
                    <a:pt x="7620" y="74676"/>
                  </a:lnTo>
                  <a:lnTo>
                    <a:pt x="6096" y="73152"/>
                  </a:lnTo>
                  <a:lnTo>
                    <a:pt x="4572" y="73152"/>
                  </a:lnTo>
                  <a:lnTo>
                    <a:pt x="4572" y="71628"/>
                  </a:lnTo>
                  <a:close/>
                </a:path>
                <a:path w="53339" h="85725">
                  <a:moveTo>
                    <a:pt x="48767" y="1524"/>
                  </a:moveTo>
                  <a:lnTo>
                    <a:pt x="4572" y="1524"/>
                  </a:lnTo>
                  <a:lnTo>
                    <a:pt x="4572" y="41148"/>
                  </a:lnTo>
                  <a:lnTo>
                    <a:pt x="27431" y="41148"/>
                  </a:lnTo>
                  <a:lnTo>
                    <a:pt x="28955" y="42672"/>
                  </a:lnTo>
                  <a:lnTo>
                    <a:pt x="32003" y="42672"/>
                  </a:lnTo>
                  <a:lnTo>
                    <a:pt x="33527" y="44196"/>
                  </a:lnTo>
                  <a:lnTo>
                    <a:pt x="36575" y="45720"/>
                  </a:lnTo>
                  <a:lnTo>
                    <a:pt x="39624" y="48768"/>
                  </a:lnTo>
                  <a:lnTo>
                    <a:pt x="39624" y="50292"/>
                  </a:lnTo>
                  <a:lnTo>
                    <a:pt x="41148" y="53340"/>
                  </a:lnTo>
                  <a:lnTo>
                    <a:pt x="41148" y="64008"/>
                  </a:lnTo>
                  <a:lnTo>
                    <a:pt x="39624" y="65532"/>
                  </a:lnTo>
                  <a:lnTo>
                    <a:pt x="38100" y="68580"/>
                  </a:lnTo>
                  <a:lnTo>
                    <a:pt x="32003" y="74676"/>
                  </a:lnTo>
                  <a:lnTo>
                    <a:pt x="28955" y="74676"/>
                  </a:lnTo>
                  <a:lnTo>
                    <a:pt x="27431" y="76200"/>
                  </a:lnTo>
                  <a:lnTo>
                    <a:pt x="47243" y="76200"/>
                  </a:lnTo>
                  <a:lnTo>
                    <a:pt x="48767" y="73152"/>
                  </a:lnTo>
                  <a:lnTo>
                    <a:pt x="50291" y="68580"/>
                  </a:lnTo>
                  <a:lnTo>
                    <a:pt x="51815" y="65532"/>
                  </a:lnTo>
                  <a:lnTo>
                    <a:pt x="53339" y="60960"/>
                  </a:lnTo>
                  <a:lnTo>
                    <a:pt x="53339" y="50292"/>
                  </a:lnTo>
                  <a:lnTo>
                    <a:pt x="48767" y="41148"/>
                  </a:lnTo>
                  <a:lnTo>
                    <a:pt x="44196" y="36576"/>
                  </a:lnTo>
                  <a:lnTo>
                    <a:pt x="35051" y="32004"/>
                  </a:lnTo>
                  <a:lnTo>
                    <a:pt x="16763" y="32004"/>
                  </a:lnTo>
                  <a:lnTo>
                    <a:pt x="16763" y="9144"/>
                  </a:lnTo>
                  <a:lnTo>
                    <a:pt x="47243" y="9144"/>
                  </a:lnTo>
                  <a:lnTo>
                    <a:pt x="48767" y="7620"/>
                  </a:lnTo>
                  <a:lnTo>
                    <a:pt x="48767" y="1524"/>
                  </a:lnTo>
                  <a:close/>
                </a:path>
                <a:path w="53339" h="85725">
                  <a:moveTo>
                    <a:pt x="10667" y="41148"/>
                  </a:moveTo>
                  <a:lnTo>
                    <a:pt x="6096" y="41148"/>
                  </a:lnTo>
                  <a:lnTo>
                    <a:pt x="6096" y="42672"/>
                  </a:lnTo>
                  <a:lnTo>
                    <a:pt x="9143" y="42672"/>
                  </a:lnTo>
                  <a:lnTo>
                    <a:pt x="10667" y="41148"/>
                  </a:lnTo>
                  <a:close/>
                </a:path>
                <a:path w="53339" h="85725">
                  <a:moveTo>
                    <a:pt x="47243" y="0"/>
                  </a:moveTo>
                  <a:lnTo>
                    <a:pt x="6096" y="0"/>
                  </a:lnTo>
                  <a:lnTo>
                    <a:pt x="6096" y="1524"/>
                  </a:lnTo>
                  <a:lnTo>
                    <a:pt x="47243" y="1524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21663" y="9034271"/>
              <a:ext cx="4977765" cy="6350"/>
            </a:xfrm>
            <a:custGeom>
              <a:avLst/>
              <a:gdLst/>
              <a:ahLst/>
              <a:cxnLst/>
              <a:rect l="l" t="t" r="r" b="b"/>
              <a:pathLst>
                <a:path w="4977765" h="6350">
                  <a:moveTo>
                    <a:pt x="497738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77384" y="6095"/>
                  </a:lnTo>
                  <a:lnTo>
                    <a:pt x="4977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97523" y="9038843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6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762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7524" y="9034271"/>
              <a:ext cx="556260" cy="6350"/>
            </a:xfrm>
            <a:custGeom>
              <a:avLst/>
              <a:gdLst/>
              <a:ahLst/>
              <a:cxnLst/>
              <a:rect l="l" t="t" r="r" b="b"/>
              <a:pathLst>
                <a:path w="556259" h="6350">
                  <a:moveTo>
                    <a:pt x="556247" y="0"/>
                  </a:moveTo>
                  <a:lnTo>
                    <a:pt x="7620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7620" y="6096"/>
                  </a:lnTo>
                  <a:lnTo>
                    <a:pt x="556247" y="60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393192"/>
                  </a:moveTo>
                  <a:lnTo>
                    <a:pt x="0" y="393192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393192"/>
                  </a:lnTo>
                  <a:close/>
                </a:path>
                <a:path w="556259" h="439420">
                  <a:moveTo>
                    <a:pt x="556247" y="0"/>
                  </a:moveTo>
                  <a:lnTo>
                    <a:pt x="6096" y="0"/>
                  </a:lnTo>
                  <a:lnTo>
                    <a:pt x="6096" y="45720"/>
                  </a:lnTo>
                  <a:lnTo>
                    <a:pt x="556247" y="45720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5947" y="3608832"/>
            <a:ext cx="2418587" cy="232257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77614" y="871155"/>
            <a:ext cx="167767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Maximum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shear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force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at</a:t>
            </a:r>
            <a:r>
              <a:rPr dirty="0" sz="1100" spc="15">
                <a:latin typeface="Times New Roman"/>
                <a:cs typeface="Times New Roman"/>
              </a:rPr>
              <a:t> B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78835" y="879347"/>
            <a:ext cx="285115" cy="220979"/>
            <a:chOff x="2878835" y="879347"/>
            <a:chExt cx="285115" cy="22097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7979" y="879347"/>
              <a:ext cx="268224" cy="655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78836" y="981455"/>
              <a:ext cx="285115" cy="119380"/>
            </a:xfrm>
            <a:custGeom>
              <a:avLst/>
              <a:gdLst/>
              <a:ahLst/>
              <a:cxnLst/>
              <a:rect l="l" t="t" r="r" b="b"/>
              <a:pathLst>
                <a:path w="285114" h="119380">
                  <a:moveTo>
                    <a:pt x="163068" y="105156"/>
                  </a:moveTo>
                  <a:lnTo>
                    <a:pt x="158496" y="105156"/>
                  </a:lnTo>
                  <a:lnTo>
                    <a:pt x="156972" y="106680"/>
                  </a:lnTo>
                  <a:lnTo>
                    <a:pt x="156972" y="108204"/>
                  </a:lnTo>
                  <a:lnTo>
                    <a:pt x="155448" y="108204"/>
                  </a:lnTo>
                  <a:lnTo>
                    <a:pt x="155448" y="109728"/>
                  </a:lnTo>
                  <a:lnTo>
                    <a:pt x="153924" y="109728"/>
                  </a:lnTo>
                  <a:lnTo>
                    <a:pt x="152400" y="111252"/>
                  </a:lnTo>
                  <a:lnTo>
                    <a:pt x="131064" y="111252"/>
                  </a:lnTo>
                  <a:lnTo>
                    <a:pt x="131064" y="109728"/>
                  </a:lnTo>
                  <a:lnTo>
                    <a:pt x="138684" y="102108"/>
                  </a:lnTo>
                  <a:lnTo>
                    <a:pt x="140208" y="99060"/>
                  </a:lnTo>
                  <a:lnTo>
                    <a:pt x="158496" y="80772"/>
                  </a:lnTo>
                  <a:lnTo>
                    <a:pt x="158496" y="79248"/>
                  </a:lnTo>
                  <a:lnTo>
                    <a:pt x="160020" y="79248"/>
                  </a:lnTo>
                  <a:lnTo>
                    <a:pt x="160020" y="74676"/>
                  </a:lnTo>
                  <a:lnTo>
                    <a:pt x="161544" y="74676"/>
                  </a:lnTo>
                  <a:lnTo>
                    <a:pt x="161544" y="65532"/>
                  </a:lnTo>
                  <a:lnTo>
                    <a:pt x="160020" y="64008"/>
                  </a:lnTo>
                  <a:lnTo>
                    <a:pt x="160020" y="60960"/>
                  </a:lnTo>
                  <a:lnTo>
                    <a:pt x="158496" y="59436"/>
                  </a:lnTo>
                  <a:lnTo>
                    <a:pt x="156972" y="59436"/>
                  </a:lnTo>
                  <a:lnTo>
                    <a:pt x="153924" y="56388"/>
                  </a:lnTo>
                  <a:lnTo>
                    <a:pt x="150876" y="54864"/>
                  </a:lnTo>
                  <a:lnTo>
                    <a:pt x="132588" y="54864"/>
                  </a:lnTo>
                  <a:lnTo>
                    <a:pt x="129540" y="56388"/>
                  </a:lnTo>
                  <a:lnTo>
                    <a:pt x="120396" y="59436"/>
                  </a:lnTo>
                  <a:lnTo>
                    <a:pt x="120396" y="68580"/>
                  </a:lnTo>
                  <a:lnTo>
                    <a:pt x="128016" y="68580"/>
                  </a:lnTo>
                  <a:lnTo>
                    <a:pt x="128016" y="65532"/>
                  </a:lnTo>
                  <a:lnTo>
                    <a:pt x="134112" y="59436"/>
                  </a:lnTo>
                  <a:lnTo>
                    <a:pt x="144780" y="59436"/>
                  </a:lnTo>
                  <a:lnTo>
                    <a:pt x="146304" y="60960"/>
                  </a:lnTo>
                  <a:lnTo>
                    <a:pt x="147828" y="60960"/>
                  </a:lnTo>
                  <a:lnTo>
                    <a:pt x="147828" y="62484"/>
                  </a:lnTo>
                  <a:lnTo>
                    <a:pt x="149352" y="62484"/>
                  </a:lnTo>
                  <a:lnTo>
                    <a:pt x="149352" y="64008"/>
                  </a:lnTo>
                  <a:lnTo>
                    <a:pt x="150876" y="65532"/>
                  </a:lnTo>
                  <a:lnTo>
                    <a:pt x="150876" y="76200"/>
                  </a:lnTo>
                  <a:lnTo>
                    <a:pt x="147828" y="79248"/>
                  </a:lnTo>
                  <a:lnTo>
                    <a:pt x="147828" y="82296"/>
                  </a:lnTo>
                  <a:lnTo>
                    <a:pt x="146304" y="83820"/>
                  </a:lnTo>
                  <a:lnTo>
                    <a:pt x="143256" y="85344"/>
                  </a:lnTo>
                  <a:lnTo>
                    <a:pt x="141732" y="88392"/>
                  </a:lnTo>
                  <a:lnTo>
                    <a:pt x="138684" y="89916"/>
                  </a:lnTo>
                  <a:lnTo>
                    <a:pt x="135636" y="94488"/>
                  </a:lnTo>
                  <a:lnTo>
                    <a:pt x="126492" y="103632"/>
                  </a:lnTo>
                  <a:lnTo>
                    <a:pt x="126492" y="105156"/>
                  </a:lnTo>
                  <a:lnTo>
                    <a:pt x="123444" y="108204"/>
                  </a:lnTo>
                  <a:lnTo>
                    <a:pt x="121920" y="111252"/>
                  </a:lnTo>
                  <a:lnTo>
                    <a:pt x="120396" y="112776"/>
                  </a:lnTo>
                  <a:lnTo>
                    <a:pt x="120396" y="114300"/>
                  </a:lnTo>
                  <a:lnTo>
                    <a:pt x="118872" y="115824"/>
                  </a:lnTo>
                  <a:lnTo>
                    <a:pt x="118872" y="118872"/>
                  </a:lnTo>
                  <a:lnTo>
                    <a:pt x="161544" y="118872"/>
                  </a:lnTo>
                  <a:lnTo>
                    <a:pt x="161544" y="111252"/>
                  </a:lnTo>
                  <a:lnTo>
                    <a:pt x="161544" y="109728"/>
                  </a:lnTo>
                  <a:lnTo>
                    <a:pt x="163068" y="106680"/>
                  </a:lnTo>
                  <a:lnTo>
                    <a:pt x="163068" y="105156"/>
                  </a:lnTo>
                  <a:close/>
                </a:path>
                <a:path w="285114" h="119380">
                  <a:moveTo>
                    <a:pt x="284988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284988" y="10668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186206" y="871155"/>
            <a:ext cx="53149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160kN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82467" y="1324355"/>
            <a:ext cx="256540" cy="220979"/>
            <a:chOff x="2982467" y="1324355"/>
            <a:chExt cx="256540" cy="220979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1611" y="1324355"/>
              <a:ext cx="242315" cy="655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9043" y="1479803"/>
              <a:ext cx="182880" cy="655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982467" y="1426463"/>
              <a:ext cx="256540" cy="10795"/>
            </a:xfrm>
            <a:custGeom>
              <a:avLst/>
              <a:gdLst/>
              <a:ahLst/>
              <a:cxnLst/>
              <a:rect l="l" t="t" r="r" b="b"/>
              <a:pathLst>
                <a:path w="256539" h="10794">
                  <a:moveTo>
                    <a:pt x="256031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256031" y="10667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411224" y="4709159"/>
            <a:ext cx="108585" cy="137160"/>
            <a:chOff x="1411224" y="4709159"/>
            <a:chExt cx="108585" cy="13716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0368" y="4709159"/>
              <a:ext cx="85343" cy="10515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11224" y="4834127"/>
              <a:ext cx="108585" cy="12700"/>
            </a:xfrm>
            <a:custGeom>
              <a:avLst/>
              <a:gdLst/>
              <a:ahLst/>
              <a:cxnLst/>
              <a:rect l="l" t="t" r="r" b="b"/>
              <a:pathLst>
                <a:path w="108584" h="12700">
                  <a:moveTo>
                    <a:pt x="108203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08203" y="12192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/>
          <p:nvPr/>
        </p:nvSpPr>
        <p:spPr>
          <a:xfrm>
            <a:off x="1438655" y="4898135"/>
            <a:ext cx="53340" cy="76200"/>
          </a:xfrm>
          <a:custGeom>
            <a:avLst/>
            <a:gdLst/>
            <a:ahLst/>
            <a:cxnLst/>
            <a:rect l="l" t="t" r="r" b="b"/>
            <a:pathLst>
              <a:path w="53340" h="76200">
                <a:moveTo>
                  <a:pt x="44196" y="0"/>
                </a:moveTo>
                <a:lnTo>
                  <a:pt x="35052" y="0"/>
                </a:lnTo>
                <a:lnTo>
                  <a:pt x="32003" y="1524"/>
                </a:lnTo>
                <a:lnTo>
                  <a:pt x="27431" y="3048"/>
                </a:lnTo>
                <a:lnTo>
                  <a:pt x="21335" y="6096"/>
                </a:lnTo>
                <a:lnTo>
                  <a:pt x="18287" y="9143"/>
                </a:lnTo>
                <a:lnTo>
                  <a:pt x="15240" y="10667"/>
                </a:lnTo>
                <a:lnTo>
                  <a:pt x="9143" y="16763"/>
                </a:lnTo>
                <a:lnTo>
                  <a:pt x="7619" y="19812"/>
                </a:lnTo>
                <a:lnTo>
                  <a:pt x="4571" y="22860"/>
                </a:lnTo>
                <a:lnTo>
                  <a:pt x="3047" y="25908"/>
                </a:lnTo>
                <a:lnTo>
                  <a:pt x="1524" y="30479"/>
                </a:lnTo>
                <a:lnTo>
                  <a:pt x="1524" y="33527"/>
                </a:lnTo>
                <a:lnTo>
                  <a:pt x="0" y="38100"/>
                </a:lnTo>
                <a:lnTo>
                  <a:pt x="0" y="56387"/>
                </a:lnTo>
                <a:lnTo>
                  <a:pt x="1524" y="64008"/>
                </a:lnTo>
                <a:lnTo>
                  <a:pt x="10668" y="73151"/>
                </a:lnTo>
                <a:lnTo>
                  <a:pt x="16763" y="76200"/>
                </a:lnTo>
                <a:lnTo>
                  <a:pt x="30480" y="76200"/>
                </a:lnTo>
                <a:lnTo>
                  <a:pt x="35052" y="74675"/>
                </a:lnTo>
                <a:lnTo>
                  <a:pt x="38100" y="74675"/>
                </a:lnTo>
                <a:lnTo>
                  <a:pt x="44196" y="71627"/>
                </a:lnTo>
                <a:lnTo>
                  <a:pt x="45720" y="70103"/>
                </a:lnTo>
                <a:lnTo>
                  <a:pt x="25907" y="70103"/>
                </a:lnTo>
                <a:lnTo>
                  <a:pt x="19669" y="68699"/>
                </a:lnTo>
                <a:lnTo>
                  <a:pt x="14859" y="64579"/>
                </a:lnTo>
                <a:lnTo>
                  <a:pt x="11763" y="57888"/>
                </a:lnTo>
                <a:lnTo>
                  <a:pt x="10668" y="48767"/>
                </a:lnTo>
                <a:lnTo>
                  <a:pt x="10668" y="45719"/>
                </a:lnTo>
                <a:lnTo>
                  <a:pt x="12191" y="45719"/>
                </a:lnTo>
                <a:lnTo>
                  <a:pt x="12191" y="41148"/>
                </a:lnTo>
                <a:lnTo>
                  <a:pt x="13715" y="41148"/>
                </a:lnTo>
                <a:lnTo>
                  <a:pt x="13715" y="39624"/>
                </a:lnTo>
                <a:lnTo>
                  <a:pt x="15240" y="39624"/>
                </a:lnTo>
                <a:lnTo>
                  <a:pt x="16763" y="38100"/>
                </a:lnTo>
                <a:lnTo>
                  <a:pt x="18287" y="38100"/>
                </a:lnTo>
                <a:lnTo>
                  <a:pt x="21335" y="36575"/>
                </a:lnTo>
                <a:lnTo>
                  <a:pt x="12191" y="36575"/>
                </a:lnTo>
                <a:lnTo>
                  <a:pt x="12191" y="30479"/>
                </a:lnTo>
                <a:lnTo>
                  <a:pt x="13715" y="27431"/>
                </a:lnTo>
                <a:lnTo>
                  <a:pt x="16763" y="22860"/>
                </a:lnTo>
                <a:lnTo>
                  <a:pt x="18287" y="19812"/>
                </a:lnTo>
                <a:lnTo>
                  <a:pt x="21335" y="16763"/>
                </a:lnTo>
                <a:lnTo>
                  <a:pt x="22859" y="13715"/>
                </a:lnTo>
                <a:lnTo>
                  <a:pt x="25907" y="10667"/>
                </a:lnTo>
                <a:lnTo>
                  <a:pt x="30480" y="9143"/>
                </a:lnTo>
                <a:lnTo>
                  <a:pt x="36575" y="6096"/>
                </a:lnTo>
                <a:lnTo>
                  <a:pt x="45719" y="6096"/>
                </a:lnTo>
                <a:lnTo>
                  <a:pt x="45719" y="1524"/>
                </a:lnTo>
                <a:lnTo>
                  <a:pt x="44196" y="1524"/>
                </a:lnTo>
                <a:lnTo>
                  <a:pt x="44196" y="0"/>
                </a:lnTo>
                <a:close/>
              </a:path>
              <a:path w="53340" h="76200">
                <a:moveTo>
                  <a:pt x="47243" y="35051"/>
                </a:moveTo>
                <a:lnTo>
                  <a:pt x="32003" y="35051"/>
                </a:lnTo>
                <a:lnTo>
                  <a:pt x="36575" y="36575"/>
                </a:lnTo>
                <a:lnTo>
                  <a:pt x="38100" y="39624"/>
                </a:lnTo>
                <a:lnTo>
                  <a:pt x="41147" y="42672"/>
                </a:lnTo>
                <a:lnTo>
                  <a:pt x="41147" y="59436"/>
                </a:lnTo>
                <a:lnTo>
                  <a:pt x="39624" y="62484"/>
                </a:lnTo>
                <a:lnTo>
                  <a:pt x="39624" y="64008"/>
                </a:lnTo>
                <a:lnTo>
                  <a:pt x="36575" y="67055"/>
                </a:lnTo>
                <a:lnTo>
                  <a:pt x="35052" y="67055"/>
                </a:lnTo>
                <a:lnTo>
                  <a:pt x="32003" y="70103"/>
                </a:lnTo>
                <a:lnTo>
                  <a:pt x="45720" y="70103"/>
                </a:lnTo>
                <a:lnTo>
                  <a:pt x="48768" y="67055"/>
                </a:lnTo>
                <a:lnTo>
                  <a:pt x="53340" y="57912"/>
                </a:lnTo>
                <a:lnTo>
                  <a:pt x="53340" y="45719"/>
                </a:lnTo>
                <a:lnTo>
                  <a:pt x="51815" y="42672"/>
                </a:lnTo>
                <a:lnTo>
                  <a:pt x="51815" y="39624"/>
                </a:lnTo>
                <a:lnTo>
                  <a:pt x="47243" y="35051"/>
                </a:lnTo>
                <a:close/>
              </a:path>
              <a:path w="53340" h="76200">
                <a:moveTo>
                  <a:pt x="41147" y="30479"/>
                </a:moveTo>
                <a:lnTo>
                  <a:pt x="21335" y="30479"/>
                </a:lnTo>
                <a:lnTo>
                  <a:pt x="19812" y="32003"/>
                </a:lnTo>
                <a:lnTo>
                  <a:pt x="18287" y="32003"/>
                </a:lnTo>
                <a:lnTo>
                  <a:pt x="16763" y="33527"/>
                </a:lnTo>
                <a:lnTo>
                  <a:pt x="15240" y="33527"/>
                </a:lnTo>
                <a:lnTo>
                  <a:pt x="12191" y="36575"/>
                </a:lnTo>
                <a:lnTo>
                  <a:pt x="22859" y="36575"/>
                </a:lnTo>
                <a:lnTo>
                  <a:pt x="25907" y="35051"/>
                </a:lnTo>
                <a:lnTo>
                  <a:pt x="47243" y="35051"/>
                </a:lnTo>
                <a:lnTo>
                  <a:pt x="44196" y="32003"/>
                </a:lnTo>
                <a:lnTo>
                  <a:pt x="41147" y="30479"/>
                </a:lnTo>
                <a:close/>
              </a:path>
              <a:path w="53340" h="76200">
                <a:moveTo>
                  <a:pt x="35052" y="28955"/>
                </a:moveTo>
                <a:lnTo>
                  <a:pt x="28956" y="28955"/>
                </a:lnTo>
                <a:lnTo>
                  <a:pt x="27431" y="30479"/>
                </a:lnTo>
                <a:lnTo>
                  <a:pt x="38100" y="30479"/>
                </a:lnTo>
                <a:lnTo>
                  <a:pt x="35052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2214372" y="4713732"/>
            <a:ext cx="347980" cy="132715"/>
            <a:chOff x="2214372" y="4713732"/>
            <a:chExt cx="347980" cy="13271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6564" y="4713732"/>
              <a:ext cx="324612" cy="762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214372" y="4834128"/>
              <a:ext cx="347980" cy="12700"/>
            </a:xfrm>
            <a:custGeom>
              <a:avLst/>
              <a:gdLst/>
              <a:ahLst/>
              <a:cxnLst/>
              <a:rect l="l" t="t" r="r" b="b"/>
              <a:pathLst>
                <a:path w="347980" h="12700">
                  <a:moveTo>
                    <a:pt x="347471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47471" y="12192"/>
                  </a:lnTo>
                  <a:lnTo>
                    <a:pt x="3474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/>
          <p:nvPr/>
        </p:nvSpPr>
        <p:spPr>
          <a:xfrm>
            <a:off x="2362200" y="4898135"/>
            <a:ext cx="53340" cy="76200"/>
          </a:xfrm>
          <a:custGeom>
            <a:avLst/>
            <a:gdLst/>
            <a:ahLst/>
            <a:cxnLst/>
            <a:rect l="l" t="t" r="r" b="b"/>
            <a:pathLst>
              <a:path w="53339" h="76200">
                <a:moveTo>
                  <a:pt x="44195" y="0"/>
                </a:moveTo>
                <a:lnTo>
                  <a:pt x="35051" y="0"/>
                </a:lnTo>
                <a:lnTo>
                  <a:pt x="32004" y="1524"/>
                </a:lnTo>
                <a:lnTo>
                  <a:pt x="27431" y="3048"/>
                </a:lnTo>
                <a:lnTo>
                  <a:pt x="21336" y="6096"/>
                </a:lnTo>
                <a:lnTo>
                  <a:pt x="18287" y="9143"/>
                </a:lnTo>
                <a:lnTo>
                  <a:pt x="15239" y="10667"/>
                </a:lnTo>
                <a:lnTo>
                  <a:pt x="9143" y="16763"/>
                </a:lnTo>
                <a:lnTo>
                  <a:pt x="7619" y="19812"/>
                </a:lnTo>
                <a:lnTo>
                  <a:pt x="4572" y="22860"/>
                </a:lnTo>
                <a:lnTo>
                  <a:pt x="3048" y="25908"/>
                </a:lnTo>
                <a:lnTo>
                  <a:pt x="1524" y="30479"/>
                </a:lnTo>
                <a:lnTo>
                  <a:pt x="1524" y="33527"/>
                </a:lnTo>
                <a:lnTo>
                  <a:pt x="0" y="38100"/>
                </a:lnTo>
                <a:lnTo>
                  <a:pt x="0" y="56387"/>
                </a:lnTo>
                <a:lnTo>
                  <a:pt x="1524" y="64008"/>
                </a:lnTo>
                <a:lnTo>
                  <a:pt x="10668" y="73151"/>
                </a:lnTo>
                <a:lnTo>
                  <a:pt x="16763" y="76200"/>
                </a:lnTo>
                <a:lnTo>
                  <a:pt x="30480" y="76200"/>
                </a:lnTo>
                <a:lnTo>
                  <a:pt x="35051" y="74675"/>
                </a:lnTo>
                <a:lnTo>
                  <a:pt x="38100" y="74675"/>
                </a:lnTo>
                <a:lnTo>
                  <a:pt x="44195" y="71627"/>
                </a:lnTo>
                <a:lnTo>
                  <a:pt x="45719" y="70103"/>
                </a:lnTo>
                <a:lnTo>
                  <a:pt x="25907" y="70103"/>
                </a:lnTo>
                <a:lnTo>
                  <a:pt x="19669" y="68699"/>
                </a:lnTo>
                <a:lnTo>
                  <a:pt x="14858" y="64579"/>
                </a:lnTo>
                <a:lnTo>
                  <a:pt x="11763" y="57888"/>
                </a:lnTo>
                <a:lnTo>
                  <a:pt x="10668" y="48767"/>
                </a:lnTo>
                <a:lnTo>
                  <a:pt x="10668" y="45719"/>
                </a:lnTo>
                <a:lnTo>
                  <a:pt x="12192" y="45719"/>
                </a:lnTo>
                <a:lnTo>
                  <a:pt x="12192" y="41148"/>
                </a:lnTo>
                <a:lnTo>
                  <a:pt x="13716" y="41148"/>
                </a:lnTo>
                <a:lnTo>
                  <a:pt x="13716" y="39624"/>
                </a:lnTo>
                <a:lnTo>
                  <a:pt x="15239" y="39624"/>
                </a:lnTo>
                <a:lnTo>
                  <a:pt x="16763" y="38100"/>
                </a:lnTo>
                <a:lnTo>
                  <a:pt x="18287" y="38100"/>
                </a:lnTo>
                <a:lnTo>
                  <a:pt x="21336" y="36575"/>
                </a:lnTo>
                <a:lnTo>
                  <a:pt x="12192" y="36575"/>
                </a:lnTo>
                <a:lnTo>
                  <a:pt x="12192" y="30479"/>
                </a:lnTo>
                <a:lnTo>
                  <a:pt x="13716" y="27431"/>
                </a:lnTo>
                <a:lnTo>
                  <a:pt x="16763" y="22860"/>
                </a:lnTo>
                <a:lnTo>
                  <a:pt x="18287" y="19812"/>
                </a:lnTo>
                <a:lnTo>
                  <a:pt x="21336" y="16763"/>
                </a:lnTo>
                <a:lnTo>
                  <a:pt x="22860" y="13715"/>
                </a:lnTo>
                <a:lnTo>
                  <a:pt x="25907" y="10667"/>
                </a:lnTo>
                <a:lnTo>
                  <a:pt x="30480" y="9143"/>
                </a:lnTo>
                <a:lnTo>
                  <a:pt x="36575" y="6096"/>
                </a:lnTo>
                <a:lnTo>
                  <a:pt x="45719" y="6096"/>
                </a:lnTo>
                <a:lnTo>
                  <a:pt x="45719" y="1524"/>
                </a:lnTo>
                <a:lnTo>
                  <a:pt x="44195" y="1524"/>
                </a:lnTo>
                <a:lnTo>
                  <a:pt x="44195" y="0"/>
                </a:lnTo>
                <a:close/>
              </a:path>
              <a:path w="53339" h="76200">
                <a:moveTo>
                  <a:pt x="47243" y="35051"/>
                </a:moveTo>
                <a:lnTo>
                  <a:pt x="32004" y="35051"/>
                </a:lnTo>
                <a:lnTo>
                  <a:pt x="36575" y="36575"/>
                </a:lnTo>
                <a:lnTo>
                  <a:pt x="38100" y="39624"/>
                </a:lnTo>
                <a:lnTo>
                  <a:pt x="41148" y="42672"/>
                </a:lnTo>
                <a:lnTo>
                  <a:pt x="41148" y="59436"/>
                </a:lnTo>
                <a:lnTo>
                  <a:pt x="39624" y="62484"/>
                </a:lnTo>
                <a:lnTo>
                  <a:pt x="39624" y="64008"/>
                </a:lnTo>
                <a:lnTo>
                  <a:pt x="36575" y="67055"/>
                </a:lnTo>
                <a:lnTo>
                  <a:pt x="35051" y="67055"/>
                </a:lnTo>
                <a:lnTo>
                  <a:pt x="32004" y="70103"/>
                </a:lnTo>
                <a:lnTo>
                  <a:pt x="45719" y="70103"/>
                </a:lnTo>
                <a:lnTo>
                  <a:pt x="48768" y="67055"/>
                </a:lnTo>
                <a:lnTo>
                  <a:pt x="53339" y="57912"/>
                </a:lnTo>
                <a:lnTo>
                  <a:pt x="53339" y="45719"/>
                </a:lnTo>
                <a:lnTo>
                  <a:pt x="51816" y="42672"/>
                </a:lnTo>
                <a:lnTo>
                  <a:pt x="51816" y="39624"/>
                </a:lnTo>
                <a:lnTo>
                  <a:pt x="47243" y="35051"/>
                </a:lnTo>
                <a:close/>
              </a:path>
              <a:path w="53339" h="76200">
                <a:moveTo>
                  <a:pt x="41148" y="30479"/>
                </a:moveTo>
                <a:lnTo>
                  <a:pt x="21336" y="30479"/>
                </a:lnTo>
                <a:lnTo>
                  <a:pt x="19812" y="32003"/>
                </a:lnTo>
                <a:lnTo>
                  <a:pt x="18287" y="32003"/>
                </a:lnTo>
                <a:lnTo>
                  <a:pt x="16763" y="33527"/>
                </a:lnTo>
                <a:lnTo>
                  <a:pt x="15239" y="33527"/>
                </a:lnTo>
                <a:lnTo>
                  <a:pt x="12192" y="36575"/>
                </a:lnTo>
                <a:lnTo>
                  <a:pt x="22860" y="36575"/>
                </a:lnTo>
                <a:lnTo>
                  <a:pt x="25907" y="35051"/>
                </a:lnTo>
                <a:lnTo>
                  <a:pt x="47243" y="35051"/>
                </a:lnTo>
                <a:lnTo>
                  <a:pt x="44195" y="32003"/>
                </a:lnTo>
                <a:lnTo>
                  <a:pt x="41148" y="30479"/>
                </a:lnTo>
                <a:close/>
              </a:path>
              <a:path w="53339" h="76200">
                <a:moveTo>
                  <a:pt x="35051" y="28955"/>
                </a:moveTo>
                <a:lnTo>
                  <a:pt x="28956" y="28955"/>
                </a:lnTo>
                <a:lnTo>
                  <a:pt x="27431" y="30479"/>
                </a:lnTo>
                <a:lnTo>
                  <a:pt x="38100" y="30479"/>
                </a:lnTo>
                <a:lnTo>
                  <a:pt x="35051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114114" y="1316252"/>
            <a:ext cx="3467100" cy="3613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25"/>
              </a:spcBef>
              <a:tabLst>
                <a:tab pos="2159000" algn="l"/>
              </a:tabLst>
            </a:pPr>
            <a:r>
              <a:rPr dirty="0" sz="1100" spc="5">
                <a:latin typeface="Times New Roman"/>
                <a:cs typeface="Times New Roman"/>
              </a:rPr>
              <a:t>Shear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force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at the hinge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20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 =	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47.8kN</a:t>
            </a:r>
            <a:endParaRPr sz="1100">
              <a:latin typeface="Times New Roman"/>
              <a:cs typeface="Times New Roman"/>
            </a:endParaRPr>
          </a:p>
          <a:p>
            <a:pPr marL="76200" marR="17780">
              <a:lnSpc>
                <a:spcPct val="219300"/>
              </a:lnSpc>
              <a:spcBef>
                <a:spcPts val="325"/>
              </a:spcBef>
            </a:pPr>
            <a:r>
              <a:rPr dirty="0" sz="1100" spc="5">
                <a:latin typeface="Times New Roman"/>
                <a:cs typeface="Times New Roman"/>
              </a:rPr>
              <a:t>Factored </a:t>
            </a:r>
            <a:r>
              <a:rPr dirty="0" sz="1100" spc="15">
                <a:latin typeface="Times New Roman"/>
                <a:cs typeface="Times New Roman"/>
              </a:rPr>
              <a:t>moment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support </a:t>
            </a:r>
            <a:r>
              <a:rPr dirty="0" sz="1100" spc="15">
                <a:latin typeface="Times New Roman"/>
                <a:cs typeface="Times New Roman"/>
              </a:rPr>
              <a:t>B = </a:t>
            </a:r>
            <a:r>
              <a:rPr dirty="0" sz="1100" spc="10">
                <a:latin typeface="Times New Roman"/>
                <a:cs typeface="Times New Roman"/>
              </a:rPr>
              <a:t>1.5x177.8=266.7kNm 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moment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at</a:t>
            </a:r>
            <a:r>
              <a:rPr dirty="0" sz="1100" spc="10">
                <a:latin typeface="Times New Roman"/>
                <a:cs typeface="Times New Roman"/>
              </a:rPr>
              <a:t> centre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span=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1.5x222.2=333.3kNm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Factored shear </a:t>
            </a:r>
            <a:r>
              <a:rPr dirty="0" sz="1100" spc="10">
                <a:latin typeface="Times New Roman"/>
                <a:cs typeface="Times New Roman"/>
              </a:rPr>
              <a:t>force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hinge at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1.5x47.8 </a:t>
            </a:r>
            <a:r>
              <a:rPr dirty="0" sz="1100" spc="15">
                <a:latin typeface="Times New Roman"/>
                <a:cs typeface="Times New Roman"/>
              </a:rPr>
              <a:t>= 71.7 kN 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Factored shear </a:t>
            </a:r>
            <a:r>
              <a:rPr dirty="0" sz="1100" spc="10">
                <a:latin typeface="Times New Roman"/>
                <a:cs typeface="Times New Roman"/>
              </a:rPr>
              <a:t>force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support </a:t>
            </a:r>
            <a:r>
              <a:rPr dirty="0" sz="1100" spc="15">
                <a:latin typeface="Times New Roman"/>
                <a:cs typeface="Times New Roman"/>
              </a:rPr>
              <a:t>B = 1.5x160=240kN 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BEAMS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dirty="0" u="heavy" sz="1100" spc="1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Central</a:t>
            </a:r>
            <a:r>
              <a:rPr dirty="0" u="heavy" sz="1100" spc="-1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section</a:t>
            </a:r>
            <a:r>
              <a:rPr dirty="0" sz="1100" spc="5">
                <a:latin typeface="Times New Roman"/>
                <a:cs typeface="Times New Roman"/>
              </a:rPr>
              <a:t>:-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Assume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dimensions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beam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b</a:t>
            </a:r>
            <a:r>
              <a:rPr dirty="0" baseline="-11111" sz="1125" spc="7">
                <a:latin typeface="Times New Roman"/>
                <a:cs typeface="Times New Roman"/>
              </a:rPr>
              <a:t>w</a:t>
            </a:r>
            <a:r>
              <a:rPr dirty="0" baseline="-11111" sz="1125" spc="127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450mm,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700mm,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</a:t>
            </a:r>
            <a:r>
              <a:rPr dirty="0" baseline="-11111" sz="1125" spc="15">
                <a:latin typeface="Times New Roman"/>
                <a:cs typeface="Times New Roman"/>
              </a:rPr>
              <a:t>f</a:t>
            </a:r>
            <a:r>
              <a:rPr dirty="0" baseline="-11111" sz="1125" spc="112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150mm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tabLst>
                <a:tab pos="405130" algn="l"/>
                <a:tab pos="1482725" algn="l"/>
              </a:tabLst>
            </a:pPr>
            <a:r>
              <a:rPr dirty="0" sz="1100" spc="5">
                <a:latin typeface="Times New Roman"/>
                <a:cs typeface="Times New Roman"/>
              </a:rPr>
              <a:t>b</a:t>
            </a:r>
            <a:r>
              <a:rPr dirty="0" baseline="-11111" sz="1125" spc="7">
                <a:latin typeface="Times New Roman"/>
                <a:cs typeface="Times New Roman"/>
              </a:rPr>
              <a:t>f</a:t>
            </a:r>
            <a:r>
              <a:rPr dirty="0" sz="1100" spc="5">
                <a:latin typeface="Times New Roman"/>
                <a:cs typeface="Times New Roman"/>
              </a:rPr>
              <a:t>=	+b</a:t>
            </a:r>
            <a:r>
              <a:rPr dirty="0" baseline="-11111" sz="1125" spc="7">
                <a:latin typeface="Times New Roman"/>
                <a:cs typeface="Times New Roman"/>
              </a:rPr>
              <a:t>w</a:t>
            </a:r>
            <a:r>
              <a:rPr dirty="0" baseline="-11111" sz="1125" spc="142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+6D</a:t>
            </a:r>
            <a:r>
              <a:rPr dirty="0" baseline="-11111" sz="1125" spc="7">
                <a:latin typeface="Times New Roman"/>
                <a:cs typeface="Times New Roman"/>
              </a:rPr>
              <a:t>f</a:t>
            </a:r>
            <a:r>
              <a:rPr dirty="0" baseline="-11111" sz="1125" spc="157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	</a:t>
            </a:r>
            <a:r>
              <a:rPr dirty="0" sz="1100" spc="10">
                <a:latin typeface="Times New Roman"/>
                <a:cs typeface="Times New Roman"/>
              </a:rPr>
              <a:t>+450+(6*150)=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3017mm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1767" y="5233415"/>
            <a:ext cx="687324" cy="26060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901486" y="5226854"/>
            <a:ext cx="10668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993392" y="5212079"/>
            <a:ext cx="707390" cy="243840"/>
            <a:chOff x="1993392" y="5212079"/>
            <a:chExt cx="707390" cy="24384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87880" y="5212079"/>
              <a:ext cx="519683" cy="868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02536" y="5375147"/>
              <a:ext cx="690371" cy="8077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993392" y="5335523"/>
              <a:ext cx="707390" cy="12700"/>
            </a:xfrm>
            <a:custGeom>
              <a:avLst/>
              <a:gdLst/>
              <a:ahLst/>
              <a:cxnLst/>
              <a:rect l="l" t="t" r="r" b="b"/>
              <a:pathLst>
                <a:path w="707389" h="12700">
                  <a:moveTo>
                    <a:pt x="707135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707135" y="12191"/>
                  </a:lnTo>
                  <a:lnTo>
                    <a:pt x="7071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2722916" y="5226854"/>
            <a:ext cx="4635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0.011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91767" y="5798820"/>
            <a:ext cx="236219" cy="9905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86711" y="5715000"/>
            <a:ext cx="225551" cy="225551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2647188" y="5715000"/>
            <a:ext cx="177165" cy="226060"/>
            <a:chOff x="2647188" y="5715000"/>
            <a:chExt cx="177165" cy="226060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56332" y="5715000"/>
              <a:ext cx="160019" cy="685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6332" y="5875020"/>
              <a:ext cx="160019" cy="6553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647188" y="5820155"/>
              <a:ext cx="177165" cy="12700"/>
            </a:xfrm>
            <a:custGeom>
              <a:avLst/>
              <a:gdLst/>
              <a:ahLst/>
              <a:cxnLst/>
              <a:rect l="l" t="t" r="r" b="b"/>
              <a:pathLst>
                <a:path w="177164" h="12700">
                  <a:moveTo>
                    <a:pt x="17678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76784" y="12192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91767" y="6211823"/>
            <a:ext cx="73151" cy="9753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19783" y="6196584"/>
            <a:ext cx="86868" cy="8686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58467" y="6211823"/>
            <a:ext cx="236219" cy="99060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1494496" y="5711489"/>
            <a:ext cx="2052955" cy="6108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14045" algn="l"/>
                <a:tab pos="1329055" algn="l"/>
              </a:tabLst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0.36	)(1-0.42x	</a:t>
            </a:r>
            <a:r>
              <a:rPr dirty="0" sz="1100" spc="5">
                <a:latin typeface="Times New Roman"/>
                <a:cs typeface="Times New Roman"/>
              </a:rPr>
              <a:t>)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0.07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hence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NA</a:t>
            </a:r>
            <a:r>
              <a:rPr dirty="0" sz="1100" spc="5">
                <a:latin typeface="Times New Roman"/>
                <a:cs typeface="Times New Roman"/>
              </a:rPr>
              <a:t> 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inside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flange.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41808" y="6124496"/>
            <a:ext cx="3429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5" b="1">
                <a:latin typeface="Times New Roman"/>
                <a:cs typeface="Times New Roman"/>
              </a:rPr>
              <a:t>F</a:t>
            </a:r>
            <a:r>
              <a:rPr dirty="0" sz="1100" spc="15" b="1">
                <a:latin typeface="Times New Roman"/>
                <a:cs typeface="Times New Roman"/>
              </a:rPr>
              <a:t>i</a:t>
            </a:r>
            <a:r>
              <a:rPr dirty="0" sz="1100" spc="10" b="1">
                <a:latin typeface="Times New Roman"/>
                <a:cs typeface="Times New Roman"/>
              </a:rPr>
              <a:t>g</a:t>
            </a:r>
            <a:r>
              <a:rPr dirty="0" sz="1100" b="1">
                <a:latin typeface="Times New Roman"/>
                <a:cs typeface="Times New Roman"/>
              </a:rPr>
              <a:t>-</a:t>
            </a:r>
            <a:r>
              <a:rPr dirty="0" sz="1100" spc="10" b="1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965704" y="6537959"/>
            <a:ext cx="126491" cy="236219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1139514" y="6542087"/>
            <a:ext cx="1864995" cy="6108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333.3x10</a:t>
            </a:r>
            <a:r>
              <a:rPr dirty="0" baseline="40740" sz="1125" spc="15">
                <a:latin typeface="Times New Roman"/>
                <a:cs typeface="Times New Roman"/>
              </a:rPr>
              <a:t>6</a:t>
            </a:r>
            <a:r>
              <a:rPr dirty="0" sz="1100" spc="10">
                <a:latin typeface="Times New Roman"/>
                <a:cs typeface="Times New Roman"/>
              </a:rPr>
              <a:t>=0.87x415xAstx700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Ast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1336.3mm</a:t>
            </a:r>
            <a:r>
              <a:rPr dirty="0" baseline="40740" sz="1125" spc="15">
                <a:latin typeface="Times New Roman"/>
                <a:cs typeface="Times New Roman"/>
              </a:rPr>
              <a:t>2</a:t>
            </a:r>
            <a:endParaRPr baseline="40740" sz="1125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142488" y="6537959"/>
            <a:ext cx="838200" cy="236220"/>
            <a:chOff x="3142488" y="6537959"/>
            <a:chExt cx="838200" cy="236220"/>
          </a:xfrm>
        </p:grpSpPr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03092" y="6545579"/>
              <a:ext cx="381000" cy="6858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42488" y="6537959"/>
              <a:ext cx="838200" cy="236219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125474" y="7348728"/>
            <a:ext cx="1675130" cy="254000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ts val="1265"/>
              </a:lnSpc>
            </a:pPr>
            <a:r>
              <a:rPr dirty="0" sz="1100" spc="10">
                <a:latin typeface="Times New Roman"/>
                <a:cs typeface="Times New Roman"/>
              </a:rPr>
              <a:t>Use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4#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25mm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dia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bars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39514" y="7950151"/>
            <a:ext cx="1936750" cy="976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u="heavy" sz="1100" spc="1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Support</a:t>
            </a:r>
            <a:r>
              <a:rPr dirty="0" u="heavy" sz="1100" spc="-3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section:-</a:t>
            </a:r>
            <a:endParaRPr sz="1100">
              <a:latin typeface="Times New Roman"/>
              <a:cs typeface="Times New Roman"/>
            </a:endParaRPr>
          </a:p>
          <a:p>
            <a:pPr marL="50800" marR="43180">
              <a:lnSpc>
                <a:spcPts val="3260"/>
              </a:lnSpc>
            </a:pPr>
            <a:r>
              <a:rPr dirty="0" sz="1100" spc="15">
                <a:latin typeface="Times New Roman"/>
                <a:cs typeface="Times New Roman"/>
              </a:rPr>
              <a:t>Mu </a:t>
            </a:r>
            <a:r>
              <a:rPr dirty="0" sz="1100" spc="10">
                <a:latin typeface="Times New Roman"/>
                <a:cs typeface="Times New Roman"/>
              </a:rPr>
              <a:t>=266.7kN-m 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266.67x10</a:t>
            </a:r>
            <a:r>
              <a:rPr dirty="0" baseline="37037" sz="1125" spc="15">
                <a:latin typeface="Times New Roman"/>
                <a:cs typeface="Times New Roman"/>
              </a:rPr>
              <a:t>6</a:t>
            </a:r>
            <a:r>
              <a:rPr dirty="0" sz="1100" spc="10">
                <a:latin typeface="Times New Roman"/>
                <a:cs typeface="Times New Roman"/>
              </a:rPr>
              <a:t>=0.87x415xAstx700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37332" y="8726423"/>
            <a:ext cx="126492" cy="236219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3214116" y="8726423"/>
            <a:ext cx="779145" cy="236220"/>
            <a:chOff x="3214116" y="8726423"/>
            <a:chExt cx="779145" cy="236220"/>
          </a:xfrm>
        </p:grpSpPr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44240" y="8734043"/>
              <a:ext cx="382524" cy="685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14116" y="8726423"/>
              <a:ext cx="778763" cy="236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608" y="9110471"/>
            <a:ext cx="1924812" cy="96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21663" y="9034271"/>
            <a:ext cx="5532120" cy="443865"/>
            <a:chOff x="1121663" y="9034271"/>
            <a:chExt cx="5532120" cy="443865"/>
          </a:xfrm>
        </p:grpSpPr>
        <p:sp>
          <p:nvSpPr>
            <p:cNvPr id="4" name="object 4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45720"/>
                  </a:lnTo>
                  <a:lnTo>
                    <a:pt x="0" y="204216"/>
                  </a:lnTo>
                  <a:lnTo>
                    <a:pt x="0" y="205740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205740"/>
                  </a:lnTo>
                  <a:lnTo>
                    <a:pt x="556247" y="204216"/>
                  </a:lnTo>
                  <a:lnTo>
                    <a:pt x="556247" y="45720"/>
                  </a:lnTo>
                  <a:lnTo>
                    <a:pt x="556247" y="441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5248" y="9121139"/>
              <a:ext cx="55244" cy="86995"/>
            </a:xfrm>
            <a:custGeom>
              <a:avLst/>
              <a:gdLst/>
              <a:ahLst/>
              <a:cxnLst/>
              <a:rect l="l" t="t" r="r" b="b"/>
              <a:pathLst>
                <a:path w="55245" h="86995">
                  <a:moveTo>
                    <a:pt x="41148" y="0"/>
                  </a:moveTo>
                  <a:lnTo>
                    <a:pt x="25907" y="0"/>
                  </a:lnTo>
                  <a:lnTo>
                    <a:pt x="21336" y="1523"/>
                  </a:lnTo>
                  <a:lnTo>
                    <a:pt x="15239" y="4571"/>
                  </a:lnTo>
                  <a:lnTo>
                    <a:pt x="7619" y="12191"/>
                  </a:lnTo>
                  <a:lnTo>
                    <a:pt x="3048" y="21335"/>
                  </a:lnTo>
                  <a:lnTo>
                    <a:pt x="3048" y="24383"/>
                  </a:lnTo>
                  <a:lnTo>
                    <a:pt x="1524" y="28955"/>
                  </a:lnTo>
                  <a:lnTo>
                    <a:pt x="1524" y="32003"/>
                  </a:lnTo>
                  <a:lnTo>
                    <a:pt x="0" y="35051"/>
                  </a:lnTo>
                  <a:lnTo>
                    <a:pt x="0" y="57911"/>
                  </a:lnTo>
                  <a:lnTo>
                    <a:pt x="1524" y="60959"/>
                  </a:lnTo>
                  <a:lnTo>
                    <a:pt x="1524" y="68579"/>
                  </a:lnTo>
                  <a:lnTo>
                    <a:pt x="3048" y="71627"/>
                  </a:lnTo>
                  <a:lnTo>
                    <a:pt x="4572" y="73151"/>
                  </a:lnTo>
                  <a:lnTo>
                    <a:pt x="6096" y="76199"/>
                  </a:lnTo>
                  <a:lnTo>
                    <a:pt x="6096" y="77723"/>
                  </a:lnTo>
                  <a:lnTo>
                    <a:pt x="7619" y="80771"/>
                  </a:lnTo>
                  <a:lnTo>
                    <a:pt x="10667" y="82295"/>
                  </a:lnTo>
                  <a:lnTo>
                    <a:pt x="12191" y="83819"/>
                  </a:lnTo>
                  <a:lnTo>
                    <a:pt x="15239" y="85343"/>
                  </a:lnTo>
                  <a:lnTo>
                    <a:pt x="16763" y="85343"/>
                  </a:lnTo>
                  <a:lnTo>
                    <a:pt x="19812" y="86867"/>
                  </a:lnTo>
                  <a:lnTo>
                    <a:pt x="32003" y="86867"/>
                  </a:lnTo>
                  <a:lnTo>
                    <a:pt x="35051" y="85343"/>
                  </a:lnTo>
                  <a:lnTo>
                    <a:pt x="39624" y="83819"/>
                  </a:lnTo>
                  <a:lnTo>
                    <a:pt x="45719" y="80771"/>
                  </a:lnTo>
                  <a:lnTo>
                    <a:pt x="47243" y="77723"/>
                  </a:lnTo>
                  <a:lnTo>
                    <a:pt x="22860" y="77723"/>
                  </a:lnTo>
                  <a:lnTo>
                    <a:pt x="21336" y="76199"/>
                  </a:lnTo>
                  <a:lnTo>
                    <a:pt x="18287" y="74675"/>
                  </a:lnTo>
                  <a:lnTo>
                    <a:pt x="16763" y="73151"/>
                  </a:lnTo>
                  <a:lnTo>
                    <a:pt x="16763" y="71627"/>
                  </a:lnTo>
                  <a:lnTo>
                    <a:pt x="13715" y="65531"/>
                  </a:lnTo>
                  <a:lnTo>
                    <a:pt x="13715" y="62483"/>
                  </a:lnTo>
                  <a:lnTo>
                    <a:pt x="12191" y="57911"/>
                  </a:lnTo>
                  <a:lnTo>
                    <a:pt x="12191" y="48767"/>
                  </a:lnTo>
                  <a:lnTo>
                    <a:pt x="15239" y="45719"/>
                  </a:lnTo>
                  <a:lnTo>
                    <a:pt x="16763" y="45719"/>
                  </a:lnTo>
                  <a:lnTo>
                    <a:pt x="18287" y="44195"/>
                  </a:lnTo>
                  <a:lnTo>
                    <a:pt x="21336" y="44195"/>
                  </a:lnTo>
                  <a:lnTo>
                    <a:pt x="22860" y="42671"/>
                  </a:lnTo>
                  <a:lnTo>
                    <a:pt x="51815" y="42671"/>
                  </a:lnTo>
                  <a:lnTo>
                    <a:pt x="48767" y="39623"/>
                  </a:lnTo>
                  <a:lnTo>
                    <a:pt x="12191" y="39623"/>
                  </a:lnTo>
                  <a:lnTo>
                    <a:pt x="12191" y="32003"/>
                  </a:lnTo>
                  <a:lnTo>
                    <a:pt x="13715" y="27431"/>
                  </a:lnTo>
                  <a:lnTo>
                    <a:pt x="13715" y="24383"/>
                  </a:lnTo>
                  <a:lnTo>
                    <a:pt x="16763" y="18287"/>
                  </a:lnTo>
                  <a:lnTo>
                    <a:pt x="21336" y="13715"/>
                  </a:lnTo>
                  <a:lnTo>
                    <a:pt x="30479" y="9143"/>
                  </a:lnTo>
                  <a:lnTo>
                    <a:pt x="50291" y="9143"/>
                  </a:lnTo>
                  <a:lnTo>
                    <a:pt x="50291" y="4571"/>
                  </a:lnTo>
                  <a:lnTo>
                    <a:pt x="47243" y="1523"/>
                  </a:lnTo>
                  <a:lnTo>
                    <a:pt x="42672" y="1523"/>
                  </a:lnTo>
                  <a:lnTo>
                    <a:pt x="41148" y="0"/>
                  </a:lnTo>
                  <a:close/>
                </a:path>
                <a:path w="55245" h="86995">
                  <a:moveTo>
                    <a:pt x="51815" y="42671"/>
                  </a:moveTo>
                  <a:lnTo>
                    <a:pt x="33527" y="42671"/>
                  </a:lnTo>
                  <a:lnTo>
                    <a:pt x="35051" y="44195"/>
                  </a:lnTo>
                  <a:lnTo>
                    <a:pt x="36575" y="44195"/>
                  </a:lnTo>
                  <a:lnTo>
                    <a:pt x="41148" y="48767"/>
                  </a:lnTo>
                  <a:lnTo>
                    <a:pt x="41148" y="50291"/>
                  </a:lnTo>
                  <a:lnTo>
                    <a:pt x="42672" y="51815"/>
                  </a:lnTo>
                  <a:lnTo>
                    <a:pt x="42672" y="64007"/>
                  </a:lnTo>
                  <a:lnTo>
                    <a:pt x="41148" y="65531"/>
                  </a:lnTo>
                  <a:lnTo>
                    <a:pt x="41148" y="68579"/>
                  </a:lnTo>
                  <a:lnTo>
                    <a:pt x="39624" y="70103"/>
                  </a:lnTo>
                  <a:lnTo>
                    <a:pt x="39624" y="71627"/>
                  </a:lnTo>
                  <a:lnTo>
                    <a:pt x="36575" y="74675"/>
                  </a:lnTo>
                  <a:lnTo>
                    <a:pt x="33527" y="76199"/>
                  </a:lnTo>
                  <a:lnTo>
                    <a:pt x="32003" y="77723"/>
                  </a:lnTo>
                  <a:lnTo>
                    <a:pt x="47243" y="77723"/>
                  </a:lnTo>
                  <a:lnTo>
                    <a:pt x="50291" y="76199"/>
                  </a:lnTo>
                  <a:lnTo>
                    <a:pt x="51815" y="73151"/>
                  </a:lnTo>
                  <a:lnTo>
                    <a:pt x="53339" y="68579"/>
                  </a:lnTo>
                  <a:lnTo>
                    <a:pt x="54863" y="65531"/>
                  </a:lnTo>
                  <a:lnTo>
                    <a:pt x="54863" y="51815"/>
                  </a:lnTo>
                  <a:lnTo>
                    <a:pt x="53339" y="48767"/>
                  </a:lnTo>
                  <a:lnTo>
                    <a:pt x="53339" y="45719"/>
                  </a:lnTo>
                  <a:lnTo>
                    <a:pt x="51815" y="42671"/>
                  </a:lnTo>
                  <a:close/>
                </a:path>
                <a:path w="55245" h="86995">
                  <a:moveTo>
                    <a:pt x="39624" y="33527"/>
                  </a:moveTo>
                  <a:lnTo>
                    <a:pt x="25907" y="33527"/>
                  </a:lnTo>
                  <a:lnTo>
                    <a:pt x="22860" y="35051"/>
                  </a:lnTo>
                  <a:lnTo>
                    <a:pt x="19812" y="35051"/>
                  </a:lnTo>
                  <a:lnTo>
                    <a:pt x="18287" y="36575"/>
                  </a:lnTo>
                  <a:lnTo>
                    <a:pt x="15239" y="36575"/>
                  </a:lnTo>
                  <a:lnTo>
                    <a:pt x="12191" y="39623"/>
                  </a:lnTo>
                  <a:lnTo>
                    <a:pt x="48767" y="39623"/>
                  </a:lnTo>
                  <a:lnTo>
                    <a:pt x="45719" y="36575"/>
                  </a:lnTo>
                  <a:lnTo>
                    <a:pt x="39624" y="33527"/>
                  </a:lnTo>
                  <a:close/>
                </a:path>
                <a:path w="55245" h="86995">
                  <a:moveTo>
                    <a:pt x="50291" y="9143"/>
                  </a:moveTo>
                  <a:lnTo>
                    <a:pt x="39624" y="9143"/>
                  </a:lnTo>
                  <a:lnTo>
                    <a:pt x="41148" y="10667"/>
                  </a:lnTo>
                  <a:lnTo>
                    <a:pt x="45719" y="10667"/>
                  </a:lnTo>
                  <a:lnTo>
                    <a:pt x="47243" y="12191"/>
                  </a:lnTo>
                  <a:lnTo>
                    <a:pt x="50291" y="12191"/>
                  </a:lnTo>
                  <a:lnTo>
                    <a:pt x="50291" y="9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21663" y="9034271"/>
              <a:ext cx="4977765" cy="6350"/>
            </a:xfrm>
            <a:custGeom>
              <a:avLst/>
              <a:gdLst/>
              <a:ahLst/>
              <a:cxnLst/>
              <a:rect l="l" t="t" r="r" b="b"/>
              <a:pathLst>
                <a:path w="4977765" h="6350">
                  <a:moveTo>
                    <a:pt x="497738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77384" y="6095"/>
                  </a:lnTo>
                  <a:lnTo>
                    <a:pt x="4977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97523" y="9038843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6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762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7524" y="9034271"/>
              <a:ext cx="556260" cy="6350"/>
            </a:xfrm>
            <a:custGeom>
              <a:avLst/>
              <a:gdLst/>
              <a:ahLst/>
              <a:cxnLst/>
              <a:rect l="l" t="t" r="r" b="b"/>
              <a:pathLst>
                <a:path w="556259" h="6350">
                  <a:moveTo>
                    <a:pt x="556247" y="0"/>
                  </a:moveTo>
                  <a:lnTo>
                    <a:pt x="7620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7620" y="6096"/>
                  </a:lnTo>
                  <a:lnTo>
                    <a:pt x="556247" y="60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393192"/>
                  </a:moveTo>
                  <a:lnTo>
                    <a:pt x="0" y="393192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393192"/>
                  </a:lnTo>
                  <a:close/>
                </a:path>
                <a:path w="556259" h="439420">
                  <a:moveTo>
                    <a:pt x="556247" y="0"/>
                  </a:moveTo>
                  <a:lnTo>
                    <a:pt x="6096" y="0"/>
                  </a:lnTo>
                  <a:lnTo>
                    <a:pt x="6096" y="45720"/>
                  </a:lnTo>
                  <a:lnTo>
                    <a:pt x="556247" y="45720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52214" y="834625"/>
            <a:ext cx="9182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A</a:t>
            </a:r>
            <a:r>
              <a:rPr dirty="0" baseline="-11111" sz="1125" spc="7">
                <a:latin typeface="Times New Roman"/>
                <a:cs typeface="Times New Roman"/>
              </a:rPr>
              <a:t>st</a:t>
            </a:r>
            <a:r>
              <a:rPr dirty="0" sz="1100" spc="5">
                <a:latin typeface="Times New Roman"/>
                <a:cs typeface="Times New Roman"/>
              </a:rPr>
              <a:t>=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1141mm</a:t>
            </a:r>
            <a:r>
              <a:rPr dirty="0" baseline="37037" sz="1125" spc="22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5474" y="1230630"/>
            <a:ext cx="1590040" cy="253365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ts val="1270"/>
              </a:lnSpc>
            </a:pPr>
            <a:r>
              <a:rPr dirty="0" sz="1100" spc="10">
                <a:latin typeface="Times New Roman"/>
                <a:cs typeface="Times New Roman"/>
              </a:rPr>
              <a:t>Use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4#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20mm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dia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bars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7614" y="1829825"/>
            <a:ext cx="2761615" cy="5619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SHEAR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REINFORCEMENT:-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Vu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240kN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767" y="2695955"/>
            <a:ext cx="414528" cy="22402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71274" y="2628333"/>
            <a:ext cx="10668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98320" y="2610611"/>
            <a:ext cx="558165" cy="132715"/>
            <a:chOff x="1798320" y="2610611"/>
            <a:chExt cx="558165" cy="13271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7464" y="2610611"/>
              <a:ext cx="537972" cy="762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98320" y="2731007"/>
              <a:ext cx="558165" cy="12700"/>
            </a:xfrm>
            <a:custGeom>
              <a:avLst/>
              <a:gdLst/>
              <a:ahLst/>
              <a:cxnLst/>
              <a:rect l="l" t="t" r="r" b="b"/>
              <a:pathLst>
                <a:path w="558164" h="12700">
                  <a:moveTo>
                    <a:pt x="55778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557784" y="12192"/>
                  </a:lnTo>
                  <a:lnTo>
                    <a:pt x="5577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9467" y="2790444"/>
            <a:ext cx="470915" cy="8077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352985" y="2628333"/>
            <a:ext cx="85788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0.76N/mm</a:t>
            </a:r>
            <a:r>
              <a:rPr dirty="0" baseline="37037" sz="1125" spc="15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90244" y="3201923"/>
            <a:ext cx="459105" cy="134620"/>
            <a:chOff x="1190244" y="3201923"/>
            <a:chExt cx="459105" cy="13462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0912" y="3201923"/>
              <a:ext cx="441960" cy="777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90244" y="3322319"/>
              <a:ext cx="459105" cy="13970"/>
            </a:xfrm>
            <a:custGeom>
              <a:avLst/>
              <a:gdLst/>
              <a:ahLst/>
              <a:cxnLst/>
              <a:rect l="l" t="t" r="r" b="b"/>
              <a:pathLst>
                <a:path w="459105" h="13970">
                  <a:moveTo>
                    <a:pt x="458724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458724" y="13715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8739" y="3381755"/>
            <a:ext cx="137159" cy="8077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677446" y="3196767"/>
            <a:ext cx="120014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0">
                <a:latin typeface="Times New Roman"/>
                <a:cs typeface="Times New Roman"/>
              </a:rPr>
              <a:t>=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83079" y="3177539"/>
            <a:ext cx="754380" cy="158750"/>
            <a:chOff x="1783079" y="3177539"/>
            <a:chExt cx="754380" cy="15875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5271" y="3177539"/>
              <a:ext cx="705611" cy="10210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783079" y="3322319"/>
              <a:ext cx="754380" cy="13970"/>
            </a:xfrm>
            <a:custGeom>
              <a:avLst/>
              <a:gdLst/>
              <a:ahLst/>
              <a:cxnLst/>
              <a:rect l="l" t="t" r="r" b="b"/>
              <a:pathLst>
                <a:path w="754380" h="13970">
                  <a:moveTo>
                    <a:pt x="754380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754380" y="13715"/>
                  </a:lnTo>
                  <a:lnTo>
                    <a:pt x="754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1865376" y="3381755"/>
            <a:ext cx="585470" cy="81280"/>
          </a:xfrm>
          <a:custGeom>
            <a:avLst/>
            <a:gdLst/>
            <a:ahLst/>
            <a:cxnLst/>
            <a:rect l="l" t="t" r="r" b="b"/>
            <a:pathLst>
              <a:path w="585469" h="81279">
                <a:moveTo>
                  <a:pt x="57912" y="44196"/>
                </a:moveTo>
                <a:lnTo>
                  <a:pt x="53340" y="44196"/>
                </a:lnTo>
                <a:lnTo>
                  <a:pt x="51816" y="45720"/>
                </a:lnTo>
                <a:lnTo>
                  <a:pt x="51816" y="48768"/>
                </a:lnTo>
                <a:lnTo>
                  <a:pt x="50292" y="48768"/>
                </a:lnTo>
                <a:lnTo>
                  <a:pt x="50292" y="50292"/>
                </a:lnTo>
                <a:lnTo>
                  <a:pt x="42672" y="50292"/>
                </a:lnTo>
                <a:lnTo>
                  <a:pt x="42672" y="18288"/>
                </a:lnTo>
                <a:lnTo>
                  <a:pt x="42672" y="4572"/>
                </a:lnTo>
                <a:lnTo>
                  <a:pt x="33528" y="4572"/>
                </a:lnTo>
                <a:lnTo>
                  <a:pt x="32004" y="6667"/>
                </a:lnTo>
                <a:lnTo>
                  <a:pt x="32004" y="18288"/>
                </a:lnTo>
                <a:lnTo>
                  <a:pt x="32004" y="50292"/>
                </a:lnTo>
                <a:lnTo>
                  <a:pt x="9144" y="50292"/>
                </a:lnTo>
                <a:lnTo>
                  <a:pt x="13716" y="44196"/>
                </a:lnTo>
                <a:lnTo>
                  <a:pt x="16764" y="39624"/>
                </a:lnTo>
                <a:lnTo>
                  <a:pt x="21336" y="33528"/>
                </a:lnTo>
                <a:lnTo>
                  <a:pt x="24384" y="28956"/>
                </a:lnTo>
                <a:lnTo>
                  <a:pt x="28956" y="24396"/>
                </a:lnTo>
                <a:lnTo>
                  <a:pt x="32004" y="18288"/>
                </a:lnTo>
                <a:lnTo>
                  <a:pt x="32004" y="6667"/>
                </a:lnTo>
                <a:lnTo>
                  <a:pt x="29184" y="10528"/>
                </a:lnTo>
                <a:lnTo>
                  <a:pt x="21094" y="23012"/>
                </a:lnTo>
                <a:lnTo>
                  <a:pt x="16764" y="28956"/>
                </a:lnTo>
                <a:lnTo>
                  <a:pt x="12204" y="34671"/>
                </a:lnTo>
                <a:lnTo>
                  <a:pt x="7810" y="40398"/>
                </a:lnTo>
                <a:lnTo>
                  <a:pt x="3683" y="46113"/>
                </a:lnTo>
                <a:lnTo>
                  <a:pt x="0" y="51816"/>
                </a:lnTo>
                <a:lnTo>
                  <a:pt x="0" y="56388"/>
                </a:lnTo>
                <a:lnTo>
                  <a:pt x="32004" y="56388"/>
                </a:lnTo>
                <a:lnTo>
                  <a:pt x="32004" y="73152"/>
                </a:lnTo>
                <a:lnTo>
                  <a:pt x="30480" y="73152"/>
                </a:lnTo>
                <a:lnTo>
                  <a:pt x="30480" y="74676"/>
                </a:lnTo>
                <a:lnTo>
                  <a:pt x="27432" y="74676"/>
                </a:lnTo>
                <a:lnTo>
                  <a:pt x="25908" y="76200"/>
                </a:lnTo>
                <a:lnTo>
                  <a:pt x="24384" y="76200"/>
                </a:lnTo>
                <a:lnTo>
                  <a:pt x="24384" y="79248"/>
                </a:lnTo>
                <a:lnTo>
                  <a:pt x="50292" y="79248"/>
                </a:lnTo>
                <a:lnTo>
                  <a:pt x="50292" y="76200"/>
                </a:lnTo>
                <a:lnTo>
                  <a:pt x="47244" y="76200"/>
                </a:lnTo>
                <a:lnTo>
                  <a:pt x="45720" y="74676"/>
                </a:lnTo>
                <a:lnTo>
                  <a:pt x="44196" y="74676"/>
                </a:lnTo>
                <a:lnTo>
                  <a:pt x="44196" y="73152"/>
                </a:lnTo>
                <a:lnTo>
                  <a:pt x="42672" y="73152"/>
                </a:lnTo>
                <a:lnTo>
                  <a:pt x="42672" y="56388"/>
                </a:lnTo>
                <a:lnTo>
                  <a:pt x="57912" y="56388"/>
                </a:lnTo>
                <a:lnTo>
                  <a:pt x="57912" y="50292"/>
                </a:lnTo>
                <a:lnTo>
                  <a:pt x="57912" y="44196"/>
                </a:lnTo>
                <a:close/>
              </a:path>
              <a:path w="585469" h="81279">
                <a:moveTo>
                  <a:pt x="114300" y="36576"/>
                </a:moveTo>
                <a:lnTo>
                  <a:pt x="111252" y="30480"/>
                </a:lnTo>
                <a:lnTo>
                  <a:pt x="96012" y="41148"/>
                </a:lnTo>
                <a:lnTo>
                  <a:pt x="97536" y="22872"/>
                </a:lnTo>
                <a:lnTo>
                  <a:pt x="89916" y="22872"/>
                </a:lnTo>
                <a:lnTo>
                  <a:pt x="91440" y="41148"/>
                </a:lnTo>
                <a:lnTo>
                  <a:pt x="76200" y="30480"/>
                </a:lnTo>
                <a:lnTo>
                  <a:pt x="73152" y="36576"/>
                </a:lnTo>
                <a:lnTo>
                  <a:pt x="89916" y="44196"/>
                </a:lnTo>
                <a:lnTo>
                  <a:pt x="73152" y="53340"/>
                </a:lnTo>
                <a:lnTo>
                  <a:pt x="76200" y="57924"/>
                </a:lnTo>
                <a:lnTo>
                  <a:pt x="91440" y="47244"/>
                </a:lnTo>
                <a:lnTo>
                  <a:pt x="89916" y="65544"/>
                </a:lnTo>
                <a:lnTo>
                  <a:pt x="97536" y="65544"/>
                </a:lnTo>
                <a:lnTo>
                  <a:pt x="96012" y="48768"/>
                </a:lnTo>
                <a:lnTo>
                  <a:pt x="111252" y="57924"/>
                </a:lnTo>
                <a:lnTo>
                  <a:pt x="114300" y="53340"/>
                </a:lnTo>
                <a:lnTo>
                  <a:pt x="97536" y="44196"/>
                </a:lnTo>
                <a:lnTo>
                  <a:pt x="114300" y="36576"/>
                </a:lnTo>
                <a:close/>
              </a:path>
              <a:path w="585469" h="81279">
                <a:moveTo>
                  <a:pt x="185928" y="44196"/>
                </a:moveTo>
                <a:lnTo>
                  <a:pt x="181356" y="44196"/>
                </a:lnTo>
                <a:lnTo>
                  <a:pt x="179832" y="45720"/>
                </a:lnTo>
                <a:lnTo>
                  <a:pt x="179832" y="47244"/>
                </a:lnTo>
                <a:lnTo>
                  <a:pt x="178308" y="48768"/>
                </a:lnTo>
                <a:lnTo>
                  <a:pt x="178308" y="50292"/>
                </a:lnTo>
                <a:lnTo>
                  <a:pt x="170688" y="50292"/>
                </a:lnTo>
                <a:lnTo>
                  <a:pt x="170688" y="18288"/>
                </a:lnTo>
                <a:lnTo>
                  <a:pt x="170688" y="4572"/>
                </a:lnTo>
                <a:lnTo>
                  <a:pt x="161544" y="4572"/>
                </a:lnTo>
                <a:lnTo>
                  <a:pt x="160020" y="6565"/>
                </a:lnTo>
                <a:lnTo>
                  <a:pt x="160020" y="18288"/>
                </a:lnTo>
                <a:lnTo>
                  <a:pt x="160020" y="50292"/>
                </a:lnTo>
                <a:lnTo>
                  <a:pt x="137160" y="50292"/>
                </a:lnTo>
                <a:lnTo>
                  <a:pt x="141732" y="44196"/>
                </a:lnTo>
                <a:lnTo>
                  <a:pt x="144780" y="39624"/>
                </a:lnTo>
                <a:lnTo>
                  <a:pt x="147828" y="33528"/>
                </a:lnTo>
                <a:lnTo>
                  <a:pt x="152400" y="28956"/>
                </a:lnTo>
                <a:lnTo>
                  <a:pt x="155448" y="24396"/>
                </a:lnTo>
                <a:lnTo>
                  <a:pt x="160020" y="18288"/>
                </a:lnTo>
                <a:lnTo>
                  <a:pt x="160020" y="6565"/>
                </a:lnTo>
                <a:lnTo>
                  <a:pt x="156984" y="10528"/>
                </a:lnTo>
                <a:lnTo>
                  <a:pt x="152577" y="16764"/>
                </a:lnTo>
                <a:lnTo>
                  <a:pt x="148463" y="23012"/>
                </a:lnTo>
                <a:lnTo>
                  <a:pt x="144780" y="28956"/>
                </a:lnTo>
                <a:lnTo>
                  <a:pt x="126492" y="51816"/>
                </a:lnTo>
                <a:lnTo>
                  <a:pt x="126492" y="56388"/>
                </a:lnTo>
                <a:lnTo>
                  <a:pt x="160020" y="56388"/>
                </a:lnTo>
                <a:lnTo>
                  <a:pt x="160020" y="71628"/>
                </a:lnTo>
                <a:lnTo>
                  <a:pt x="158496" y="71628"/>
                </a:lnTo>
                <a:lnTo>
                  <a:pt x="158496" y="74676"/>
                </a:lnTo>
                <a:lnTo>
                  <a:pt x="155448" y="74676"/>
                </a:lnTo>
                <a:lnTo>
                  <a:pt x="153924" y="76200"/>
                </a:lnTo>
                <a:lnTo>
                  <a:pt x="152400" y="76200"/>
                </a:lnTo>
                <a:lnTo>
                  <a:pt x="152400" y="79248"/>
                </a:lnTo>
                <a:lnTo>
                  <a:pt x="178308" y="79248"/>
                </a:lnTo>
                <a:lnTo>
                  <a:pt x="178308" y="76200"/>
                </a:lnTo>
                <a:lnTo>
                  <a:pt x="175260" y="76200"/>
                </a:lnTo>
                <a:lnTo>
                  <a:pt x="173736" y="74676"/>
                </a:lnTo>
                <a:lnTo>
                  <a:pt x="172212" y="74676"/>
                </a:lnTo>
                <a:lnTo>
                  <a:pt x="172212" y="73152"/>
                </a:lnTo>
                <a:lnTo>
                  <a:pt x="170688" y="73152"/>
                </a:lnTo>
                <a:lnTo>
                  <a:pt x="170688" y="56388"/>
                </a:lnTo>
                <a:lnTo>
                  <a:pt x="184404" y="56388"/>
                </a:lnTo>
                <a:lnTo>
                  <a:pt x="184404" y="50292"/>
                </a:lnTo>
                <a:lnTo>
                  <a:pt x="185928" y="48768"/>
                </a:lnTo>
                <a:lnTo>
                  <a:pt x="185928" y="44196"/>
                </a:lnTo>
                <a:close/>
              </a:path>
              <a:path w="585469" h="81279">
                <a:moveTo>
                  <a:pt x="249936" y="50292"/>
                </a:moveTo>
                <a:lnTo>
                  <a:pt x="248412" y="48768"/>
                </a:lnTo>
                <a:lnTo>
                  <a:pt x="245364" y="42672"/>
                </a:lnTo>
                <a:lnTo>
                  <a:pt x="243827" y="41148"/>
                </a:lnTo>
                <a:lnTo>
                  <a:pt x="242316" y="39624"/>
                </a:lnTo>
                <a:lnTo>
                  <a:pt x="239268" y="38100"/>
                </a:lnTo>
                <a:lnTo>
                  <a:pt x="236220" y="36576"/>
                </a:lnTo>
                <a:lnTo>
                  <a:pt x="233172" y="36576"/>
                </a:lnTo>
                <a:lnTo>
                  <a:pt x="230124" y="35052"/>
                </a:lnTo>
                <a:lnTo>
                  <a:pt x="222504" y="35052"/>
                </a:lnTo>
                <a:lnTo>
                  <a:pt x="219456" y="36576"/>
                </a:lnTo>
                <a:lnTo>
                  <a:pt x="214884" y="36576"/>
                </a:lnTo>
                <a:lnTo>
                  <a:pt x="213360" y="38100"/>
                </a:lnTo>
                <a:lnTo>
                  <a:pt x="213360" y="15240"/>
                </a:lnTo>
                <a:lnTo>
                  <a:pt x="246888" y="15240"/>
                </a:lnTo>
                <a:lnTo>
                  <a:pt x="246888" y="0"/>
                </a:lnTo>
                <a:lnTo>
                  <a:pt x="242316" y="0"/>
                </a:lnTo>
                <a:lnTo>
                  <a:pt x="242316" y="1524"/>
                </a:lnTo>
                <a:lnTo>
                  <a:pt x="240792" y="3048"/>
                </a:lnTo>
                <a:lnTo>
                  <a:pt x="240792" y="4572"/>
                </a:lnTo>
                <a:lnTo>
                  <a:pt x="204216" y="4572"/>
                </a:lnTo>
                <a:lnTo>
                  <a:pt x="204216" y="41148"/>
                </a:lnTo>
                <a:lnTo>
                  <a:pt x="208788" y="44196"/>
                </a:lnTo>
                <a:lnTo>
                  <a:pt x="210312" y="42672"/>
                </a:lnTo>
                <a:lnTo>
                  <a:pt x="214884" y="42672"/>
                </a:lnTo>
                <a:lnTo>
                  <a:pt x="216408" y="41148"/>
                </a:lnTo>
                <a:lnTo>
                  <a:pt x="227076" y="41148"/>
                </a:lnTo>
                <a:lnTo>
                  <a:pt x="231648" y="42672"/>
                </a:lnTo>
                <a:lnTo>
                  <a:pt x="237744" y="48768"/>
                </a:lnTo>
                <a:lnTo>
                  <a:pt x="237744" y="68580"/>
                </a:lnTo>
                <a:lnTo>
                  <a:pt x="234696" y="71628"/>
                </a:lnTo>
                <a:lnTo>
                  <a:pt x="228600" y="74676"/>
                </a:lnTo>
                <a:lnTo>
                  <a:pt x="216408" y="74676"/>
                </a:lnTo>
                <a:lnTo>
                  <a:pt x="213360" y="73152"/>
                </a:lnTo>
                <a:lnTo>
                  <a:pt x="211836" y="71628"/>
                </a:lnTo>
                <a:lnTo>
                  <a:pt x="210312" y="68580"/>
                </a:lnTo>
                <a:lnTo>
                  <a:pt x="208788" y="64020"/>
                </a:lnTo>
                <a:lnTo>
                  <a:pt x="201168" y="64020"/>
                </a:lnTo>
                <a:lnTo>
                  <a:pt x="201168" y="77724"/>
                </a:lnTo>
                <a:lnTo>
                  <a:pt x="205740" y="79248"/>
                </a:lnTo>
                <a:lnTo>
                  <a:pt x="208788" y="79248"/>
                </a:lnTo>
                <a:lnTo>
                  <a:pt x="211836" y="80772"/>
                </a:lnTo>
                <a:lnTo>
                  <a:pt x="230124" y="80772"/>
                </a:lnTo>
                <a:lnTo>
                  <a:pt x="234696" y="79248"/>
                </a:lnTo>
                <a:lnTo>
                  <a:pt x="240792" y="76200"/>
                </a:lnTo>
                <a:lnTo>
                  <a:pt x="242316" y="74676"/>
                </a:lnTo>
                <a:lnTo>
                  <a:pt x="245364" y="73152"/>
                </a:lnTo>
                <a:lnTo>
                  <a:pt x="249936" y="64020"/>
                </a:lnTo>
                <a:lnTo>
                  <a:pt x="249936" y="50292"/>
                </a:lnTo>
                <a:close/>
              </a:path>
              <a:path w="585469" h="81279">
                <a:moveTo>
                  <a:pt x="320040" y="30480"/>
                </a:moveTo>
                <a:lnTo>
                  <a:pt x="318516" y="25920"/>
                </a:lnTo>
                <a:lnTo>
                  <a:pt x="318516" y="21348"/>
                </a:lnTo>
                <a:lnTo>
                  <a:pt x="316992" y="18288"/>
                </a:lnTo>
                <a:lnTo>
                  <a:pt x="313944" y="15240"/>
                </a:lnTo>
                <a:lnTo>
                  <a:pt x="312420" y="12192"/>
                </a:lnTo>
                <a:lnTo>
                  <a:pt x="310896" y="10668"/>
                </a:lnTo>
                <a:lnTo>
                  <a:pt x="309372" y="9144"/>
                </a:lnTo>
                <a:lnTo>
                  <a:pt x="307848" y="8382"/>
                </a:lnTo>
                <a:lnTo>
                  <a:pt x="307848" y="28956"/>
                </a:lnTo>
                <a:lnTo>
                  <a:pt x="307848" y="57924"/>
                </a:lnTo>
                <a:lnTo>
                  <a:pt x="306324" y="62496"/>
                </a:lnTo>
                <a:lnTo>
                  <a:pt x="306247" y="65608"/>
                </a:lnTo>
                <a:lnTo>
                  <a:pt x="304800" y="67056"/>
                </a:lnTo>
                <a:lnTo>
                  <a:pt x="303276" y="70104"/>
                </a:lnTo>
                <a:lnTo>
                  <a:pt x="298704" y="74676"/>
                </a:lnTo>
                <a:lnTo>
                  <a:pt x="289560" y="74676"/>
                </a:lnTo>
                <a:lnTo>
                  <a:pt x="284988" y="70104"/>
                </a:lnTo>
                <a:lnTo>
                  <a:pt x="281940" y="64020"/>
                </a:lnTo>
                <a:lnTo>
                  <a:pt x="281940" y="60972"/>
                </a:lnTo>
                <a:lnTo>
                  <a:pt x="280416" y="56388"/>
                </a:lnTo>
                <a:lnTo>
                  <a:pt x="280416" y="28956"/>
                </a:lnTo>
                <a:lnTo>
                  <a:pt x="281940" y="25920"/>
                </a:lnTo>
                <a:lnTo>
                  <a:pt x="281940" y="21348"/>
                </a:lnTo>
                <a:lnTo>
                  <a:pt x="283464" y="19824"/>
                </a:lnTo>
                <a:lnTo>
                  <a:pt x="283464" y="16764"/>
                </a:lnTo>
                <a:lnTo>
                  <a:pt x="284988" y="15240"/>
                </a:lnTo>
                <a:lnTo>
                  <a:pt x="288036" y="13716"/>
                </a:lnTo>
                <a:lnTo>
                  <a:pt x="291084" y="10668"/>
                </a:lnTo>
                <a:lnTo>
                  <a:pt x="297180" y="10668"/>
                </a:lnTo>
                <a:lnTo>
                  <a:pt x="300228" y="13716"/>
                </a:lnTo>
                <a:lnTo>
                  <a:pt x="301752" y="13716"/>
                </a:lnTo>
                <a:lnTo>
                  <a:pt x="303276" y="16764"/>
                </a:lnTo>
                <a:lnTo>
                  <a:pt x="304800" y="18288"/>
                </a:lnTo>
                <a:lnTo>
                  <a:pt x="306324" y="21348"/>
                </a:lnTo>
                <a:lnTo>
                  <a:pt x="306324" y="25920"/>
                </a:lnTo>
                <a:lnTo>
                  <a:pt x="307848" y="28956"/>
                </a:lnTo>
                <a:lnTo>
                  <a:pt x="307848" y="8382"/>
                </a:lnTo>
                <a:lnTo>
                  <a:pt x="303276" y="6096"/>
                </a:lnTo>
                <a:lnTo>
                  <a:pt x="298704" y="4572"/>
                </a:lnTo>
                <a:lnTo>
                  <a:pt x="291084" y="4572"/>
                </a:lnTo>
                <a:lnTo>
                  <a:pt x="286512" y="6096"/>
                </a:lnTo>
                <a:lnTo>
                  <a:pt x="277368" y="10668"/>
                </a:lnTo>
                <a:lnTo>
                  <a:pt x="275844" y="13716"/>
                </a:lnTo>
                <a:lnTo>
                  <a:pt x="272796" y="18288"/>
                </a:lnTo>
                <a:lnTo>
                  <a:pt x="271272" y="21348"/>
                </a:lnTo>
                <a:lnTo>
                  <a:pt x="269748" y="25920"/>
                </a:lnTo>
                <a:lnTo>
                  <a:pt x="268224" y="32004"/>
                </a:lnTo>
                <a:lnTo>
                  <a:pt x="268224" y="44196"/>
                </a:lnTo>
                <a:lnTo>
                  <a:pt x="284988" y="80772"/>
                </a:lnTo>
                <a:lnTo>
                  <a:pt x="301752" y="80772"/>
                </a:lnTo>
                <a:lnTo>
                  <a:pt x="309372" y="77724"/>
                </a:lnTo>
                <a:lnTo>
                  <a:pt x="311658" y="74676"/>
                </a:lnTo>
                <a:lnTo>
                  <a:pt x="313944" y="71628"/>
                </a:lnTo>
                <a:lnTo>
                  <a:pt x="316839" y="65544"/>
                </a:lnTo>
                <a:lnTo>
                  <a:pt x="318706" y="58877"/>
                </a:lnTo>
                <a:lnTo>
                  <a:pt x="319722" y="51269"/>
                </a:lnTo>
                <a:lnTo>
                  <a:pt x="319976" y="44196"/>
                </a:lnTo>
                <a:lnTo>
                  <a:pt x="320040" y="30480"/>
                </a:lnTo>
                <a:close/>
              </a:path>
              <a:path w="585469" h="81279">
                <a:moveTo>
                  <a:pt x="379476" y="36576"/>
                </a:moveTo>
                <a:lnTo>
                  <a:pt x="376428" y="30480"/>
                </a:lnTo>
                <a:lnTo>
                  <a:pt x="361188" y="41148"/>
                </a:lnTo>
                <a:lnTo>
                  <a:pt x="362712" y="22872"/>
                </a:lnTo>
                <a:lnTo>
                  <a:pt x="355092" y="22872"/>
                </a:lnTo>
                <a:lnTo>
                  <a:pt x="356616" y="41148"/>
                </a:lnTo>
                <a:lnTo>
                  <a:pt x="341376" y="30480"/>
                </a:lnTo>
                <a:lnTo>
                  <a:pt x="338328" y="36576"/>
                </a:lnTo>
                <a:lnTo>
                  <a:pt x="355092" y="44196"/>
                </a:lnTo>
                <a:lnTo>
                  <a:pt x="338328" y="53340"/>
                </a:lnTo>
                <a:lnTo>
                  <a:pt x="341376" y="57924"/>
                </a:lnTo>
                <a:lnTo>
                  <a:pt x="356616" y="47244"/>
                </a:lnTo>
                <a:lnTo>
                  <a:pt x="355092" y="65544"/>
                </a:lnTo>
                <a:lnTo>
                  <a:pt x="362712" y="65544"/>
                </a:lnTo>
                <a:lnTo>
                  <a:pt x="361188" y="48768"/>
                </a:lnTo>
                <a:lnTo>
                  <a:pt x="376428" y="57924"/>
                </a:lnTo>
                <a:lnTo>
                  <a:pt x="379476" y="53340"/>
                </a:lnTo>
                <a:lnTo>
                  <a:pt x="362712" y="44196"/>
                </a:lnTo>
                <a:lnTo>
                  <a:pt x="379476" y="36576"/>
                </a:lnTo>
                <a:close/>
              </a:path>
              <a:path w="585469" h="81279">
                <a:moveTo>
                  <a:pt x="449580" y="4572"/>
                </a:moveTo>
                <a:lnTo>
                  <a:pt x="397764" y="4572"/>
                </a:lnTo>
                <a:lnTo>
                  <a:pt x="397764" y="24396"/>
                </a:lnTo>
                <a:lnTo>
                  <a:pt x="402336" y="24396"/>
                </a:lnTo>
                <a:lnTo>
                  <a:pt x="403860" y="22872"/>
                </a:lnTo>
                <a:lnTo>
                  <a:pt x="403860" y="18288"/>
                </a:lnTo>
                <a:lnTo>
                  <a:pt x="405384" y="18288"/>
                </a:lnTo>
                <a:lnTo>
                  <a:pt x="405384" y="16764"/>
                </a:lnTo>
                <a:lnTo>
                  <a:pt x="408432" y="16764"/>
                </a:lnTo>
                <a:lnTo>
                  <a:pt x="409956" y="15240"/>
                </a:lnTo>
                <a:lnTo>
                  <a:pt x="437388" y="15240"/>
                </a:lnTo>
                <a:lnTo>
                  <a:pt x="437388" y="16764"/>
                </a:lnTo>
                <a:lnTo>
                  <a:pt x="405384" y="77724"/>
                </a:lnTo>
                <a:lnTo>
                  <a:pt x="405384" y="79248"/>
                </a:lnTo>
                <a:lnTo>
                  <a:pt x="414528" y="79248"/>
                </a:lnTo>
                <a:lnTo>
                  <a:pt x="445846" y="15240"/>
                </a:lnTo>
                <a:lnTo>
                  <a:pt x="449580" y="7620"/>
                </a:lnTo>
                <a:lnTo>
                  <a:pt x="449580" y="4572"/>
                </a:lnTo>
                <a:close/>
              </a:path>
              <a:path w="585469" h="81279">
                <a:moveTo>
                  <a:pt x="516636" y="30480"/>
                </a:moveTo>
                <a:lnTo>
                  <a:pt x="513588" y="21348"/>
                </a:lnTo>
                <a:lnTo>
                  <a:pt x="509016" y="12192"/>
                </a:lnTo>
                <a:lnTo>
                  <a:pt x="507492" y="10668"/>
                </a:lnTo>
                <a:lnTo>
                  <a:pt x="505968" y="9144"/>
                </a:lnTo>
                <a:lnTo>
                  <a:pt x="504444" y="8382"/>
                </a:lnTo>
                <a:lnTo>
                  <a:pt x="504444" y="28956"/>
                </a:lnTo>
                <a:lnTo>
                  <a:pt x="504444" y="57924"/>
                </a:lnTo>
                <a:lnTo>
                  <a:pt x="502920" y="62496"/>
                </a:lnTo>
                <a:lnTo>
                  <a:pt x="502843" y="65608"/>
                </a:lnTo>
                <a:lnTo>
                  <a:pt x="501396" y="67056"/>
                </a:lnTo>
                <a:lnTo>
                  <a:pt x="499872" y="70104"/>
                </a:lnTo>
                <a:lnTo>
                  <a:pt x="495300" y="74676"/>
                </a:lnTo>
                <a:lnTo>
                  <a:pt x="486156" y="74676"/>
                </a:lnTo>
                <a:lnTo>
                  <a:pt x="481584" y="70104"/>
                </a:lnTo>
                <a:lnTo>
                  <a:pt x="478536" y="64020"/>
                </a:lnTo>
                <a:lnTo>
                  <a:pt x="478536" y="60972"/>
                </a:lnTo>
                <a:lnTo>
                  <a:pt x="477012" y="56388"/>
                </a:lnTo>
                <a:lnTo>
                  <a:pt x="477012" y="25920"/>
                </a:lnTo>
                <a:lnTo>
                  <a:pt x="478536" y="21348"/>
                </a:lnTo>
                <a:lnTo>
                  <a:pt x="480060" y="19824"/>
                </a:lnTo>
                <a:lnTo>
                  <a:pt x="480060" y="16764"/>
                </a:lnTo>
                <a:lnTo>
                  <a:pt x="483108" y="13716"/>
                </a:lnTo>
                <a:lnTo>
                  <a:pt x="486156" y="12192"/>
                </a:lnTo>
                <a:lnTo>
                  <a:pt x="487680" y="10668"/>
                </a:lnTo>
                <a:lnTo>
                  <a:pt x="492252" y="10668"/>
                </a:lnTo>
                <a:lnTo>
                  <a:pt x="495300" y="12192"/>
                </a:lnTo>
                <a:lnTo>
                  <a:pt x="496824" y="13716"/>
                </a:lnTo>
                <a:lnTo>
                  <a:pt x="498348" y="13716"/>
                </a:lnTo>
                <a:lnTo>
                  <a:pt x="499872" y="16764"/>
                </a:lnTo>
                <a:lnTo>
                  <a:pt x="501396" y="18288"/>
                </a:lnTo>
                <a:lnTo>
                  <a:pt x="502920" y="21348"/>
                </a:lnTo>
                <a:lnTo>
                  <a:pt x="502920" y="25920"/>
                </a:lnTo>
                <a:lnTo>
                  <a:pt x="504444" y="28956"/>
                </a:lnTo>
                <a:lnTo>
                  <a:pt x="504444" y="8382"/>
                </a:lnTo>
                <a:lnTo>
                  <a:pt x="499872" y="6096"/>
                </a:lnTo>
                <a:lnTo>
                  <a:pt x="495300" y="4572"/>
                </a:lnTo>
                <a:lnTo>
                  <a:pt x="487680" y="4572"/>
                </a:lnTo>
                <a:lnTo>
                  <a:pt x="483108" y="6096"/>
                </a:lnTo>
                <a:lnTo>
                  <a:pt x="473964" y="10668"/>
                </a:lnTo>
                <a:lnTo>
                  <a:pt x="472440" y="13716"/>
                </a:lnTo>
                <a:lnTo>
                  <a:pt x="469392" y="18288"/>
                </a:lnTo>
                <a:lnTo>
                  <a:pt x="467868" y="21348"/>
                </a:lnTo>
                <a:lnTo>
                  <a:pt x="466344" y="25920"/>
                </a:lnTo>
                <a:lnTo>
                  <a:pt x="464820" y="32004"/>
                </a:lnTo>
                <a:lnTo>
                  <a:pt x="464820" y="44196"/>
                </a:lnTo>
                <a:lnTo>
                  <a:pt x="481584" y="80772"/>
                </a:lnTo>
                <a:lnTo>
                  <a:pt x="498348" y="80772"/>
                </a:lnTo>
                <a:lnTo>
                  <a:pt x="505968" y="77724"/>
                </a:lnTo>
                <a:lnTo>
                  <a:pt x="508254" y="74676"/>
                </a:lnTo>
                <a:lnTo>
                  <a:pt x="510540" y="71628"/>
                </a:lnTo>
                <a:lnTo>
                  <a:pt x="513435" y="65544"/>
                </a:lnTo>
                <a:lnTo>
                  <a:pt x="515289" y="58877"/>
                </a:lnTo>
                <a:lnTo>
                  <a:pt x="516318" y="51269"/>
                </a:lnTo>
                <a:lnTo>
                  <a:pt x="516572" y="44196"/>
                </a:lnTo>
                <a:lnTo>
                  <a:pt x="516636" y="30480"/>
                </a:lnTo>
                <a:close/>
              </a:path>
              <a:path w="585469" h="81279">
                <a:moveTo>
                  <a:pt x="585216" y="30480"/>
                </a:moveTo>
                <a:lnTo>
                  <a:pt x="583692" y="25920"/>
                </a:lnTo>
                <a:lnTo>
                  <a:pt x="583692" y="21348"/>
                </a:lnTo>
                <a:lnTo>
                  <a:pt x="582168" y="18288"/>
                </a:lnTo>
                <a:lnTo>
                  <a:pt x="579120" y="15240"/>
                </a:lnTo>
                <a:lnTo>
                  <a:pt x="577596" y="12192"/>
                </a:lnTo>
                <a:lnTo>
                  <a:pt x="576072" y="10668"/>
                </a:lnTo>
                <a:lnTo>
                  <a:pt x="574548" y="9144"/>
                </a:lnTo>
                <a:lnTo>
                  <a:pt x="573024" y="8382"/>
                </a:lnTo>
                <a:lnTo>
                  <a:pt x="573024" y="28956"/>
                </a:lnTo>
                <a:lnTo>
                  <a:pt x="573024" y="57924"/>
                </a:lnTo>
                <a:lnTo>
                  <a:pt x="571500" y="62496"/>
                </a:lnTo>
                <a:lnTo>
                  <a:pt x="571423" y="65608"/>
                </a:lnTo>
                <a:lnTo>
                  <a:pt x="569976" y="67056"/>
                </a:lnTo>
                <a:lnTo>
                  <a:pt x="568452" y="70104"/>
                </a:lnTo>
                <a:lnTo>
                  <a:pt x="563880" y="74676"/>
                </a:lnTo>
                <a:lnTo>
                  <a:pt x="554736" y="74676"/>
                </a:lnTo>
                <a:lnTo>
                  <a:pt x="550164" y="70104"/>
                </a:lnTo>
                <a:lnTo>
                  <a:pt x="547116" y="64020"/>
                </a:lnTo>
                <a:lnTo>
                  <a:pt x="547116" y="60972"/>
                </a:lnTo>
                <a:lnTo>
                  <a:pt x="545592" y="56388"/>
                </a:lnTo>
                <a:lnTo>
                  <a:pt x="545592" y="28956"/>
                </a:lnTo>
                <a:lnTo>
                  <a:pt x="547116" y="25920"/>
                </a:lnTo>
                <a:lnTo>
                  <a:pt x="547116" y="21348"/>
                </a:lnTo>
                <a:lnTo>
                  <a:pt x="548640" y="19824"/>
                </a:lnTo>
                <a:lnTo>
                  <a:pt x="550164" y="16764"/>
                </a:lnTo>
                <a:lnTo>
                  <a:pt x="550164" y="15240"/>
                </a:lnTo>
                <a:lnTo>
                  <a:pt x="553212" y="13716"/>
                </a:lnTo>
                <a:lnTo>
                  <a:pt x="556260" y="10668"/>
                </a:lnTo>
                <a:lnTo>
                  <a:pt x="562356" y="10668"/>
                </a:lnTo>
                <a:lnTo>
                  <a:pt x="565404" y="13716"/>
                </a:lnTo>
                <a:lnTo>
                  <a:pt x="566928" y="13716"/>
                </a:lnTo>
                <a:lnTo>
                  <a:pt x="568452" y="16764"/>
                </a:lnTo>
                <a:lnTo>
                  <a:pt x="569976" y="18288"/>
                </a:lnTo>
                <a:lnTo>
                  <a:pt x="571500" y="21348"/>
                </a:lnTo>
                <a:lnTo>
                  <a:pt x="571500" y="25920"/>
                </a:lnTo>
                <a:lnTo>
                  <a:pt x="573024" y="28956"/>
                </a:lnTo>
                <a:lnTo>
                  <a:pt x="573024" y="8382"/>
                </a:lnTo>
                <a:lnTo>
                  <a:pt x="568452" y="6096"/>
                </a:lnTo>
                <a:lnTo>
                  <a:pt x="563880" y="4572"/>
                </a:lnTo>
                <a:lnTo>
                  <a:pt x="556260" y="4572"/>
                </a:lnTo>
                <a:lnTo>
                  <a:pt x="551688" y="6096"/>
                </a:lnTo>
                <a:lnTo>
                  <a:pt x="542544" y="10668"/>
                </a:lnTo>
                <a:lnTo>
                  <a:pt x="541020" y="13716"/>
                </a:lnTo>
                <a:lnTo>
                  <a:pt x="537972" y="18288"/>
                </a:lnTo>
                <a:lnTo>
                  <a:pt x="536448" y="21348"/>
                </a:lnTo>
                <a:lnTo>
                  <a:pt x="534924" y="25920"/>
                </a:lnTo>
                <a:lnTo>
                  <a:pt x="533400" y="32004"/>
                </a:lnTo>
                <a:lnTo>
                  <a:pt x="533400" y="44196"/>
                </a:lnTo>
                <a:lnTo>
                  <a:pt x="550164" y="80772"/>
                </a:lnTo>
                <a:lnTo>
                  <a:pt x="566928" y="80772"/>
                </a:lnTo>
                <a:lnTo>
                  <a:pt x="574548" y="77724"/>
                </a:lnTo>
                <a:lnTo>
                  <a:pt x="576834" y="74676"/>
                </a:lnTo>
                <a:lnTo>
                  <a:pt x="579120" y="71628"/>
                </a:lnTo>
                <a:lnTo>
                  <a:pt x="582015" y="65544"/>
                </a:lnTo>
                <a:lnTo>
                  <a:pt x="583882" y="58877"/>
                </a:lnTo>
                <a:lnTo>
                  <a:pt x="584898" y="51269"/>
                </a:lnTo>
                <a:lnTo>
                  <a:pt x="585152" y="44196"/>
                </a:lnTo>
                <a:lnTo>
                  <a:pt x="585216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565938" y="3196767"/>
            <a:ext cx="45529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0">
                <a:latin typeface="Times New Roman"/>
                <a:cs typeface="Times New Roman"/>
              </a:rPr>
              <a:t>=</a:t>
            </a:r>
            <a:r>
              <a:rPr dirty="0" sz="1300" spc="-60">
                <a:latin typeface="Times New Roman"/>
                <a:cs typeface="Times New Roman"/>
              </a:rPr>
              <a:t> </a:t>
            </a:r>
            <a:r>
              <a:rPr dirty="0" sz="1300" spc="5">
                <a:latin typeface="Times New Roman"/>
                <a:cs typeface="Times New Roman"/>
              </a:rPr>
              <a:t>0.62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3291" y="5103876"/>
            <a:ext cx="112776" cy="9601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139514" y="3658631"/>
            <a:ext cx="2290445" cy="19215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Interpolation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0.50 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0.48</a:t>
            </a:r>
            <a:endParaRPr sz="1100">
              <a:latin typeface="Times New Roman"/>
              <a:cs typeface="Times New Roman"/>
            </a:endParaRPr>
          </a:p>
          <a:p>
            <a:pPr marL="50800" marR="1621790">
              <a:lnSpc>
                <a:spcPts val="1960"/>
              </a:lnSpc>
              <a:spcBef>
                <a:spcPts val="145"/>
              </a:spcBef>
            </a:pPr>
            <a:r>
              <a:rPr dirty="0" sz="1100" spc="10">
                <a:latin typeface="Times New Roman"/>
                <a:cs typeface="Times New Roman"/>
              </a:rPr>
              <a:t>0.62 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? 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0.75 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0.56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  <a:spcBef>
                <a:spcPts val="1045"/>
              </a:spcBef>
            </a:pPr>
            <a:r>
              <a:rPr dirty="0" sz="1100" spc="10">
                <a:latin typeface="Times New Roman"/>
                <a:cs typeface="Times New Roman"/>
              </a:rPr>
              <a:t>=0.52N/mm</a:t>
            </a:r>
            <a:r>
              <a:rPr dirty="0" baseline="40740" sz="1125" spc="15">
                <a:latin typeface="Times New Roman"/>
                <a:cs typeface="Times New Roman"/>
              </a:rPr>
              <a:t>2</a:t>
            </a:r>
            <a:endParaRPr baseline="40740"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V</a:t>
            </a:r>
            <a:r>
              <a:rPr dirty="0" baseline="-11111" sz="1125" spc="15">
                <a:latin typeface="Times New Roman"/>
                <a:cs typeface="Times New Roman"/>
              </a:rPr>
              <a:t>us</a:t>
            </a:r>
            <a:r>
              <a:rPr dirty="0" sz="1100" spc="10">
                <a:latin typeface="Times New Roman"/>
                <a:cs typeface="Times New Roman"/>
              </a:rPr>
              <a:t>=240x10</a:t>
            </a:r>
            <a:r>
              <a:rPr dirty="0" baseline="37037" sz="1125" spc="15">
                <a:latin typeface="Times New Roman"/>
                <a:cs typeface="Times New Roman"/>
              </a:rPr>
              <a:t>3</a:t>
            </a:r>
            <a:r>
              <a:rPr dirty="0" sz="1100" spc="10">
                <a:latin typeface="Times New Roman"/>
                <a:cs typeface="Times New Roman"/>
              </a:rPr>
              <a:t>-(0.52x450x700)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=76200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7614" y="5842568"/>
            <a:ext cx="12890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76200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0.87x415x2x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453639" y="5798820"/>
            <a:ext cx="271780" cy="160020"/>
            <a:chOff x="2453639" y="5798820"/>
            <a:chExt cx="271780" cy="160020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6687" y="5798820"/>
              <a:ext cx="252984" cy="10363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453639" y="5945124"/>
              <a:ext cx="271780" cy="13970"/>
            </a:xfrm>
            <a:custGeom>
              <a:avLst/>
              <a:gdLst/>
              <a:ahLst/>
              <a:cxnLst/>
              <a:rect l="l" t="t" r="r" b="b"/>
              <a:pathLst>
                <a:path w="271780" h="13970">
                  <a:moveTo>
                    <a:pt x="271272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271272" y="13715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73451" y="6009132"/>
            <a:ext cx="228600" cy="100583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710739" y="5842568"/>
            <a:ext cx="31242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*700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2214" y="6301274"/>
            <a:ext cx="7810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S</a:t>
            </a:r>
            <a:r>
              <a:rPr dirty="0" baseline="-11111" sz="1125" spc="15">
                <a:latin typeface="Times New Roman"/>
                <a:cs typeface="Times New Roman"/>
              </a:rPr>
              <a:t>V</a:t>
            </a:r>
            <a:r>
              <a:rPr dirty="0" baseline="-11111" sz="1125" spc="7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=333mm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25474" y="6695693"/>
            <a:ext cx="1335405" cy="253365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ts val="1270"/>
              </a:lnSpc>
            </a:pPr>
            <a:r>
              <a:rPr dirty="0" sz="1100" spc="10">
                <a:latin typeface="Times New Roman"/>
                <a:cs typeface="Times New Roman"/>
              </a:rPr>
              <a:t>Use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2L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#8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25">
                <a:latin typeface="Times New Roman"/>
                <a:cs typeface="Times New Roman"/>
              </a:rPr>
              <a:t>@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300c/c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77614" y="7296474"/>
            <a:ext cx="1124585" cy="9277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dirty="0" u="heavy" sz="11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11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Column</a:t>
            </a:r>
            <a:endParaRPr sz="1100">
              <a:latin typeface="Times New Roman"/>
              <a:cs typeface="Times New Roman"/>
            </a:endParaRPr>
          </a:p>
          <a:p>
            <a:pPr marL="12700" marR="59690">
              <a:lnSpc>
                <a:spcPts val="2880"/>
              </a:lnSpc>
              <a:spcBef>
                <a:spcPts val="145"/>
              </a:spcBef>
            </a:pPr>
            <a:r>
              <a:rPr dirty="0" sz="1100" spc="15">
                <a:latin typeface="Times New Roman"/>
                <a:cs typeface="Times New Roman"/>
              </a:rPr>
              <a:t>Mu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266.7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kN-m </a:t>
            </a:r>
            <a:r>
              <a:rPr dirty="0" sz="1100" spc="-2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Vu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240kN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6819" y="8449056"/>
            <a:ext cx="3291840" cy="12344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608" y="9110471"/>
            <a:ext cx="1924812" cy="96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21663" y="9034271"/>
            <a:ext cx="5532120" cy="443865"/>
            <a:chOff x="1121663" y="9034271"/>
            <a:chExt cx="5532120" cy="443865"/>
          </a:xfrm>
        </p:grpSpPr>
        <p:sp>
          <p:nvSpPr>
            <p:cNvPr id="4" name="object 4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45720"/>
                  </a:lnTo>
                  <a:lnTo>
                    <a:pt x="0" y="204216"/>
                  </a:lnTo>
                  <a:lnTo>
                    <a:pt x="0" y="205740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205740"/>
                  </a:lnTo>
                  <a:lnTo>
                    <a:pt x="556247" y="204216"/>
                  </a:lnTo>
                  <a:lnTo>
                    <a:pt x="556247" y="45720"/>
                  </a:lnTo>
                  <a:lnTo>
                    <a:pt x="556247" y="441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3723" y="9122663"/>
              <a:ext cx="55244" cy="83820"/>
            </a:xfrm>
            <a:custGeom>
              <a:avLst/>
              <a:gdLst/>
              <a:ahLst/>
              <a:cxnLst/>
              <a:rect l="l" t="t" r="r" b="b"/>
              <a:pathLst>
                <a:path w="55245" h="83820">
                  <a:moveTo>
                    <a:pt x="53339" y="9144"/>
                  </a:moveTo>
                  <a:lnTo>
                    <a:pt x="42672" y="9144"/>
                  </a:lnTo>
                  <a:lnTo>
                    <a:pt x="10667" y="80772"/>
                  </a:lnTo>
                  <a:lnTo>
                    <a:pt x="10667" y="83820"/>
                  </a:lnTo>
                  <a:lnTo>
                    <a:pt x="21336" y="83820"/>
                  </a:lnTo>
                  <a:lnTo>
                    <a:pt x="21336" y="82296"/>
                  </a:lnTo>
                  <a:lnTo>
                    <a:pt x="22860" y="82296"/>
                  </a:lnTo>
                  <a:lnTo>
                    <a:pt x="22860" y="80772"/>
                  </a:lnTo>
                  <a:lnTo>
                    <a:pt x="53339" y="12192"/>
                  </a:lnTo>
                  <a:lnTo>
                    <a:pt x="53339" y="9144"/>
                  </a:lnTo>
                  <a:close/>
                </a:path>
                <a:path w="55245" h="83820">
                  <a:moveTo>
                    <a:pt x="54863" y="1524"/>
                  </a:moveTo>
                  <a:lnTo>
                    <a:pt x="0" y="1524"/>
                  </a:lnTo>
                  <a:lnTo>
                    <a:pt x="0" y="7620"/>
                  </a:lnTo>
                  <a:lnTo>
                    <a:pt x="1524" y="9144"/>
                  </a:lnTo>
                  <a:lnTo>
                    <a:pt x="54863" y="9144"/>
                  </a:lnTo>
                  <a:lnTo>
                    <a:pt x="54863" y="1524"/>
                  </a:lnTo>
                  <a:close/>
                </a:path>
                <a:path w="55245" h="83820">
                  <a:moveTo>
                    <a:pt x="53339" y="0"/>
                  </a:moveTo>
                  <a:lnTo>
                    <a:pt x="1524" y="0"/>
                  </a:lnTo>
                  <a:lnTo>
                    <a:pt x="1524" y="1524"/>
                  </a:lnTo>
                  <a:lnTo>
                    <a:pt x="53339" y="1524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21663" y="9034271"/>
              <a:ext cx="4977765" cy="6350"/>
            </a:xfrm>
            <a:custGeom>
              <a:avLst/>
              <a:gdLst/>
              <a:ahLst/>
              <a:cxnLst/>
              <a:rect l="l" t="t" r="r" b="b"/>
              <a:pathLst>
                <a:path w="4977765" h="6350">
                  <a:moveTo>
                    <a:pt x="497738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77384" y="6095"/>
                  </a:lnTo>
                  <a:lnTo>
                    <a:pt x="4977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97523" y="9038843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6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762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7524" y="9034271"/>
              <a:ext cx="556260" cy="6350"/>
            </a:xfrm>
            <a:custGeom>
              <a:avLst/>
              <a:gdLst/>
              <a:ahLst/>
              <a:cxnLst/>
              <a:rect l="l" t="t" r="r" b="b"/>
              <a:pathLst>
                <a:path w="556259" h="6350">
                  <a:moveTo>
                    <a:pt x="556247" y="0"/>
                  </a:moveTo>
                  <a:lnTo>
                    <a:pt x="7620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7620" y="6096"/>
                  </a:lnTo>
                  <a:lnTo>
                    <a:pt x="556247" y="60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393192"/>
                  </a:moveTo>
                  <a:lnTo>
                    <a:pt x="0" y="393192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393192"/>
                  </a:lnTo>
                  <a:close/>
                </a:path>
                <a:path w="556259" h="439420">
                  <a:moveTo>
                    <a:pt x="556247" y="0"/>
                  </a:moveTo>
                  <a:lnTo>
                    <a:pt x="6096" y="0"/>
                  </a:lnTo>
                  <a:lnTo>
                    <a:pt x="6096" y="45720"/>
                  </a:lnTo>
                  <a:lnTo>
                    <a:pt x="556247" y="45720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7403" y="903732"/>
            <a:ext cx="137159" cy="8534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190244" y="1005839"/>
            <a:ext cx="414655" cy="142240"/>
            <a:chOff x="1190244" y="1005839"/>
            <a:chExt cx="414655" cy="1422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1768" y="1056131"/>
              <a:ext cx="155447" cy="914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82268" y="1056131"/>
              <a:ext cx="48895" cy="70485"/>
            </a:xfrm>
            <a:custGeom>
              <a:avLst/>
              <a:gdLst/>
              <a:ahLst/>
              <a:cxnLst/>
              <a:rect l="l" t="t" r="r" b="b"/>
              <a:pathLst>
                <a:path w="48894" h="70484">
                  <a:moveTo>
                    <a:pt x="4571" y="68579"/>
                  </a:moveTo>
                  <a:lnTo>
                    <a:pt x="3047" y="68579"/>
                  </a:lnTo>
                  <a:lnTo>
                    <a:pt x="3047" y="70103"/>
                  </a:lnTo>
                  <a:lnTo>
                    <a:pt x="4571" y="70103"/>
                  </a:lnTo>
                  <a:lnTo>
                    <a:pt x="4571" y="68579"/>
                  </a:lnTo>
                  <a:close/>
                </a:path>
                <a:path w="48894" h="70484">
                  <a:moveTo>
                    <a:pt x="32003" y="67056"/>
                  </a:moveTo>
                  <a:lnTo>
                    <a:pt x="10668" y="67056"/>
                  </a:lnTo>
                  <a:lnTo>
                    <a:pt x="13715" y="68579"/>
                  </a:lnTo>
                  <a:lnTo>
                    <a:pt x="16763" y="68579"/>
                  </a:lnTo>
                  <a:lnTo>
                    <a:pt x="19812" y="70103"/>
                  </a:lnTo>
                  <a:lnTo>
                    <a:pt x="25907" y="70103"/>
                  </a:lnTo>
                  <a:lnTo>
                    <a:pt x="32003" y="67056"/>
                  </a:lnTo>
                  <a:close/>
                </a:path>
                <a:path w="48894" h="70484">
                  <a:moveTo>
                    <a:pt x="24384" y="0"/>
                  </a:moveTo>
                  <a:lnTo>
                    <a:pt x="7619" y="0"/>
                  </a:lnTo>
                  <a:lnTo>
                    <a:pt x="7619" y="3048"/>
                  </a:lnTo>
                  <a:lnTo>
                    <a:pt x="12191" y="3048"/>
                  </a:lnTo>
                  <a:lnTo>
                    <a:pt x="13715" y="4572"/>
                  </a:lnTo>
                  <a:lnTo>
                    <a:pt x="13715" y="10668"/>
                  </a:lnTo>
                  <a:lnTo>
                    <a:pt x="12191" y="12192"/>
                  </a:lnTo>
                  <a:lnTo>
                    <a:pt x="12191" y="13716"/>
                  </a:lnTo>
                  <a:lnTo>
                    <a:pt x="0" y="68579"/>
                  </a:lnTo>
                  <a:lnTo>
                    <a:pt x="6095" y="68579"/>
                  </a:lnTo>
                  <a:lnTo>
                    <a:pt x="7619" y="67056"/>
                  </a:lnTo>
                  <a:lnTo>
                    <a:pt x="32003" y="67056"/>
                  </a:lnTo>
                  <a:lnTo>
                    <a:pt x="35051" y="65532"/>
                  </a:lnTo>
                  <a:lnTo>
                    <a:pt x="18287" y="65532"/>
                  </a:lnTo>
                  <a:lnTo>
                    <a:pt x="16763" y="64008"/>
                  </a:lnTo>
                  <a:lnTo>
                    <a:pt x="15240" y="64008"/>
                  </a:lnTo>
                  <a:lnTo>
                    <a:pt x="13715" y="62484"/>
                  </a:lnTo>
                  <a:lnTo>
                    <a:pt x="13715" y="48768"/>
                  </a:lnTo>
                  <a:lnTo>
                    <a:pt x="15240" y="47244"/>
                  </a:lnTo>
                  <a:lnTo>
                    <a:pt x="15240" y="42672"/>
                  </a:lnTo>
                  <a:lnTo>
                    <a:pt x="19812" y="33527"/>
                  </a:lnTo>
                  <a:lnTo>
                    <a:pt x="22859" y="30479"/>
                  </a:lnTo>
                  <a:lnTo>
                    <a:pt x="23621" y="28956"/>
                  </a:lnTo>
                  <a:lnTo>
                    <a:pt x="18287" y="28956"/>
                  </a:lnTo>
                  <a:lnTo>
                    <a:pt x="24384" y="0"/>
                  </a:lnTo>
                  <a:close/>
                </a:path>
                <a:path w="48894" h="70484">
                  <a:moveTo>
                    <a:pt x="48768" y="24384"/>
                  </a:moveTo>
                  <a:lnTo>
                    <a:pt x="36575" y="24384"/>
                  </a:lnTo>
                  <a:lnTo>
                    <a:pt x="38100" y="25908"/>
                  </a:lnTo>
                  <a:lnTo>
                    <a:pt x="39623" y="28956"/>
                  </a:lnTo>
                  <a:lnTo>
                    <a:pt x="39623" y="42672"/>
                  </a:lnTo>
                  <a:lnTo>
                    <a:pt x="36575" y="48768"/>
                  </a:lnTo>
                  <a:lnTo>
                    <a:pt x="36575" y="51816"/>
                  </a:lnTo>
                  <a:lnTo>
                    <a:pt x="33528" y="54864"/>
                  </a:lnTo>
                  <a:lnTo>
                    <a:pt x="30479" y="60960"/>
                  </a:lnTo>
                  <a:lnTo>
                    <a:pt x="28956" y="62484"/>
                  </a:lnTo>
                  <a:lnTo>
                    <a:pt x="22859" y="65532"/>
                  </a:lnTo>
                  <a:lnTo>
                    <a:pt x="35051" y="65532"/>
                  </a:lnTo>
                  <a:lnTo>
                    <a:pt x="44195" y="56388"/>
                  </a:lnTo>
                  <a:lnTo>
                    <a:pt x="45719" y="51816"/>
                  </a:lnTo>
                  <a:lnTo>
                    <a:pt x="47243" y="48768"/>
                  </a:lnTo>
                  <a:lnTo>
                    <a:pt x="48768" y="44196"/>
                  </a:lnTo>
                  <a:lnTo>
                    <a:pt x="48768" y="24384"/>
                  </a:lnTo>
                  <a:close/>
                </a:path>
                <a:path w="48894" h="70484">
                  <a:moveTo>
                    <a:pt x="41147" y="18288"/>
                  </a:moveTo>
                  <a:lnTo>
                    <a:pt x="30479" y="18288"/>
                  </a:lnTo>
                  <a:lnTo>
                    <a:pt x="25907" y="22860"/>
                  </a:lnTo>
                  <a:lnTo>
                    <a:pt x="22859" y="24384"/>
                  </a:lnTo>
                  <a:lnTo>
                    <a:pt x="18287" y="28956"/>
                  </a:lnTo>
                  <a:lnTo>
                    <a:pt x="23621" y="28956"/>
                  </a:lnTo>
                  <a:lnTo>
                    <a:pt x="24384" y="27432"/>
                  </a:lnTo>
                  <a:lnTo>
                    <a:pt x="25907" y="25908"/>
                  </a:lnTo>
                  <a:lnTo>
                    <a:pt x="27431" y="25908"/>
                  </a:lnTo>
                  <a:lnTo>
                    <a:pt x="30479" y="24384"/>
                  </a:lnTo>
                  <a:lnTo>
                    <a:pt x="48768" y="24384"/>
                  </a:lnTo>
                  <a:lnTo>
                    <a:pt x="44195" y="19812"/>
                  </a:lnTo>
                  <a:lnTo>
                    <a:pt x="41147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9136" y="1045463"/>
              <a:ext cx="103631" cy="8077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90244" y="1005839"/>
              <a:ext cx="414655" cy="10795"/>
            </a:xfrm>
            <a:custGeom>
              <a:avLst/>
              <a:gdLst/>
              <a:ahLst/>
              <a:cxnLst/>
              <a:rect l="l" t="t" r="r" b="b"/>
              <a:pathLst>
                <a:path w="414655" h="10794">
                  <a:moveTo>
                    <a:pt x="414528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414528" y="10667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627151" y="897085"/>
            <a:ext cx="10668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54123" y="882396"/>
            <a:ext cx="684530" cy="243840"/>
            <a:chOff x="1754123" y="882396"/>
            <a:chExt cx="684530" cy="24384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2703" y="882396"/>
              <a:ext cx="528827" cy="868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1743" y="1045464"/>
              <a:ext cx="646176" cy="8077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54123" y="1005840"/>
              <a:ext cx="684530" cy="10795"/>
            </a:xfrm>
            <a:custGeom>
              <a:avLst/>
              <a:gdLst/>
              <a:ahLst/>
              <a:cxnLst/>
              <a:rect l="l" t="t" r="r" b="b"/>
              <a:pathLst>
                <a:path w="684530" h="10794">
                  <a:moveTo>
                    <a:pt x="684276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684276" y="10667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460758" y="897085"/>
            <a:ext cx="4635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0.082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90244" y="1394460"/>
            <a:ext cx="294640" cy="243840"/>
            <a:chOff x="1190244" y="1394460"/>
            <a:chExt cx="294640" cy="24384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1684" y="1394460"/>
              <a:ext cx="108203" cy="853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1768" y="1545336"/>
              <a:ext cx="284988" cy="9296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90244" y="1496568"/>
              <a:ext cx="294640" cy="10795"/>
            </a:xfrm>
            <a:custGeom>
              <a:avLst/>
              <a:gdLst/>
              <a:ahLst/>
              <a:cxnLst/>
              <a:rect l="l" t="t" r="r" b="b"/>
              <a:pathLst>
                <a:path w="294640" h="10794">
                  <a:moveTo>
                    <a:pt x="294131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294131" y="10667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1633727" y="1371600"/>
            <a:ext cx="634365" cy="243840"/>
            <a:chOff x="1633727" y="1371600"/>
            <a:chExt cx="634365" cy="24384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6023" y="1371600"/>
              <a:ext cx="451103" cy="883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1347" y="1546860"/>
              <a:ext cx="597407" cy="6858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33727" y="1496568"/>
              <a:ext cx="634365" cy="10795"/>
            </a:xfrm>
            <a:custGeom>
              <a:avLst/>
              <a:gdLst/>
              <a:ahLst/>
              <a:cxnLst/>
              <a:rect l="l" t="t" r="r" b="b"/>
              <a:pathLst>
                <a:path w="634364" h="10794">
                  <a:moveTo>
                    <a:pt x="633984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633984" y="10667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1190244" y="2226564"/>
            <a:ext cx="165100" cy="243840"/>
            <a:chOff x="1190244" y="2226564"/>
            <a:chExt cx="165100" cy="243840"/>
          </a:xfrm>
        </p:grpSpPr>
        <p:sp>
          <p:nvSpPr>
            <p:cNvPr id="31" name="object 31"/>
            <p:cNvSpPr/>
            <p:nvPr/>
          </p:nvSpPr>
          <p:spPr>
            <a:xfrm>
              <a:off x="1240536" y="2226564"/>
              <a:ext cx="58419" cy="64135"/>
            </a:xfrm>
            <a:custGeom>
              <a:avLst/>
              <a:gdLst/>
              <a:ahLst/>
              <a:cxnLst/>
              <a:rect l="l" t="t" r="r" b="b"/>
              <a:pathLst>
                <a:path w="58419" h="64135">
                  <a:moveTo>
                    <a:pt x="22859" y="60959"/>
                  </a:moveTo>
                  <a:lnTo>
                    <a:pt x="1523" y="60959"/>
                  </a:lnTo>
                  <a:lnTo>
                    <a:pt x="0" y="64007"/>
                  </a:lnTo>
                  <a:lnTo>
                    <a:pt x="22859" y="64007"/>
                  </a:lnTo>
                  <a:lnTo>
                    <a:pt x="22859" y="60959"/>
                  </a:lnTo>
                  <a:close/>
                </a:path>
                <a:path w="58419" h="64135">
                  <a:moveTo>
                    <a:pt x="39623" y="0"/>
                  </a:moveTo>
                  <a:lnTo>
                    <a:pt x="12191" y="0"/>
                  </a:lnTo>
                  <a:lnTo>
                    <a:pt x="12191" y="3047"/>
                  </a:lnTo>
                  <a:lnTo>
                    <a:pt x="13715" y="3047"/>
                  </a:lnTo>
                  <a:lnTo>
                    <a:pt x="15239" y="4571"/>
                  </a:lnTo>
                  <a:lnTo>
                    <a:pt x="16763" y="4571"/>
                  </a:lnTo>
                  <a:lnTo>
                    <a:pt x="16763" y="13715"/>
                  </a:lnTo>
                  <a:lnTo>
                    <a:pt x="7619" y="50291"/>
                  </a:lnTo>
                  <a:lnTo>
                    <a:pt x="7619" y="54863"/>
                  </a:lnTo>
                  <a:lnTo>
                    <a:pt x="6095" y="56387"/>
                  </a:lnTo>
                  <a:lnTo>
                    <a:pt x="6095" y="59435"/>
                  </a:lnTo>
                  <a:lnTo>
                    <a:pt x="4571" y="60959"/>
                  </a:lnTo>
                  <a:lnTo>
                    <a:pt x="18287" y="60959"/>
                  </a:lnTo>
                  <a:lnTo>
                    <a:pt x="16763" y="59435"/>
                  </a:lnTo>
                  <a:lnTo>
                    <a:pt x="16763" y="54863"/>
                  </a:lnTo>
                  <a:lnTo>
                    <a:pt x="18287" y="53339"/>
                  </a:lnTo>
                  <a:lnTo>
                    <a:pt x="18287" y="47243"/>
                  </a:lnTo>
                  <a:lnTo>
                    <a:pt x="19811" y="45719"/>
                  </a:lnTo>
                  <a:lnTo>
                    <a:pt x="19811" y="39624"/>
                  </a:lnTo>
                  <a:lnTo>
                    <a:pt x="21335" y="38100"/>
                  </a:lnTo>
                  <a:lnTo>
                    <a:pt x="38100" y="38100"/>
                  </a:lnTo>
                  <a:lnTo>
                    <a:pt x="41147" y="36575"/>
                  </a:lnTo>
                  <a:lnTo>
                    <a:pt x="44195" y="36575"/>
                  </a:lnTo>
                  <a:lnTo>
                    <a:pt x="50291" y="33527"/>
                  </a:lnTo>
                  <a:lnTo>
                    <a:pt x="51053" y="32003"/>
                  </a:lnTo>
                  <a:lnTo>
                    <a:pt x="21335" y="32003"/>
                  </a:lnTo>
                  <a:lnTo>
                    <a:pt x="28955" y="7619"/>
                  </a:lnTo>
                  <a:lnTo>
                    <a:pt x="28955" y="6095"/>
                  </a:lnTo>
                  <a:lnTo>
                    <a:pt x="53339" y="6095"/>
                  </a:lnTo>
                  <a:lnTo>
                    <a:pt x="50291" y="3047"/>
                  </a:lnTo>
                  <a:lnTo>
                    <a:pt x="47243" y="1524"/>
                  </a:lnTo>
                  <a:lnTo>
                    <a:pt x="42671" y="1524"/>
                  </a:lnTo>
                  <a:lnTo>
                    <a:pt x="39623" y="0"/>
                  </a:lnTo>
                  <a:close/>
                </a:path>
                <a:path w="58419" h="64135">
                  <a:moveTo>
                    <a:pt x="53339" y="6095"/>
                  </a:moveTo>
                  <a:lnTo>
                    <a:pt x="39623" y="6095"/>
                  </a:lnTo>
                  <a:lnTo>
                    <a:pt x="42671" y="7619"/>
                  </a:lnTo>
                  <a:lnTo>
                    <a:pt x="44195" y="9143"/>
                  </a:lnTo>
                  <a:lnTo>
                    <a:pt x="47243" y="10667"/>
                  </a:lnTo>
                  <a:lnTo>
                    <a:pt x="47243" y="22859"/>
                  </a:lnTo>
                  <a:lnTo>
                    <a:pt x="45719" y="24383"/>
                  </a:lnTo>
                  <a:lnTo>
                    <a:pt x="45719" y="27431"/>
                  </a:lnTo>
                  <a:lnTo>
                    <a:pt x="44195" y="27431"/>
                  </a:lnTo>
                  <a:lnTo>
                    <a:pt x="42671" y="28955"/>
                  </a:lnTo>
                  <a:lnTo>
                    <a:pt x="39623" y="30479"/>
                  </a:lnTo>
                  <a:lnTo>
                    <a:pt x="38100" y="32003"/>
                  </a:lnTo>
                  <a:lnTo>
                    <a:pt x="51053" y="32003"/>
                  </a:lnTo>
                  <a:lnTo>
                    <a:pt x="51815" y="30479"/>
                  </a:lnTo>
                  <a:lnTo>
                    <a:pt x="54863" y="28955"/>
                  </a:lnTo>
                  <a:lnTo>
                    <a:pt x="57911" y="22859"/>
                  </a:lnTo>
                  <a:lnTo>
                    <a:pt x="57911" y="10667"/>
                  </a:lnTo>
                  <a:lnTo>
                    <a:pt x="53339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91768" y="2378964"/>
              <a:ext cx="155447" cy="9143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90244" y="2328672"/>
              <a:ext cx="165100" cy="12700"/>
            </a:xfrm>
            <a:custGeom>
              <a:avLst/>
              <a:gdLst/>
              <a:ahLst/>
              <a:cxnLst/>
              <a:rect l="l" t="t" r="r" b="b"/>
              <a:pathLst>
                <a:path w="165100" h="12700">
                  <a:moveTo>
                    <a:pt x="1645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64592" y="12192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1510283" y="3060192"/>
            <a:ext cx="289560" cy="227329"/>
            <a:chOff x="1510283" y="3060192"/>
            <a:chExt cx="289560" cy="227329"/>
          </a:xfrm>
        </p:grpSpPr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10283" y="3118104"/>
              <a:ext cx="77724" cy="960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0679" y="3221736"/>
              <a:ext cx="161544" cy="655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47443" y="3060192"/>
              <a:ext cx="121919" cy="7010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21535" y="3166872"/>
              <a:ext cx="178435" cy="10795"/>
            </a:xfrm>
            <a:custGeom>
              <a:avLst/>
              <a:gdLst/>
              <a:ahLst/>
              <a:cxnLst/>
              <a:rect l="l" t="t" r="r" b="b"/>
              <a:pathLst>
                <a:path w="178435" h="10794">
                  <a:moveTo>
                    <a:pt x="178307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178307" y="10668"/>
                  </a:lnTo>
                  <a:lnTo>
                    <a:pt x="178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/>
          <p:cNvGrpSpPr/>
          <p:nvPr/>
        </p:nvGrpSpPr>
        <p:grpSpPr>
          <a:xfrm>
            <a:off x="2525267" y="3064764"/>
            <a:ext cx="177165" cy="222885"/>
            <a:chOff x="2525267" y="3064764"/>
            <a:chExt cx="177165" cy="222885"/>
          </a:xfrm>
        </p:grpSpPr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32887" y="3064764"/>
              <a:ext cx="161544" cy="655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34411" y="3221736"/>
              <a:ext cx="160019" cy="6553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525267" y="3166872"/>
              <a:ext cx="177165" cy="10795"/>
            </a:xfrm>
            <a:custGeom>
              <a:avLst/>
              <a:gdLst/>
              <a:ahLst/>
              <a:cxnLst/>
              <a:rect l="l" t="t" r="r" b="b"/>
              <a:pathLst>
                <a:path w="177164" h="10794">
                  <a:moveTo>
                    <a:pt x="176783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176783" y="10668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1126814" y="1386304"/>
            <a:ext cx="2397760" cy="186943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125"/>
              </a:spcBef>
              <a:tabLst>
                <a:tab pos="1175385" algn="l"/>
              </a:tabLst>
            </a:pPr>
            <a:r>
              <a:rPr dirty="0" sz="1100" spc="15">
                <a:latin typeface="Times New Roman"/>
                <a:cs typeface="Times New Roman"/>
              </a:rPr>
              <a:t>=	=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0.044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Referring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chart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given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SP16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262890">
              <a:lnSpc>
                <a:spcPct val="1000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0.04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P=0.04x20=0.8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tabLst>
                <a:tab pos="708025" algn="l"/>
                <a:tab pos="1609725" algn="l"/>
              </a:tabLst>
            </a:pPr>
            <a:r>
              <a:rPr dirty="0" sz="1100" spc="10">
                <a:latin typeface="Times New Roman"/>
                <a:cs typeface="Times New Roman"/>
              </a:rPr>
              <a:t>Ast=	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0.8x450x	=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2160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mm</a:t>
            </a:r>
            <a:r>
              <a:rPr dirty="0" baseline="40740" sz="1125" spc="30">
                <a:latin typeface="Times New Roman"/>
                <a:cs typeface="Times New Roman"/>
              </a:rPr>
              <a:t>2</a:t>
            </a:r>
            <a:endParaRPr baseline="40740" sz="1125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25474" y="3494532"/>
            <a:ext cx="1929764" cy="254000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ts val="1265"/>
              </a:lnSpc>
            </a:pPr>
            <a:r>
              <a:rPr dirty="0" sz="1100" spc="10">
                <a:latin typeface="Times New Roman"/>
                <a:cs typeface="Times New Roman"/>
              </a:rPr>
              <a:t>Use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4#20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#8 </a:t>
            </a:r>
            <a:r>
              <a:rPr dirty="0" sz="1100" spc="25">
                <a:latin typeface="Times New Roman"/>
                <a:cs typeface="Times New Roman"/>
              </a:rPr>
              <a:t>@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300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ties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130551" y="4870703"/>
            <a:ext cx="399415" cy="243840"/>
            <a:chOff x="2130551" y="4870703"/>
            <a:chExt cx="399415" cy="243840"/>
          </a:xfrm>
        </p:grpSpPr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39695" y="4870703"/>
              <a:ext cx="376428" cy="8686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78379" y="5049011"/>
              <a:ext cx="102107" cy="6553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130551" y="4994147"/>
              <a:ext cx="399415" cy="12700"/>
            </a:xfrm>
            <a:custGeom>
              <a:avLst/>
              <a:gdLst/>
              <a:ahLst/>
              <a:cxnLst/>
              <a:rect l="l" t="t" r="r" b="b"/>
              <a:pathLst>
                <a:path w="399414" h="12700">
                  <a:moveTo>
                    <a:pt x="399288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399288" y="12191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9" name="object 4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715767" y="5370576"/>
            <a:ext cx="85343" cy="86868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1063314" y="4095991"/>
            <a:ext cx="3602990" cy="28676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25"/>
              </a:spcBef>
            </a:pP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dirty="0" u="heavy" sz="11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11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HINGE:-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Permissible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bearing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stress </a:t>
            </a:r>
            <a:r>
              <a:rPr dirty="0" sz="1100" spc="10">
                <a:latin typeface="Times New Roman"/>
                <a:cs typeface="Times New Roman"/>
              </a:rPr>
              <a:t>at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hinge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0.5fck=10N/mm</a:t>
            </a:r>
            <a:r>
              <a:rPr dirty="0" baseline="40740" sz="1125" spc="22">
                <a:latin typeface="Times New Roman"/>
                <a:cs typeface="Times New Roman"/>
              </a:rPr>
              <a:t>2</a:t>
            </a:r>
            <a:endParaRPr baseline="40740"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tabLst>
                <a:tab pos="1501140" algn="l"/>
              </a:tabLst>
            </a:pPr>
            <a:r>
              <a:rPr dirty="0" sz="1100" spc="5">
                <a:latin typeface="Times New Roman"/>
                <a:cs typeface="Times New Roman"/>
              </a:rPr>
              <a:t>Area</a:t>
            </a:r>
            <a:r>
              <a:rPr dirty="0" sz="1100" spc="10">
                <a:latin typeface="Times New Roman"/>
                <a:cs typeface="Times New Roman"/>
              </a:rPr>
              <a:t> of hinge </a:t>
            </a:r>
            <a:r>
              <a:rPr dirty="0" sz="1100" spc="15">
                <a:latin typeface="Times New Roman"/>
                <a:cs typeface="Times New Roman"/>
              </a:rPr>
              <a:t>=	=16000mm</a:t>
            </a:r>
            <a:r>
              <a:rPr dirty="0" baseline="37037" sz="1125" spc="22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  <a:p>
            <a:pPr marL="127000" marR="1179830">
              <a:lnSpc>
                <a:spcPct val="218800"/>
              </a:lnSpc>
              <a:spcBef>
                <a:spcPts val="365"/>
              </a:spcBef>
              <a:tabLst>
                <a:tab pos="1784985" algn="l"/>
              </a:tabLst>
            </a:pPr>
            <a:r>
              <a:rPr dirty="0" sz="1100" spc="5">
                <a:latin typeface="Times New Roman"/>
                <a:cs typeface="Times New Roman"/>
              </a:rPr>
              <a:t>Ar</a:t>
            </a:r>
            <a:r>
              <a:rPr dirty="0" sz="1100" spc="-5">
                <a:latin typeface="Times New Roman"/>
                <a:cs typeface="Times New Roman"/>
              </a:rPr>
              <a:t>e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p</a:t>
            </a:r>
            <a:r>
              <a:rPr dirty="0" sz="1100" spc="10">
                <a:latin typeface="Times New Roman"/>
                <a:cs typeface="Times New Roman"/>
              </a:rPr>
              <a:t>rov</a:t>
            </a:r>
            <a:r>
              <a:rPr dirty="0" sz="1100" spc="10">
                <a:latin typeface="Times New Roman"/>
                <a:cs typeface="Times New Roman"/>
              </a:rPr>
              <a:t>i</a:t>
            </a:r>
            <a:r>
              <a:rPr dirty="0" sz="1100" spc="10">
                <a:latin typeface="Times New Roman"/>
                <a:cs typeface="Times New Roman"/>
              </a:rPr>
              <a:t>d</a:t>
            </a:r>
            <a:r>
              <a:rPr dirty="0" sz="1100">
                <a:latin typeface="Times New Roman"/>
                <a:cs typeface="Times New Roman"/>
              </a:rPr>
              <a:t>e</a:t>
            </a:r>
            <a:r>
              <a:rPr dirty="0" sz="1100" spc="10">
                <a:latin typeface="Times New Roman"/>
                <a:cs typeface="Times New Roman"/>
              </a:rPr>
              <a:t>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450*1</a:t>
            </a:r>
            <a:r>
              <a:rPr dirty="0" sz="1100" spc="20">
                <a:latin typeface="Times New Roman"/>
                <a:cs typeface="Times New Roman"/>
              </a:rPr>
              <a:t>5</a:t>
            </a:r>
            <a:r>
              <a:rPr dirty="0" sz="1100" spc="10">
                <a:latin typeface="Times New Roman"/>
                <a:cs typeface="Times New Roman"/>
              </a:rPr>
              <a:t>0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15">
                <a:latin typeface="Times New Roman"/>
                <a:cs typeface="Times New Roman"/>
              </a:rPr>
              <a:t>16000m</a:t>
            </a:r>
            <a:r>
              <a:rPr dirty="0" sz="1100" spc="25">
                <a:latin typeface="Times New Roman"/>
                <a:cs typeface="Times New Roman"/>
              </a:rPr>
              <a:t>m</a:t>
            </a:r>
            <a:r>
              <a:rPr dirty="0" baseline="37037" sz="1125">
                <a:latin typeface="Times New Roman"/>
                <a:cs typeface="Times New Roman"/>
              </a:rPr>
              <a:t>2  </a:t>
            </a:r>
            <a:r>
              <a:rPr dirty="0" sz="1100" spc="15">
                <a:latin typeface="Times New Roman"/>
                <a:cs typeface="Times New Roman"/>
              </a:rPr>
              <a:t>Working </a:t>
            </a:r>
            <a:r>
              <a:rPr dirty="0" sz="1100" spc="5">
                <a:latin typeface="Times New Roman"/>
                <a:cs typeface="Times New Roman"/>
              </a:rPr>
              <a:t>shear at </a:t>
            </a:r>
            <a:r>
              <a:rPr dirty="0" sz="1100" spc="10">
                <a:latin typeface="Times New Roman"/>
                <a:cs typeface="Times New Roman"/>
              </a:rPr>
              <a:t>the hinge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47.8kN 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Factored shear at </a:t>
            </a:r>
            <a:r>
              <a:rPr dirty="0" sz="1100" spc="10">
                <a:latin typeface="Times New Roman"/>
                <a:cs typeface="Times New Roman"/>
              </a:rPr>
              <a:t>the hinge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71.7kN 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baseline="-11111" sz="1125" spc="15">
                <a:latin typeface="Times New Roman"/>
                <a:cs typeface="Times New Roman"/>
              </a:rPr>
              <a:t>sv</a:t>
            </a:r>
            <a:r>
              <a:rPr dirty="0" sz="1100" spc="10">
                <a:latin typeface="Times New Roman"/>
                <a:cs typeface="Times New Roman"/>
              </a:rPr>
              <a:t>sin45x0.87x415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71.7x10</a:t>
            </a:r>
            <a:r>
              <a:rPr dirty="0" baseline="37037" sz="1125" spc="15">
                <a:latin typeface="Times New Roman"/>
                <a:cs typeface="Times New Roman"/>
              </a:rPr>
              <a:t>3</a:t>
            </a:r>
            <a:endParaRPr baseline="37037"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A</a:t>
            </a:r>
            <a:r>
              <a:rPr dirty="0" baseline="-11111" sz="1125" spc="7">
                <a:latin typeface="Times New Roman"/>
                <a:cs typeface="Times New Roman"/>
              </a:rPr>
              <a:t>sv</a:t>
            </a:r>
            <a:r>
              <a:rPr dirty="0" baseline="-11111" sz="1125" spc="89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280.9mm</a:t>
            </a:r>
            <a:r>
              <a:rPr dirty="0" baseline="37037" sz="1125" spc="22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25474" y="7162038"/>
            <a:ext cx="1165860" cy="254635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ts val="1270"/>
              </a:lnSpc>
            </a:pPr>
            <a:r>
              <a:rPr dirty="0" sz="1100" spc="10">
                <a:latin typeface="Times New Roman"/>
                <a:cs typeface="Times New Roman"/>
              </a:rPr>
              <a:t>Use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4#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12mm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77614" y="7393888"/>
            <a:ext cx="2912745" cy="5664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Spiral</a:t>
            </a:r>
            <a:r>
              <a:rPr dirty="0" sz="1100" spc="10">
                <a:latin typeface="Times New Roman"/>
                <a:cs typeface="Times New Roman"/>
              </a:rPr>
              <a:t> consisting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10mm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dia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with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6mm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diameter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foundation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77614" y="8126928"/>
            <a:ext cx="148336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Axial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load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column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59230" y="8126928"/>
            <a:ext cx="53149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160kN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77614" y="8492804"/>
            <a:ext cx="24066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Weight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 column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0.45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x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0.6x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3.72x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24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73745" y="8492804"/>
            <a:ext cx="45974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24kN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608" y="9110471"/>
            <a:ext cx="1924812" cy="96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21663" y="9034271"/>
            <a:ext cx="5532120" cy="443865"/>
            <a:chOff x="1121663" y="9034271"/>
            <a:chExt cx="5532120" cy="443865"/>
          </a:xfrm>
        </p:grpSpPr>
        <p:sp>
          <p:nvSpPr>
            <p:cNvPr id="4" name="object 4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45720"/>
                  </a:lnTo>
                  <a:lnTo>
                    <a:pt x="0" y="204216"/>
                  </a:lnTo>
                  <a:lnTo>
                    <a:pt x="0" y="205740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205740"/>
                  </a:lnTo>
                  <a:lnTo>
                    <a:pt x="556247" y="204216"/>
                  </a:lnTo>
                  <a:lnTo>
                    <a:pt x="556247" y="45720"/>
                  </a:lnTo>
                  <a:lnTo>
                    <a:pt x="556247" y="441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2199" y="9121139"/>
              <a:ext cx="56515" cy="86995"/>
            </a:xfrm>
            <a:custGeom>
              <a:avLst/>
              <a:gdLst/>
              <a:ahLst/>
              <a:cxnLst/>
              <a:rect l="l" t="t" r="r" b="b"/>
              <a:pathLst>
                <a:path w="56514" h="86995">
                  <a:moveTo>
                    <a:pt x="36575" y="0"/>
                  </a:moveTo>
                  <a:lnTo>
                    <a:pt x="21336" y="0"/>
                  </a:lnTo>
                  <a:lnTo>
                    <a:pt x="16763" y="1523"/>
                  </a:lnTo>
                  <a:lnTo>
                    <a:pt x="13715" y="3047"/>
                  </a:lnTo>
                  <a:lnTo>
                    <a:pt x="12191" y="4571"/>
                  </a:lnTo>
                  <a:lnTo>
                    <a:pt x="9144" y="6095"/>
                  </a:lnTo>
                  <a:lnTo>
                    <a:pt x="7620" y="7619"/>
                  </a:lnTo>
                  <a:lnTo>
                    <a:pt x="4572" y="13715"/>
                  </a:lnTo>
                  <a:lnTo>
                    <a:pt x="3048" y="15239"/>
                  </a:lnTo>
                  <a:lnTo>
                    <a:pt x="3048" y="25907"/>
                  </a:lnTo>
                  <a:lnTo>
                    <a:pt x="4572" y="27431"/>
                  </a:lnTo>
                  <a:lnTo>
                    <a:pt x="4572" y="30479"/>
                  </a:lnTo>
                  <a:lnTo>
                    <a:pt x="13715" y="39623"/>
                  </a:lnTo>
                  <a:lnTo>
                    <a:pt x="16763" y="41147"/>
                  </a:lnTo>
                  <a:lnTo>
                    <a:pt x="18287" y="42671"/>
                  </a:lnTo>
                  <a:lnTo>
                    <a:pt x="16763" y="44195"/>
                  </a:lnTo>
                  <a:lnTo>
                    <a:pt x="10667" y="47243"/>
                  </a:lnTo>
                  <a:lnTo>
                    <a:pt x="9144" y="48767"/>
                  </a:lnTo>
                  <a:lnTo>
                    <a:pt x="6096" y="50291"/>
                  </a:lnTo>
                  <a:lnTo>
                    <a:pt x="4572" y="51815"/>
                  </a:lnTo>
                  <a:lnTo>
                    <a:pt x="3048" y="54863"/>
                  </a:lnTo>
                  <a:lnTo>
                    <a:pt x="1524" y="56387"/>
                  </a:lnTo>
                  <a:lnTo>
                    <a:pt x="1524" y="57911"/>
                  </a:lnTo>
                  <a:lnTo>
                    <a:pt x="0" y="60959"/>
                  </a:lnTo>
                  <a:lnTo>
                    <a:pt x="0" y="71627"/>
                  </a:lnTo>
                  <a:lnTo>
                    <a:pt x="3048" y="77723"/>
                  </a:lnTo>
                  <a:lnTo>
                    <a:pt x="4572" y="79247"/>
                  </a:lnTo>
                  <a:lnTo>
                    <a:pt x="7620" y="80771"/>
                  </a:lnTo>
                  <a:lnTo>
                    <a:pt x="9144" y="83819"/>
                  </a:lnTo>
                  <a:lnTo>
                    <a:pt x="12191" y="85343"/>
                  </a:lnTo>
                  <a:lnTo>
                    <a:pt x="15239" y="85343"/>
                  </a:lnTo>
                  <a:lnTo>
                    <a:pt x="19812" y="86867"/>
                  </a:lnTo>
                  <a:lnTo>
                    <a:pt x="36575" y="86867"/>
                  </a:lnTo>
                  <a:lnTo>
                    <a:pt x="51815" y="79247"/>
                  </a:lnTo>
                  <a:lnTo>
                    <a:pt x="52577" y="77723"/>
                  </a:lnTo>
                  <a:lnTo>
                    <a:pt x="22860" y="77723"/>
                  </a:lnTo>
                  <a:lnTo>
                    <a:pt x="18287" y="76199"/>
                  </a:lnTo>
                  <a:lnTo>
                    <a:pt x="13715" y="71627"/>
                  </a:lnTo>
                  <a:lnTo>
                    <a:pt x="12191" y="68579"/>
                  </a:lnTo>
                  <a:lnTo>
                    <a:pt x="12191" y="60959"/>
                  </a:lnTo>
                  <a:lnTo>
                    <a:pt x="13715" y="59435"/>
                  </a:lnTo>
                  <a:lnTo>
                    <a:pt x="13715" y="57911"/>
                  </a:lnTo>
                  <a:lnTo>
                    <a:pt x="15239" y="56387"/>
                  </a:lnTo>
                  <a:lnTo>
                    <a:pt x="15239" y="54863"/>
                  </a:lnTo>
                  <a:lnTo>
                    <a:pt x="18287" y="51815"/>
                  </a:lnTo>
                  <a:lnTo>
                    <a:pt x="21336" y="50291"/>
                  </a:lnTo>
                  <a:lnTo>
                    <a:pt x="22860" y="50291"/>
                  </a:lnTo>
                  <a:lnTo>
                    <a:pt x="24384" y="48767"/>
                  </a:lnTo>
                  <a:lnTo>
                    <a:pt x="27432" y="47243"/>
                  </a:lnTo>
                  <a:lnTo>
                    <a:pt x="47244" y="47243"/>
                  </a:lnTo>
                  <a:lnTo>
                    <a:pt x="45720" y="45719"/>
                  </a:lnTo>
                  <a:lnTo>
                    <a:pt x="36575" y="41147"/>
                  </a:lnTo>
                  <a:lnTo>
                    <a:pt x="42672" y="38099"/>
                  </a:lnTo>
                  <a:lnTo>
                    <a:pt x="44196" y="36575"/>
                  </a:lnTo>
                  <a:lnTo>
                    <a:pt x="25908" y="36575"/>
                  </a:lnTo>
                  <a:lnTo>
                    <a:pt x="18287" y="28955"/>
                  </a:lnTo>
                  <a:lnTo>
                    <a:pt x="16763" y="28955"/>
                  </a:lnTo>
                  <a:lnTo>
                    <a:pt x="16763" y="27431"/>
                  </a:lnTo>
                  <a:lnTo>
                    <a:pt x="15239" y="25907"/>
                  </a:lnTo>
                  <a:lnTo>
                    <a:pt x="15239" y="16763"/>
                  </a:lnTo>
                  <a:lnTo>
                    <a:pt x="16763" y="13715"/>
                  </a:lnTo>
                  <a:lnTo>
                    <a:pt x="18287" y="12191"/>
                  </a:lnTo>
                  <a:lnTo>
                    <a:pt x="24384" y="9143"/>
                  </a:lnTo>
                  <a:lnTo>
                    <a:pt x="50291" y="9143"/>
                  </a:lnTo>
                  <a:lnTo>
                    <a:pt x="45720" y="4571"/>
                  </a:lnTo>
                  <a:lnTo>
                    <a:pt x="36575" y="0"/>
                  </a:lnTo>
                  <a:close/>
                </a:path>
                <a:path w="56514" h="86995">
                  <a:moveTo>
                    <a:pt x="47244" y="47243"/>
                  </a:moveTo>
                  <a:lnTo>
                    <a:pt x="27432" y="47243"/>
                  </a:lnTo>
                  <a:lnTo>
                    <a:pt x="30479" y="48767"/>
                  </a:lnTo>
                  <a:lnTo>
                    <a:pt x="32003" y="50291"/>
                  </a:lnTo>
                  <a:lnTo>
                    <a:pt x="35051" y="50291"/>
                  </a:lnTo>
                  <a:lnTo>
                    <a:pt x="42672" y="57911"/>
                  </a:lnTo>
                  <a:lnTo>
                    <a:pt x="42672" y="59435"/>
                  </a:lnTo>
                  <a:lnTo>
                    <a:pt x="44196" y="60959"/>
                  </a:lnTo>
                  <a:lnTo>
                    <a:pt x="44196" y="68579"/>
                  </a:lnTo>
                  <a:lnTo>
                    <a:pt x="42672" y="71627"/>
                  </a:lnTo>
                  <a:lnTo>
                    <a:pt x="38100" y="76199"/>
                  </a:lnTo>
                  <a:lnTo>
                    <a:pt x="33527" y="77723"/>
                  </a:lnTo>
                  <a:lnTo>
                    <a:pt x="52577" y="77723"/>
                  </a:lnTo>
                  <a:lnTo>
                    <a:pt x="54863" y="73151"/>
                  </a:lnTo>
                  <a:lnTo>
                    <a:pt x="56387" y="71627"/>
                  </a:lnTo>
                  <a:lnTo>
                    <a:pt x="56387" y="59435"/>
                  </a:lnTo>
                  <a:lnTo>
                    <a:pt x="54863" y="57911"/>
                  </a:lnTo>
                  <a:lnTo>
                    <a:pt x="54863" y="54863"/>
                  </a:lnTo>
                  <a:lnTo>
                    <a:pt x="51815" y="51815"/>
                  </a:lnTo>
                  <a:lnTo>
                    <a:pt x="50291" y="48767"/>
                  </a:lnTo>
                  <a:lnTo>
                    <a:pt x="47244" y="47243"/>
                  </a:lnTo>
                  <a:close/>
                </a:path>
                <a:path w="56514" h="86995">
                  <a:moveTo>
                    <a:pt x="50291" y="9143"/>
                  </a:moveTo>
                  <a:lnTo>
                    <a:pt x="32003" y="9143"/>
                  </a:lnTo>
                  <a:lnTo>
                    <a:pt x="33527" y="10667"/>
                  </a:lnTo>
                  <a:lnTo>
                    <a:pt x="36575" y="10667"/>
                  </a:lnTo>
                  <a:lnTo>
                    <a:pt x="38100" y="12191"/>
                  </a:lnTo>
                  <a:lnTo>
                    <a:pt x="38100" y="13715"/>
                  </a:lnTo>
                  <a:lnTo>
                    <a:pt x="39624" y="15239"/>
                  </a:lnTo>
                  <a:lnTo>
                    <a:pt x="39624" y="16763"/>
                  </a:lnTo>
                  <a:lnTo>
                    <a:pt x="41148" y="18287"/>
                  </a:lnTo>
                  <a:lnTo>
                    <a:pt x="41148" y="24383"/>
                  </a:lnTo>
                  <a:lnTo>
                    <a:pt x="38100" y="30479"/>
                  </a:lnTo>
                  <a:lnTo>
                    <a:pt x="35051" y="32003"/>
                  </a:lnTo>
                  <a:lnTo>
                    <a:pt x="32003" y="35051"/>
                  </a:lnTo>
                  <a:lnTo>
                    <a:pt x="28955" y="36575"/>
                  </a:lnTo>
                  <a:lnTo>
                    <a:pt x="44196" y="36575"/>
                  </a:lnTo>
                  <a:lnTo>
                    <a:pt x="50291" y="30479"/>
                  </a:lnTo>
                  <a:lnTo>
                    <a:pt x="51815" y="27431"/>
                  </a:lnTo>
                  <a:lnTo>
                    <a:pt x="51815" y="25907"/>
                  </a:lnTo>
                  <a:lnTo>
                    <a:pt x="53339" y="24383"/>
                  </a:lnTo>
                  <a:lnTo>
                    <a:pt x="53339" y="13715"/>
                  </a:lnTo>
                  <a:lnTo>
                    <a:pt x="51815" y="12191"/>
                  </a:lnTo>
                  <a:lnTo>
                    <a:pt x="50291" y="9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21663" y="9034271"/>
              <a:ext cx="4977765" cy="6350"/>
            </a:xfrm>
            <a:custGeom>
              <a:avLst/>
              <a:gdLst/>
              <a:ahLst/>
              <a:cxnLst/>
              <a:rect l="l" t="t" r="r" b="b"/>
              <a:pathLst>
                <a:path w="4977765" h="6350">
                  <a:moveTo>
                    <a:pt x="497738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77384" y="6095"/>
                  </a:lnTo>
                  <a:lnTo>
                    <a:pt x="4977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97523" y="9038843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6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762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7524" y="9034271"/>
              <a:ext cx="556260" cy="6350"/>
            </a:xfrm>
            <a:custGeom>
              <a:avLst/>
              <a:gdLst/>
              <a:ahLst/>
              <a:cxnLst/>
              <a:rect l="l" t="t" r="r" b="b"/>
              <a:pathLst>
                <a:path w="556259" h="6350">
                  <a:moveTo>
                    <a:pt x="556247" y="0"/>
                  </a:moveTo>
                  <a:lnTo>
                    <a:pt x="7620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7620" y="6096"/>
                  </a:lnTo>
                  <a:lnTo>
                    <a:pt x="556247" y="60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393192"/>
                  </a:moveTo>
                  <a:lnTo>
                    <a:pt x="0" y="393192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393192"/>
                  </a:lnTo>
                  <a:close/>
                </a:path>
                <a:path w="556259" h="439420">
                  <a:moveTo>
                    <a:pt x="556247" y="0"/>
                  </a:moveTo>
                  <a:lnTo>
                    <a:pt x="6096" y="0"/>
                  </a:lnTo>
                  <a:lnTo>
                    <a:pt x="6096" y="45720"/>
                  </a:lnTo>
                  <a:lnTo>
                    <a:pt x="556247" y="45720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7614" y="834625"/>
            <a:ext cx="1805939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Self-weight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foundation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10%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2556" y="834625"/>
            <a:ext cx="45974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16kN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7614" y="1201933"/>
            <a:ext cx="61023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Total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load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87602" y="1201933"/>
            <a:ext cx="53149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200kN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2795" y="1569242"/>
            <a:ext cx="76454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47.8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kN-m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35123" y="1979676"/>
            <a:ext cx="93345" cy="219710"/>
            <a:chOff x="2135123" y="1979676"/>
            <a:chExt cx="93345" cy="21971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8171" y="1979676"/>
              <a:ext cx="83819" cy="640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35124" y="2081783"/>
              <a:ext cx="93345" cy="117475"/>
            </a:xfrm>
            <a:custGeom>
              <a:avLst/>
              <a:gdLst/>
              <a:ahLst/>
              <a:cxnLst/>
              <a:rect l="l" t="t" r="r" b="b"/>
              <a:pathLst>
                <a:path w="93344" h="117475">
                  <a:moveTo>
                    <a:pt x="71628" y="64008"/>
                  </a:moveTo>
                  <a:lnTo>
                    <a:pt x="70104" y="62484"/>
                  </a:lnTo>
                  <a:lnTo>
                    <a:pt x="70104" y="59436"/>
                  </a:lnTo>
                  <a:lnTo>
                    <a:pt x="67056" y="56388"/>
                  </a:lnTo>
                  <a:lnTo>
                    <a:pt x="64008" y="56388"/>
                  </a:lnTo>
                  <a:lnTo>
                    <a:pt x="62484" y="54864"/>
                  </a:lnTo>
                  <a:lnTo>
                    <a:pt x="62484" y="65532"/>
                  </a:lnTo>
                  <a:lnTo>
                    <a:pt x="62484" y="74676"/>
                  </a:lnTo>
                  <a:lnTo>
                    <a:pt x="60960" y="76200"/>
                  </a:lnTo>
                  <a:lnTo>
                    <a:pt x="60960" y="77724"/>
                  </a:lnTo>
                  <a:lnTo>
                    <a:pt x="54864" y="83820"/>
                  </a:lnTo>
                  <a:lnTo>
                    <a:pt x="51816" y="83820"/>
                  </a:lnTo>
                  <a:lnTo>
                    <a:pt x="48768" y="85344"/>
                  </a:lnTo>
                  <a:lnTo>
                    <a:pt x="36576" y="85344"/>
                  </a:lnTo>
                  <a:lnTo>
                    <a:pt x="42672" y="59436"/>
                  </a:lnTo>
                  <a:lnTo>
                    <a:pt x="53340" y="59436"/>
                  </a:lnTo>
                  <a:lnTo>
                    <a:pt x="59436" y="62484"/>
                  </a:lnTo>
                  <a:lnTo>
                    <a:pt x="62484" y="65532"/>
                  </a:lnTo>
                  <a:lnTo>
                    <a:pt x="62484" y="54864"/>
                  </a:lnTo>
                  <a:lnTo>
                    <a:pt x="59436" y="54864"/>
                  </a:lnTo>
                  <a:lnTo>
                    <a:pt x="56388" y="53340"/>
                  </a:lnTo>
                  <a:lnTo>
                    <a:pt x="27432" y="53340"/>
                  </a:lnTo>
                  <a:lnTo>
                    <a:pt x="25908" y="56388"/>
                  </a:lnTo>
                  <a:lnTo>
                    <a:pt x="30480" y="56388"/>
                  </a:lnTo>
                  <a:lnTo>
                    <a:pt x="30480" y="57912"/>
                  </a:lnTo>
                  <a:lnTo>
                    <a:pt x="32004" y="57912"/>
                  </a:lnTo>
                  <a:lnTo>
                    <a:pt x="32004" y="64008"/>
                  </a:lnTo>
                  <a:lnTo>
                    <a:pt x="30480" y="65532"/>
                  </a:lnTo>
                  <a:lnTo>
                    <a:pt x="30480" y="67056"/>
                  </a:lnTo>
                  <a:lnTo>
                    <a:pt x="22860" y="103632"/>
                  </a:lnTo>
                  <a:lnTo>
                    <a:pt x="21336" y="106680"/>
                  </a:lnTo>
                  <a:lnTo>
                    <a:pt x="21336" y="111252"/>
                  </a:lnTo>
                  <a:lnTo>
                    <a:pt x="19812" y="111252"/>
                  </a:lnTo>
                  <a:lnTo>
                    <a:pt x="19812" y="112776"/>
                  </a:lnTo>
                  <a:lnTo>
                    <a:pt x="18288" y="114300"/>
                  </a:lnTo>
                  <a:lnTo>
                    <a:pt x="15240" y="114300"/>
                  </a:lnTo>
                  <a:lnTo>
                    <a:pt x="15240" y="117348"/>
                  </a:lnTo>
                  <a:lnTo>
                    <a:pt x="36576" y="117348"/>
                  </a:lnTo>
                  <a:lnTo>
                    <a:pt x="36576" y="114300"/>
                  </a:lnTo>
                  <a:lnTo>
                    <a:pt x="32004" y="114300"/>
                  </a:lnTo>
                  <a:lnTo>
                    <a:pt x="32004" y="102108"/>
                  </a:lnTo>
                  <a:lnTo>
                    <a:pt x="33528" y="100584"/>
                  </a:lnTo>
                  <a:lnTo>
                    <a:pt x="33528" y="97536"/>
                  </a:lnTo>
                  <a:lnTo>
                    <a:pt x="35052" y="94488"/>
                  </a:lnTo>
                  <a:lnTo>
                    <a:pt x="35052" y="91440"/>
                  </a:lnTo>
                  <a:lnTo>
                    <a:pt x="51816" y="91440"/>
                  </a:lnTo>
                  <a:lnTo>
                    <a:pt x="54864" y="89916"/>
                  </a:lnTo>
                  <a:lnTo>
                    <a:pt x="59436" y="89916"/>
                  </a:lnTo>
                  <a:lnTo>
                    <a:pt x="62484" y="88392"/>
                  </a:lnTo>
                  <a:lnTo>
                    <a:pt x="64008" y="85344"/>
                  </a:lnTo>
                  <a:lnTo>
                    <a:pt x="67056" y="83820"/>
                  </a:lnTo>
                  <a:lnTo>
                    <a:pt x="68580" y="82296"/>
                  </a:lnTo>
                  <a:lnTo>
                    <a:pt x="71628" y="76200"/>
                  </a:lnTo>
                  <a:lnTo>
                    <a:pt x="71628" y="64008"/>
                  </a:lnTo>
                  <a:close/>
                </a:path>
                <a:path w="93344" h="117475">
                  <a:moveTo>
                    <a:pt x="92964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92964" y="10668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2414016" y="1979676"/>
            <a:ext cx="198120" cy="220979"/>
            <a:chOff x="2414016" y="1979676"/>
            <a:chExt cx="198120" cy="220979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8588" y="1979676"/>
              <a:ext cx="188975" cy="655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2304" y="2135124"/>
              <a:ext cx="163068" cy="655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14016" y="2081784"/>
              <a:ext cx="198120" cy="10795"/>
            </a:xfrm>
            <a:custGeom>
              <a:avLst/>
              <a:gdLst/>
              <a:ahLst/>
              <a:cxnLst/>
              <a:rect l="l" t="t" r="r" b="b"/>
              <a:pathLst>
                <a:path w="198119" h="10794">
                  <a:moveTo>
                    <a:pt x="198119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198119" y="10668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177614" y="1569242"/>
            <a:ext cx="2425065" cy="1009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Moment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about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base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(M)  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=47.8*1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3229"/>
              </a:lnSpc>
              <a:spcBef>
                <a:spcPts val="165"/>
              </a:spcBef>
              <a:tabLst>
                <a:tab pos="1085215" algn="l"/>
                <a:tab pos="1469390" algn="l"/>
              </a:tabLst>
            </a:pPr>
            <a:r>
              <a:rPr dirty="0" sz="1100" spc="10">
                <a:latin typeface="Times New Roman"/>
                <a:cs typeface="Times New Roman"/>
              </a:rPr>
              <a:t>Eccentricity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	=	</a:t>
            </a:r>
            <a:r>
              <a:rPr dirty="0" sz="1100" spc="10">
                <a:latin typeface="Times New Roman"/>
                <a:cs typeface="Times New Roman"/>
              </a:rPr>
              <a:t>=0.239m 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Breadth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foundation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6X239=1434mm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7614" y="2747236"/>
            <a:ext cx="1888489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Provide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foundation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1mX2m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7614" y="3184597"/>
            <a:ext cx="192849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Intensity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maximum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pressure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130295" y="3162300"/>
            <a:ext cx="454659" cy="137160"/>
            <a:chOff x="3130295" y="3162300"/>
            <a:chExt cx="454659" cy="13716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0963" y="3162300"/>
              <a:ext cx="292608" cy="807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3383" y="3166872"/>
              <a:ext cx="120395" cy="762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130295" y="3287268"/>
              <a:ext cx="454659" cy="12700"/>
            </a:xfrm>
            <a:custGeom>
              <a:avLst/>
              <a:gdLst/>
              <a:ahLst/>
              <a:cxnLst/>
              <a:rect l="l" t="t" r="r" b="b"/>
              <a:pathLst>
                <a:path w="454660" h="12700">
                  <a:moveTo>
                    <a:pt x="454152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454152" y="12191"/>
                  </a:lnTo>
                  <a:lnTo>
                    <a:pt x="454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68979" y="3351276"/>
            <a:ext cx="175260" cy="7467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581406" y="3184597"/>
            <a:ext cx="151447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150kN/m</a:t>
            </a:r>
            <a:r>
              <a:rPr dirty="0" baseline="37037" sz="1125" spc="15">
                <a:latin typeface="Times New Roman"/>
                <a:cs typeface="Times New Roman"/>
              </a:rPr>
              <a:t>2</a:t>
            </a:r>
            <a:r>
              <a:rPr dirty="0" baseline="37037" sz="1125" spc="7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&lt;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200kN/m</a:t>
            </a:r>
            <a:r>
              <a:rPr dirty="0" baseline="37037" sz="1125" spc="15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82367" y="3655622"/>
            <a:ext cx="9715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78835" y="3713988"/>
            <a:ext cx="21590" cy="38100"/>
          </a:xfrm>
          <a:custGeom>
            <a:avLst/>
            <a:gdLst/>
            <a:ahLst/>
            <a:cxnLst/>
            <a:rect l="l" t="t" r="r" b="b"/>
            <a:pathLst>
              <a:path w="21589" h="38100">
                <a:moveTo>
                  <a:pt x="21336" y="15239"/>
                </a:moveTo>
                <a:lnTo>
                  <a:pt x="15239" y="15239"/>
                </a:lnTo>
                <a:lnTo>
                  <a:pt x="16763" y="16763"/>
                </a:lnTo>
                <a:lnTo>
                  <a:pt x="16763" y="24384"/>
                </a:lnTo>
                <a:lnTo>
                  <a:pt x="9143" y="32003"/>
                </a:lnTo>
                <a:lnTo>
                  <a:pt x="3047" y="35051"/>
                </a:lnTo>
                <a:lnTo>
                  <a:pt x="3047" y="38100"/>
                </a:lnTo>
                <a:lnTo>
                  <a:pt x="12191" y="33527"/>
                </a:lnTo>
                <a:lnTo>
                  <a:pt x="19812" y="25908"/>
                </a:lnTo>
                <a:lnTo>
                  <a:pt x="21336" y="19812"/>
                </a:lnTo>
                <a:lnTo>
                  <a:pt x="21336" y="15239"/>
                </a:lnTo>
                <a:close/>
              </a:path>
              <a:path w="21589" h="38100">
                <a:moveTo>
                  <a:pt x="12191" y="0"/>
                </a:moveTo>
                <a:lnTo>
                  <a:pt x="4571" y="0"/>
                </a:lnTo>
                <a:lnTo>
                  <a:pt x="3047" y="3048"/>
                </a:lnTo>
                <a:lnTo>
                  <a:pt x="0" y="6096"/>
                </a:lnTo>
                <a:lnTo>
                  <a:pt x="0" y="10667"/>
                </a:lnTo>
                <a:lnTo>
                  <a:pt x="6095" y="16763"/>
                </a:lnTo>
                <a:lnTo>
                  <a:pt x="10668" y="16763"/>
                </a:lnTo>
                <a:lnTo>
                  <a:pt x="12191" y="15239"/>
                </a:lnTo>
                <a:lnTo>
                  <a:pt x="21336" y="15239"/>
                </a:lnTo>
                <a:lnTo>
                  <a:pt x="21336" y="10667"/>
                </a:lnTo>
                <a:lnTo>
                  <a:pt x="19812" y="6096"/>
                </a:lnTo>
                <a:lnTo>
                  <a:pt x="15239" y="1524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2953511" y="3662171"/>
            <a:ext cx="253365" cy="220979"/>
            <a:chOff x="2953511" y="3662171"/>
            <a:chExt cx="253365" cy="220979"/>
          </a:xfrm>
        </p:grpSpPr>
        <p:sp>
          <p:nvSpPr>
            <p:cNvPr id="34" name="object 34"/>
            <p:cNvSpPr/>
            <p:nvPr/>
          </p:nvSpPr>
          <p:spPr>
            <a:xfrm>
              <a:off x="2953511" y="3745991"/>
              <a:ext cx="74930" cy="29209"/>
            </a:xfrm>
            <a:custGeom>
              <a:avLst/>
              <a:gdLst/>
              <a:ahLst/>
              <a:cxnLst/>
              <a:rect l="l" t="t" r="r" b="b"/>
              <a:pathLst>
                <a:path w="74930" h="29210">
                  <a:moveTo>
                    <a:pt x="74675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74675" y="6096"/>
                  </a:lnTo>
                  <a:lnTo>
                    <a:pt x="74675" y="0"/>
                  </a:lnTo>
                  <a:close/>
                </a:path>
                <a:path w="74930" h="29210">
                  <a:moveTo>
                    <a:pt x="74675" y="22860"/>
                  </a:moveTo>
                  <a:lnTo>
                    <a:pt x="0" y="22860"/>
                  </a:lnTo>
                  <a:lnTo>
                    <a:pt x="0" y="28956"/>
                  </a:lnTo>
                  <a:lnTo>
                    <a:pt x="74675" y="28956"/>
                  </a:lnTo>
                  <a:lnTo>
                    <a:pt x="74675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6955" y="3662171"/>
              <a:ext cx="120395" cy="6553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066288" y="3764279"/>
              <a:ext cx="140335" cy="119380"/>
            </a:xfrm>
            <a:custGeom>
              <a:avLst/>
              <a:gdLst/>
              <a:ahLst/>
              <a:cxnLst/>
              <a:rect l="l" t="t" r="r" b="b"/>
              <a:pathLst>
                <a:path w="140335" h="119379">
                  <a:moveTo>
                    <a:pt x="89916" y="105156"/>
                  </a:moveTo>
                  <a:lnTo>
                    <a:pt x="85344" y="105156"/>
                  </a:lnTo>
                  <a:lnTo>
                    <a:pt x="85344" y="106680"/>
                  </a:lnTo>
                  <a:lnTo>
                    <a:pt x="83820" y="106680"/>
                  </a:lnTo>
                  <a:lnTo>
                    <a:pt x="83820" y="109728"/>
                  </a:lnTo>
                  <a:lnTo>
                    <a:pt x="80772" y="109728"/>
                  </a:lnTo>
                  <a:lnTo>
                    <a:pt x="80772" y="111252"/>
                  </a:lnTo>
                  <a:lnTo>
                    <a:pt x="57912" y="111252"/>
                  </a:lnTo>
                  <a:lnTo>
                    <a:pt x="57912" y="109728"/>
                  </a:lnTo>
                  <a:lnTo>
                    <a:pt x="67056" y="100584"/>
                  </a:lnTo>
                  <a:lnTo>
                    <a:pt x="68580" y="97536"/>
                  </a:lnTo>
                  <a:lnTo>
                    <a:pt x="73152" y="92964"/>
                  </a:lnTo>
                  <a:lnTo>
                    <a:pt x="76200" y="91440"/>
                  </a:lnTo>
                  <a:lnTo>
                    <a:pt x="79248" y="88392"/>
                  </a:lnTo>
                  <a:lnTo>
                    <a:pt x="79248" y="86868"/>
                  </a:lnTo>
                  <a:lnTo>
                    <a:pt x="82296" y="83820"/>
                  </a:lnTo>
                  <a:lnTo>
                    <a:pt x="83820" y="83820"/>
                  </a:lnTo>
                  <a:lnTo>
                    <a:pt x="83820" y="82296"/>
                  </a:lnTo>
                  <a:lnTo>
                    <a:pt x="85344" y="80772"/>
                  </a:lnTo>
                  <a:lnTo>
                    <a:pt x="85344" y="79248"/>
                  </a:lnTo>
                  <a:lnTo>
                    <a:pt x="86868" y="79248"/>
                  </a:lnTo>
                  <a:lnTo>
                    <a:pt x="86868" y="76200"/>
                  </a:lnTo>
                  <a:lnTo>
                    <a:pt x="88392" y="76200"/>
                  </a:lnTo>
                  <a:lnTo>
                    <a:pt x="88392" y="64008"/>
                  </a:lnTo>
                  <a:lnTo>
                    <a:pt x="80772" y="56388"/>
                  </a:lnTo>
                  <a:lnTo>
                    <a:pt x="79248" y="56388"/>
                  </a:lnTo>
                  <a:lnTo>
                    <a:pt x="76200" y="54864"/>
                  </a:lnTo>
                  <a:lnTo>
                    <a:pt x="64008" y="54864"/>
                  </a:lnTo>
                  <a:lnTo>
                    <a:pt x="59436" y="56388"/>
                  </a:lnTo>
                  <a:lnTo>
                    <a:pt x="56388" y="56388"/>
                  </a:lnTo>
                  <a:lnTo>
                    <a:pt x="51816" y="57912"/>
                  </a:lnTo>
                  <a:lnTo>
                    <a:pt x="48768" y="59436"/>
                  </a:lnTo>
                  <a:lnTo>
                    <a:pt x="48768" y="68580"/>
                  </a:lnTo>
                  <a:lnTo>
                    <a:pt x="54864" y="68580"/>
                  </a:lnTo>
                  <a:lnTo>
                    <a:pt x="57912" y="62484"/>
                  </a:lnTo>
                  <a:lnTo>
                    <a:pt x="59436" y="60960"/>
                  </a:lnTo>
                  <a:lnTo>
                    <a:pt x="62484" y="59436"/>
                  </a:lnTo>
                  <a:lnTo>
                    <a:pt x="71628" y="59436"/>
                  </a:lnTo>
                  <a:lnTo>
                    <a:pt x="73152" y="60960"/>
                  </a:lnTo>
                  <a:lnTo>
                    <a:pt x="74676" y="60960"/>
                  </a:lnTo>
                  <a:lnTo>
                    <a:pt x="76200" y="62484"/>
                  </a:lnTo>
                  <a:lnTo>
                    <a:pt x="76200" y="64008"/>
                  </a:lnTo>
                  <a:lnTo>
                    <a:pt x="77724" y="64008"/>
                  </a:lnTo>
                  <a:lnTo>
                    <a:pt x="77724" y="76200"/>
                  </a:lnTo>
                  <a:lnTo>
                    <a:pt x="76200" y="77724"/>
                  </a:lnTo>
                  <a:lnTo>
                    <a:pt x="76200" y="80772"/>
                  </a:lnTo>
                  <a:lnTo>
                    <a:pt x="73152" y="83820"/>
                  </a:lnTo>
                  <a:lnTo>
                    <a:pt x="70104" y="85344"/>
                  </a:lnTo>
                  <a:lnTo>
                    <a:pt x="67056" y="91440"/>
                  </a:lnTo>
                  <a:lnTo>
                    <a:pt x="62484" y="94488"/>
                  </a:lnTo>
                  <a:lnTo>
                    <a:pt x="59436" y="97536"/>
                  </a:lnTo>
                  <a:lnTo>
                    <a:pt x="57912" y="100584"/>
                  </a:lnTo>
                  <a:lnTo>
                    <a:pt x="51816" y="106680"/>
                  </a:lnTo>
                  <a:lnTo>
                    <a:pt x="50292" y="109728"/>
                  </a:lnTo>
                  <a:lnTo>
                    <a:pt x="48768" y="111252"/>
                  </a:lnTo>
                  <a:lnTo>
                    <a:pt x="48768" y="112776"/>
                  </a:lnTo>
                  <a:lnTo>
                    <a:pt x="47244" y="114300"/>
                  </a:lnTo>
                  <a:lnTo>
                    <a:pt x="47244" y="118872"/>
                  </a:lnTo>
                  <a:lnTo>
                    <a:pt x="88392" y="118872"/>
                  </a:lnTo>
                  <a:lnTo>
                    <a:pt x="88392" y="115824"/>
                  </a:lnTo>
                  <a:lnTo>
                    <a:pt x="89916" y="114300"/>
                  </a:lnTo>
                  <a:lnTo>
                    <a:pt x="89916" y="105156"/>
                  </a:lnTo>
                  <a:close/>
                </a:path>
                <a:path w="140335" h="119379">
                  <a:moveTo>
                    <a:pt x="14020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40208" y="12192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3166823" y="3655622"/>
            <a:ext cx="11366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X150=97.5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kN/m</a:t>
            </a:r>
            <a:r>
              <a:rPr dirty="0" baseline="37037" sz="1125" spc="15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77614" y="4150859"/>
            <a:ext cx="21882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Total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pressure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cantilever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portion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04615" y="4111752"/>
            <a:ext cx="1060704" cy="286512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4495279" y="4150859"/>
            <a:ext cx="6032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86.6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kN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77614" y="4655263"/>
            <a:ext cx="1004569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BM,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Mu=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(86.6*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226564" y="4821935"/>
            <a:ext cx="50800" cy="74930"/>
          </a:xfrm>
          <a:custGeom>
            <a:avLst/>
            <a:gdLst/>
            <a:ahLst/>
            <a:cxnLst/>
            <a:rect l="l" t="t" r="r" b="b"/>
            <a:pathLst>
              <a:path w="50800" h="74929">
                <a:moveTo>
                  <a:pt x="45720" y="6096"/>
                </a:moveTo>
                <a:lnTo>
                  <a:pt x="27431" y="6096"/>
                </a:lnTo>
                <a:lnTo>
                  <a:pt x="28956" y="7619"/>
                </a:lnTo>
                <a:lnTo>
                  <a:pt x="30480" y="7619"/>
                </a:lnTo>
                <a:lnTo>
                  <a:pt x="32004" y="9143"/>
                </a:lnTo>
                <a:lnTo>
                  <a:pt x="33528" y="9143"/>
                </a:lnTo>
                <a:lnTo>
                  <a:pt x="35052" y="10667"/>
                </a:lnTo>
                <a:lnTo>
                  <a:pt x="35052" y="12191"/>
                </a:lnTo>
                <a:lnTo>
                  <a:pt x="36575" y="13715"/>
                </a:lnTo>
                <a:lnTo>
                  <a:pt x="36575" y="24384"/>
                </a:lnTo>
                <a:lnTo>
                  <a:pt x="35052" y="25908"/>
                </a:lnTo>
                <a:lnTo>
                  <a:pt x="35052" y="27431"/>
                </a:lnTo>
                <a:lnTo>
                  <a:pt x="33528" y="30479"/>
                </a:lnTo>
                <a:lnTo>
                  <a:pt x="32004" y="32003"/>
                </a:lnTo>
                <a:lnTo>
                  <a:pt x="30480" y="35051"/>
                </a:lnTo>
                <a:lnTo>
                  <a:pt x="27431" y="36575"/>
                </a:lnTo>
                <a:lnTo>
                  <a:pt x="25908" y="39624"/>
                </a:lnTo>
                <a:lnTo>
                  <a:pt x="22860" y="42672"/>
                </a:lnTo>
                <a:lnTo>
                  <a:pt x="18287" y="45719"/>
                </a:lnTo>
                <a:lnTo>
                  <a:pt x="16763" y="48767"/>
                </a:lnTo>
                <a:lnTo>
                  <a:pt x="13716" y="50291"/>
                </a:lnTo>
                <a:lnTo>
                  <a:pt x="12192" y="53339"/>
                </a:lnTo>
                <a:lnTo>
                  <a:pt x="10668" y="54863"/>
                </a:lnTo>
                <a:lnTo>
                  <a:pt x="9143" y="57912"/>
                </a:lnTo>
                <a:lnTo>
                  <a:pt x="6096" y="60960"/>
                </a:lnTo>
                <a:lnTo>
                  <a:pt x="4572" y="64008"/>
                </a:lnTo>
                <a:lnTo>
                  <a:pt x="1524" y="67055"/>
                </a:lnTo>
                <a:lnTo>
                  <a:pt x="0" y="70103"/>
                </a:lnTo>
                <a:lnTo>
                  <a:pt x="0" y="74675"/>
                </a:lnTo>
                <a:lnTo>
                  <a:pt x="48768" y="74675"/>
                </a:lnTo>
                <a:lnTo>
                  <a:pt x="48768" y="65531"/>
                </a:lnTo>
                <a:lnTo>
                  <a:pt x="12192" y="65531"/>
                </a:lnTo>
                <a:lnTo>
                  <a:pt x="16763" y="60960"/>
                </a:lnTo>
                <a:lnTo>
                  <a:pt x="18287" y="57912"/>
                </a:lnTo>
                <a:lnTo>
                  <a:pt x="42672" y="33527"/>
                </a:lnTo>
                <a:lnTo>
                  <a:pt x="42672" y="32003"/>
                </a:lnTo>
                <a:lnTo>
                  <a:pt x="45719" y="28955"/>
                </a:lnTo>
                <a:lnTo>
                  <a:pt x="45719" y="27431"/>
                </a:lnTo>
                <a:lnTo>
                  <a:pt x="47243" y="27431"/>
                </a:lnTo>
                <a:lnTo>
                  <a:pt x="47243" y="24384"/>
                </a:lnTo>
                <a:lnTo>
                  <a:pt x="48768" y="22860"/>
                </a:lnTo>
                <a:lnTo>
                  <a:pt x="48768" y="12191"/>
                </a:lnTo>
                <a:lnTo>
                  <a:pt x="47243" y="10667"/>
                </a:lnTo>
                <a:lnTo>
                  <a:pt x="47243" y="7619"/>
                </a:lnTo>
                <a:lnTo>
                  <a:pt x="45720" y="6096"/>
                </a:lnTo>
                <a:close/>
              </a:path>
              <a:path w="50800" h="74929">
                <a:moveTo>
                  <a:pt x="50292" y="57912"/>
                </a:moveTo>
                <a:lnTo>
                  <a:pt x="44196" y="57912"/>
                </a:lnTo>
                <a:lnTo>
                  <a:pt x="44196" y="59436"/>
                </a:lnTo>
                <a:lnTo>
                  <a:pt x="42672" y="60960"/>
                </a:lnTo>
                <a:lnTo>
                  <a:pt x="42672" y="62484"/>
                </a:lnTo>
                <a:lnTo>
                  <a:pt x="41148" y="64008"/>
                </a:lnTo>
                <a:lnTo>
                  <a:pt x="39624" y="64008"/>
                </a:lnTo>
                <a:lnTo>
                  <a:pt x="39624" y="65531"/>
                </a:lnTo>
                <a:lnTo>
                  <a:pt x="48768" y="65531"/>
                </a:lnTo>
                <a:lnTo>
                  <a:pt x="50292" y="64008"/>
                </a:lnTo>
                <a:lnTo>
                  <a:pt x="50292" y="57912"/>
                </a:lnTo>
                <a:close/>
              </a:path>
              <a:path w="50800" h="74929">
                <a:moveTo>
                  <a:pt x="33528" y="0"/>
                </a:moveTo>
                <a:lnTo>
                  <a:pt x="19812" y="0"/>
                </a:lnTo>
                <a:lnTo>
                  <a:pt x="1524" y="6096"/>
                </a:lnTo>
                <a:lnTo>
                  <a:pt x="1524" y="16763"/>
                </a:lnTo>
                <a:lnTo>
                  <a:pt x="9143" y="16763"/>
                </a:lnTo>
                <a:lnTo>
                  <a:pt x="12192" y="10667"/>
                </a:lnTo>
                <a:lnTo>
                  <a:pt x="15240" y="9143"/>
                </a:lnTo>
                <a:lnTo>
                  <a:pt x="16763" y="7619"/>
                </a:lnTo>
                <a:lnTo>
                  <a:pt x="19812" y="6096"/>
                </a:lnTo>
                <a:lnTo>
                  <a:pt x="45720" y="6096"/>
                </a:lnTo>
                <a:lnTo>
                  <a:pt x="42672" y="3048"/>
                </a:lnTo>
                <a:lnTo>
                  <a:pt x="39624" y="1524"/>
                </a:lnTo>
                <a:lnTo>
                  <a:pt x="36575" y="1524"/>
                </a:lnTo>
                <a:lnTo>
                  <a:pt x="33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170176" y="4637531"/>
            <a:ext cx="219710" cy="210820"/>
          </a:xfrm>
          <a:custGeom>
            <a:avLst/>
            <a:gdLst/>
            <a:ahLst/>
            <a:cxnLst/>
            <a:rect l="l" t="t" r="r" b="b"/>
            <a:pathLst>
              <a:path w="219710" h="210820">
                <a:moveTo>
                  <a:pt x="60960" y="27432"/>
                </a:moveTo>
                <a:lnTo>
                  <a:pt x="59436" y="22860"/>
                </a:lnTo>
                <a:lnTo>
                  <a:pt x="59436" y="18288"/>
                </a:lnTo>
                <a:lnTo>
                  <a:pt x="57912" y="13716"/>
                </a:lnTo>
                <a:lnTo>
                  <a:pt x="54864" y="10668"/>
                </a:lnTo>
                <a:lnTo>
                  <a:pt x="53340" y="7620"/>
                </a:lnTo>
                <a:lnTo>
                  <a:pt x="51816" y="6096"/>
                </a:lnTo>
                <a:lnTo>
                  <a:pt x="50292" y="4572"/>
                </a:lnTo>
                <a:lnTo>
                  <a:pt x="48768" y="3810"/>
                </a:lnTo>
                <a:lnTo>
                  <a:pt x="48768" y="25908"/>
                </a:lnTo>
                <a:lnTo>
                  <a:pt x="48768" y="53340"/>
                </a:lnTo>
                <a:lnTo>
                  <a:pt x="47244" y="57912"/>
                </a:lnTo>
                <a:lnTo>
                  <a:pt x="47244" y="60960"/>
                </a:lnTo>
                <a:lnTo>
                  <a:pt x="45720" y="64008"/>
                </a:lnTo>
                <a:lnTo>
                  <a:pt x="44196" y="65532"/>
                </a:lnTo>
                <a:lnTo>
                  <a:pt x="42672" y="68580"/>
                </a:lnTo>
                <a:lnTo>
                  <a:pt x="41148" y="68580"/>
                </a:lnTo>
                <a:lnTo>
                  <a:pt x="39624" y="70104"/>
                </a:lnTo>
                <a:lnTo>
                  <a:pt x="30480" y="70104"/>
                </a:lnTo>
                <a:lnTo>
                  <a:pt x="25908" y="65532"/>
                </a:lnTo>
                <a:lnTo>
                  <a:pt x="24384" y="62484"/>
                </a:lnTo>
                <a:lnTo>
                  <a:pt x="22860" y="60960"/>
                </a:lnTo>
                <a:lnTo>
                  <a:pt x="22860" y="53340"/>
                </a:lnTo>
                <a:lnTo>
                  <a:pt x="21336" y="48768"/>
                </a:lnTo>
                <a:lnTo>
                  <a:pt x="21336" y="24384"/>
                </a:lnTo>
                <a:lnTo>
                  <a:pt x="22860" y="21336"/>
                </a:lnTo>
                <a:lnTo>
                  <a:pt x="22860" y="18288"/>
                </a:lnTo>
                <a:lnTo>
                  <a:pt x="25908" y="12192"/>
                </a:lnTo>
                <a:lnTo>
                  <a:pt x="32004" y="6096"/>
                </a:lnTo>
                <a:lnTo>
                  <a:pt x="38100" y="6096"/>
                </a:lnTo>
                <a:lnTo>
                  <a:pt x="44196" y="12192"/>
                </a:lnTo>
                <a:lnTo>
                  <a:pt x="47244" y="18288"/>
                </a:lnTo>
                <a:lnTo>
                  <a:pt x="47244" y="21336"/>
                </a:lnTo>
                <a:lnTo>
                  <a:pt x="48768" y="25908"/>
                </a:lnTo>
                <a:lnTo>
                  <a:pt x="48768" y="3810"/>
                </a:lnTo>
                <a:lnTo>
                  <a:pt x="44196" y="1524"/>
                </a:lnTo>
                <a:lnTo>
                  <a:pt x="39624" y="0"/>
                </a:lnTo>
                <a:lnTo>
                  <a:pt x="32004" y="0"/>
                </a:lnTo>
                <a:lnTo>
                  <a:pt x="28956" y="1524"/>
                </a:lnTo>
                <a:lnTo>
                  <a:pt x="24384" y="3048"/>
                </a:lnTo>
                <a:lnTo>
                  <a:pt x="21336" y="4572"/>
                </a:lnTo>
                <a:lnTo>
                  <a:pt x="18288" y="7620"/>
                </a:lnTo>
                <a:lnTo>
                  <a:pt x="16764" y="10668"/>
                </a:lnTo>
                <a:lnTo>
                  <a:pt x="13716" y="13716"/>
                </a:lnTo>
                <a:lnTo>
                  <a:pt x="12192" y="16764"/>
                </a:lnTo>
                <a:lnTo>
                  <a:pt x="10668" y="22860"/>
                </a:lnTo>
                <a:lnTo>
                  <a:pt x="10668" y="27432"/>
                </a:lnTo>
                <a:lnTo>
                  <a:pt x="9144" y="33528"/>
                </a:lnTo>
                <a:lnTo>
                  <a:pt x="9144" y="39624"/>
                </a:lnTo>
                <a:lnTo>
                  <a:pt x="9398" y="46913"/>
                </a:lnTo>
                <a:lnTo>
                  <a:pt x="25908" y="76200"/>
                </a:lnTo>
                <a:lnTo>
                  <a:pt x="42672" y="76200"/>
                </a:lnTo>
                <a:lnTo>
                  <a:pt x="50292" y="73152"/>
                </a:lnTo>
                <a:lnTo>
                  <a:pt x="52565" y="70104"/>
                </a:lnTo>
                <a:lnTo>
                  <a:pt x="54864" y="67056"/>
                </a:lnTo>
                <a:lnTo>
                  <a:pt x="57734" y="61683"/>
                </a:lnTo>
                <a:lnTo>
                  <a:pt x="59626" y="54864"/>
                </a:lnTo>
                <a:lnTo>
                  <a:pt x="60642" y="46913"/>
                </a:lnTo>
                <a:lnTo>
                  <a:pt x="60896" y="39624"/>
                </a:lnTo>
                <a:lnTo>
                  <a:pt x="60960" y="27432"/>
                </a:lnTo>
                <a:close/>
              </a:path>
              <a:path w="219710" h="210820">
                <a:moveTo>
                  <a:pt x="88392" y="60960"/>
                </a:moveTo>
                <a:lnTo>
                  <a:pt x="74676" y="60960"/>
                </a:lnTo>
                <a:lnTo>
                  <a:pt x="74676" y="76200"/>
                </a:lnTo>
                <a:lnTo>
                  <a:pt x="88392" y="76200"/>
                </a:lnTo>
                <a:lnTo>
                  <a:pt x="88392" y="60960"/>
                </a:lnTo>
                <a:close/>
              </a:path>
              <a:path w="219710" h="210820">
                <a:moveTo>
                  <a:pt x="156972" y="0"/>
                </a:moveTo>
                <a:lnTo>
                  <a:pt x="106680" y="0"/>
                </a:lnTo>
                <a:lnTo>
                  <a:pt x="105156" y="19812"/>
                </a:lnTo>
                <a:lnTo>
                  <a:pt x="111252" y="19812"/>
                </a:lnTo>
                <a:lnTo>
                  <a:pt x="111252" y="16764"/>
                </a:lnTo>
                <a:lnTo>
                  <a:pt x="112776" y="15240"/>
                </a:lnTo>
                <a:lnTo>
                  <a:pt x="112776" y="13716"/>
                </a:lnTo>
                <a:lnTo>
                  <a:pt x="114300" y="13716"/>
                </a:lnTo>
                <a:lnTo>
                  <a:pt x="114300" y="12192"/>
                </a:lnTo>
                <a:lnTo>
                  <a:pt x="117348" y="12192"/>
                </a:lnTo>
                <a:lnTo>
                  <a:pt x="118872" y="10668"/>
                </a:lnTo>
                <a:lnTo>
                  <a:pt x="144780" y="10668"/>
                </a:lnTo>
                <a:lnTo>
                  <a:pt x="144780" y="12192"/>
                </a:lnTo>
                <a:lnTo>
                  <a:pt x="114300" y="73152"/>
                </a:lnTo>
                <a:lnTo>
                  <a:pt x="114300" y="74676"/>
                </a:lnTo>
                <a:lnTo>
                  <a:pt x="123444" y="74676"/>
                </a:lnTo>
                <a:lnTo>
                  <a:pt x="153403" y="10668"/>
                </a:lnTo>
                <a:lnTo>
                  <a:pt x="156972" y="3048"/>
                </a:lnTo>
                <a:lnTo>
                  <a:pt x="156972" y="0"/>
                </a:lnTo>
                <a:close/>
              </a:path>
              <a:path w="219710" h="210820">
                <a:moveTo>
                  <a:pt x="166116" y="120396"/>
                </a:moveTo>
                <a:lnTo>
                  <a:pt x="0" y="120396"/>
                </a:lnTo>
                <a:lnTo>
                  <a:pt x="0" y="134112"/>
                </a:lnTo>
                <a:lnTo>
                  <a:pt x="166116" y="134112"/>
                </a:lnTo>
                <a:lnTo>
                  <a:pt x="166116" y="120396"/>
                </a:lnTo>
                <a:close/>
              </a:path>
              <a:path w="219710" h="210820">
                <a:moveTo>
                  <a:pt x="219456" y="132588"/>
                </a:moveTo>
                <a:lnTo>
                  <a:pt x="212382" y="93154"/>
                </a:lnTo>
                <a:lnTo>
                  <a:pt x="181546" y="59156"/>
                </a:lnTo>
                <a:lnTo>
                  <a:pt x="170688" y="54864"/>
                </a:lnTo>
                <a:lnTo>
                  <a:pt x="167640" y="62484"/>
                </a:lnTo>
                <a:lnTo>
                  <a:pt x="177088" y="65874"/>
                </a:lnTo>
                <a:lnTo>
                  <a:pt x="184975" y="71247"/>
                </a:lnTo>
                <a:lnTo>
                  <a:pt x="203454" y="107442"/>
                </a:lnTo>
                <a:lnTo>
                  <a:pt x="205740" y="132588"/>
                </a:lnTo>
                <a:lnTo>
                  <a:pt x="205168" y="145973"/>
                </a:lnTo>
                <a:lnTo>
                  <a:pt x="191452" y="188150"/>
                </a:lnTo>
                <a:lnTo>
                  <a:pt x="169164" y="204216"/>
                </a:lnTo>
                <a:lnTo>
                  <a:pt x="170688" y="210312"/>
                </a:lnTo>
                <a:lnTo>
                  <a:pt x="207264" y="184404"/>
                </a:lnTo>
                <a:lnTo>
                  <a:pt x="218617" y="146900"/>
                </a:lnTo>
                <a:lnTo>
                  <a:pt x="219456" y="132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452116" y="4732020"/>
            <a:ext cx="59690" cy="60960"/>
          </a:xfrm>
          <a:custGeom>
            <a:avLst/>
            <a:gdLst/>
            <a:ahLst/>
            <a:cxnLst/>
            <a:rect l="l" t="t" r="r" b="b"/>
            <a:pathLst>
              <a:path w="59689" h="60960">
                <a:moveTo>
                  <a:pt x="35051" y="0"/>
                </a:moveTo>
                <a:lnTo>
                  <a:pt x="24383" y="0"/>
                </a:lnTo>
                <a:lnTo>
                  <a:pt x="25907" y="25907"/>
                </a:lnTo>
                <a:lnTo>
                  <a:pt x="4571" y="10667"/>
                </a:lnTo>
                <a:lnTo>
                  <a:pt x="0" y="19812"/>
                </a:lnTo>
                <a:lnTo>
                  <a:pt x="22859" y="30479"/>
                </a:lnTo>
                <a:lnTo>
                  <a:pt x="0" y="42671"/>
                </a:lnTo>
                <a:lnTo>
                  <a:pt x="4571" y="50291"/>
                </a:lnTo>
                <a:lnTo>
                  <a:pt x="25907" y="36575"/>
                </a:lnTo>
                <a:lnTo>
                  <a:pt x="24383" y="60959"/>
                </a:lnTo>
                <a:lnTo>
                  <a:pt x="35051" y="60959"/>
                </a:lnTo>
                <a:lnTo>
                  <a:pt x="32003" y="36575"/>
                </a:lnTo>
                <a:lnTo>
                  <a:pt x="53339" y="50291"/>
                </a:lnTo>
                <a:lnTo>
                  <a:pt x="59435" y="42671"/>
                </a:lnTo>
                <a:lnTo>
                  <a:pt x="35051" y="30479"/>
                </a:lnTo>
                <a:lnTo>
                  <a:pt x="59435" y="19812"/>
                </a:lnTo>
                <a:lnTo>
                  <a:pt x="53339" y="10667"/>
                </a:lnTo>
                <a:lnTo>
                  <a:pt x="32003" y="25907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5" name="object 45"/>
          <p:cNvGrpSpPr/>
          <p:nvPr/>
        </p:nvGrpSpPr>
        <p:grpSpPr>
          <a:xfrm>
            <a:off x="2574035" y="4693920"/>
            <a:ext cx="192405" cy="119380"/>
            <a:chOff x="2574035" y="4693920"/>
            <a:chExt cx="192405" cy="119380"/>
          </a:xfrm>
        </p:grpSpPr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74035" y="4698492"/>
              <a:ext cx="65531" cy="11277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659379" y="4792980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4" h="20320">
                  <a:moveTo>
                    <a:pt x="18287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18287" y="19812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99003" y="4693920"/>
              <a:ext cx="67056" cy="118871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2800561" y="4655263"/>
            <a:ext cx="58547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=45kN</a:t>
            </a:r>
            <a:r>
              <a:rPr dirty="0" sz="1100" spc="10">
                <a:latin typeface="Times New Roman"/>
                <a:cs typeface="Times New Roman"/>
              </a:rPr>
              <a:t>-</a:t>
            </a:r>
            <a:r>
              <a:rPr dirty="0" sz="1100" spc="20"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77614" y="5242039"/>
            <a:ext cx="153606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Effective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depth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required</a:t>
            </a:r>
            <a:r>
              <a:rPr dirty="0" sz="1100" spc="15">
                <a:latin typeface="Times New Roman"/>
                <a:cs typeface="Times New Roman"/>
              </a:rPr>
              <a:t> =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738627" y="5146547"/>
            <a:ext cx="1005840" cy="376555"/>
            <a:chOff x="2738627" y="5146547"/>
            <a:chExt cx="1005840" cy="376555"/>
          </a:xfrm>
        </p:grpSpPr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95243" y="5207507"/>
              <a:ext cx="406907" cy="9296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38627" y="5146547"/>
              <a:ext cx="1005839" cy="376427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765247" y="5242039"/>
            <a:ext cx="68770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127.6mm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77614" y="5714498"/>
            <a:ext cx="4236720" cy="5676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From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shear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considerations; double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effective</a:t>
            </a:r>
            <a:r>
              <a:rPr dirty="0" sz="1100" spc="10">
                <a:latin typeface="Times New Roman"/>
                <a:cs typeface="Times New Roman"/>
              </a:rPr>
              <a:t> depth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say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D=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300mm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11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main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reinforcement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52214" y="6519167"/>
            <a:ext cx="195770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45X10</a:t>
            </a:r>
            <a:r>
              <a:rPr dirty="0" baseline="37037" sz="1125" spc="15">
                <a:latin typeface="Times New Roman"/>
                <a:cs typeface="Times New Roman"/>
              </a:rPr>
              <a:t>6</a:t>
            </a:r>
            <a:r>
              <a:rPr dirty="0" sz="1100" spc="10">
                <a:latin typeface="Times New Roman"/>
                <a:cs typeface="Times New Roman"/>
              </a:rPr>
              <a:t>=0.87X415XA</a:t>
            </a:r>
            <a:r>
              <a:rPr dirty="0" baseline="-11111" sz="1125" spc="15">
                <a:latin typeface="Times New Roman"/>
                <a:cs typeface="Times New Roman"/>
              </a:rPr>
              <a:t>st</a:t>
            </a:r>
            <a:r>
              <a:rPr dirty="0" sz="1100" spc="10">
                <a:latin typeface="Times New Roman"/>
                <a:cs typeface="Times New Roman"/>
              </a:rPr>
              <a:t>X250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(1-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070860" y="6498335"/>
            <a:ext cx="623570" cy="264160"/>
            <a:chOff x="3070860" y="6498335"/>
            <a:chExt cx="623570" cy="264160"/>
          </a:xfrm>
        </p:grpSpPr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7268" y="6498335"/>
              <a:ext cx="187452" cy="8077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86100" y="6664451"/>
              <a:ext cx="598932" cy="9753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070860" y="6621779"/>
              <a:ext cx="623570" cy="13970"/>
            </a:xfrm>
            <a:custGeom>
              <a:avLst/>
              <a:gdLst/>
              <a:ahLst/>
              <a:cxnLst/>
              <a:rect l="l" t="t" r="r" b="b"/>
              <a:pathLst>
                <a:path w="623570" h="13970">
                  <a:moveTo>
                    <a:pt x="62331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623315" y="13716"/>
                  </a:lnTo>
                  <a:lnTo>
                    <a:pt x="6233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1" name="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38955" y="6685788"/>
            <a:ext cx="120396" cy="76200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3794759" y="6498335"/>
            <a:ext cx="210820" cy="137160"/>
            <a:chOff x="3794759" y="6498335"/>
            <a:chExt cx="210820" cy="137160"/>
          </a:xfrm>
        </p:grpSpPr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00855" y="6502907"/>
              <a:ext cx="123444" cy="7467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794760" y="6498335"/>
              <a:ext cx="210820" cy="137160"/>
            </a:xfrm>
            <a:custGeom>
              <a:avLst/>
              <a:gdLst/>
              <a:ahLst/>
              <a:cxnLst/>
              <a:rect l="l" t="t" r="r" b="b"/>
              <a:pathLst>
                <a:path w="210820" h="137159">
                  <a:moveTo>
                    <a:pt x="198120" y="50292"/>
                  </a:moveTo>
                  <a:lnTo>
                    <a:pt x="195072" y="44196"/>
                  </a:lnTo>
                  <a:lnTo>
                    <a:pt x="193548" y="42672"/>
                  </a:lnTo>
                  <a:lnTo>
                    <a:pt x="192786" y="41148"/>
                  </a:lnTo>
                  <a:lnTo>
                    <a:pt x="192024" y="39624"/>
                  </a:lnTo>
                  <a:lnTo>
                    <a:pt x="188976" y="38100"/>
                  </a:lnTo>
                  <a:lnTo>
                    <a:pt x="187452" y="36576"/>
                  </a:lnTo>
                  <a:lnTo>
                    <a:pt x="184404" y="36576"/>
                  </a:lnTo>
                  <a:lnTo>
                    <a:pt x="181356" y="35052"/>
                  </a:lnTo>
                  <a:lnTo>
                    <a:pt x="164592" y="35052"/>
                  </a:lnTo>
                  <a:lnTo>
                    <a:pt x="163068" y="36576"/>
                  </a:lnTo>
                  <a:lnTo>
                    <a:pt x="160020" y="36576"/>
                  </a:lnTo>
                  <a:lnTo>
                    <a:pt x="160020" y="15240"/>
                  </a:lnTo>
                  <a:lnTo>
                    <a:pt x="195072" y="15240"/>
                  </a:lnTo>
                  <a:lnTo>
                    <a:pt x="195072" y="0"/>
                  </a:lnTo>
                  <a:lnTo>
                    <a:pt x="190500" y="0"/>
                  </a:lnTo>
                  <a:lnTo>
                    <a:pt x="188976" y="1524"/>
                  </a:lnTo>
                  <a:lnTo>
                    <a:pt x="188976" y="3048"/>
                  </a:lnTo>
                  <a:lnTo>
                    <a:pt x="187452" y="3048"/>
                  </a:lnTo>
                  <a:lnTo>
                    <a:pt x="185928" y="4572"/>
                  </a:lnTo>
                  <a:lnTo>
                    <a:pt x="152400" y="4572"/>
                  </a:lnTo>
                  <a:lnTo>
                    <a:pt x="152400" y="39624"/>
                  </a:lnTo>
                  <a:lnTo>
                    <a:pt x="156972" y="42672"/>
                  </a:lnTo>
                  <a:lnTo>
                    <a:pt x="158496" y="42672"/>
                  </a:lnTo>
                  <a:lnTo>
                    <a:pt x="160020" y="41148"/>
                  </a:lnTo>
                  <a:lnTo>
                    <a:pt x="179832" y="41148"/>
                  </a:lnTo>
                  <a:lnTo>
                    <a:pt x="181356" y="44196"/>
                  </a:lnTo>
                  <a:lnTo>
                    <a:pt x="184404" y="47244"/>
                  </a:lnTo>
                  <a:lnTo>
                    <a:pt x="185928" y="51816"/>
                  </a:lnTo>
                  <a:lnTo>
                    <a:pt x="185928" y="62484"/>
                  </a:lnTo>
                  <a:lnTo>
                    <a:pt x="184404" y="67056"/>
                  </a:lnTo>
                  <a:lnTo>
                    <a:pt x="182880" y="70104"/>
                  </a:lnTo>
                  <a:lnTo>
                    <a:pt x="179832" y="73152"/>
                  </a:lnTo>
                  <a:lnTo>
                    <a:pt x="175260" y="74676"/>
                  </a:lnTo>
                  <a:lnTo>
                    <a:pt x="167640" y="74676"/>
                  </a:lnTo>
                  <a:lnTo>
                    <a:pt x="161544" y="71628"/>
                  </a:lnTo>
                  <a:lnTo>
                    <a:pt x="156972" y="67056"/>
                  </a:lnTo>
                  <a:lnTo>
                    <a:pt x="156972" y="64008"/>
                  </a:lnTo>
                  <a:lnTo>
                    <a:pt x="149352" y="64008"/>
                  </a:lnTo>
                  <a:lnTo>
                    <a:pt x="149352" y="76200"/>
                  </a:lnTo>
                  <a:lnTo>
                    <a:pt x="152400" y="77724"/>
                  </a:lnTo>
                  <a:lnTo>
                    <a:pt x="156972" y="77724"/>
                  </a:lnTo>
                  <a:lnTo>
                    <a:pt x="160020" y="79248"/>
                  </a:lnTo>
                  <a:lnTo>
                    <a:pt x="163068" y="79248"/>
                  </a:lnTo>
                  <a:lnTo>
                    <a:pt x="167640" y="80772"/>
                  </a:lnTo>
                  <a:lnTo>
                    <a:pt x="175260" y="80772"/>
                  </a:lnTo>
                  <a:lnTo>
                    <a:pt x="178308" y="79248"/>
                  </a:lnTo>
                  <a:lnTo>
                    <a:pt x="182880" y="79248"/>
                  </a:lnTo>
                  <a:lnTo>
                    <a:pt x="188976" y="76200"/>
                  </a:lnTo>
                  <a:lnTo>
                    <a:pt x="189738" y="74676"/>
                  </a:lnTo>
                  <a:lnTo>
                    <a:pt x="190500" y="73152"/>
                  </a:lnTo>
                  <a:lnTo>
                    <a:pt x="193548" y="71628"/>
                  </a:lnTo>
                  <a:lnTo>
                    <a:pt x="198120" y="62484"/>
                  </a:lnTo>
                  <a:lnTo>
                    <a:pt x="198120" y="50292"/>
                  </a:lnTo>
                  <a:close/>
                </a:path>
                <a:path w="210820" h="137159">
                  <a:moveTo>
                    <a:pt x="210312" y="123444"/>
                  </a:moveTo>
                  <a:lnTo>
                    <a:pt x="0" y="123444"/>
                  </a:lnTo>
                  <a:lnTo>
                    <a:pt x="0" y="137160"/>
                  </a:lnTo>
                  <a:lnTo>
                    <a:pt x="210312" y="137160"/>
                  </a:lnTo>
                  <a:lnTo>
                    <a:pt x="210312" y="123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3680009" y="6519167"/>
            <a:ext cx="38417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3215" algn="l"/>
              </a:tabLst>
            </a:pPr>
            <a:r>
              <a:rPr dirty="0" sz="1100" spc="20">
                <a:latin typeface="Times New Roman"/>
                <a:cs typeface="Times New Roman"/>
              </a:rPr>
              <a:t>X</a:t>
            </a:r>
            <a:r>
              <a:rPr dirty="0" sz="1100" spc="20">
                <a:latin typeface="Times New Roman"/>
                <a:cs typeface="Times New Roman"/>
              </a:rPr>
              <a:t>	</a:t>
            </a:r>
            <a:r>
              <a:rPr dirty="0" sz="1100" spc="5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52214" y="6955094"/>
            <a:ext cx="81153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baseline="-11111" sz="1125" spc="15">
                <a:latin typeface="Times New Roman"/>
                <a:cs typeface="Times New Roman"/>
              </a:rPr>
              <a:t>st</a:t>
            </a:r>
            <a:r>
              <a:rPr dirty="0" sz="1100" spc="10">
                <a:latin typeface="Times New Roman"/>
                <a:cs typeface="Times New Roman"/>
              </a:rPr>
              <a:t>=521mm</a:t>
            </a:r>
            <a:r>
              <a:rPr dirty="0" baseline="40740" sz="1125" spc="15">
                <a:latin typeface="Times New Roman"/>
                <a:cs typeface="Times New Roman"/>
              </a:rPr>
              <a:t>2</a:t>
            </a:r>
            <a:endParaRPr baseline="40740" sz="1125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77614" y="7413800"/>
            <a:ext cx="100838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Spacing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#12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209800" y="7370064"/>
            <a:ext cx="342900" cy="158750"/>
            <a:chOff x="2209800" y="7370064"/>
            <a:chExt cx="342900" cy="158750"/>
          </a:xfrm>
        </p:grpSpPr>
        <p:pic>
          <p:nvPicPr>
            <p:cNvPr id="69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14372" y="7370064"/>
              <a:ext cx="321563" cy="102108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209800" y="7514844"/>
              <a:ext cx="342900" cy="13970"/>
            </a:xfrm>
            <a:custGeom>
              <a:avLst/>
              <a:gdLst/>
              <a:ahLst/>
              <a:cxnLst/>
              <a:rect l="l" t="t" r="r" b="b"/>
              <a:pathLst>
                <a:path w="342900" h="13970">
                  <a:moveTo>
                    <a:pt x="342900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342900" y="13715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1" name="object 71"/>
          <p:cNvGrpSpPr/>
          <p:nvPr/>
        </p:nvGrpSpPr>
        <p:grpSpPr>
          <a:xfrm>
            <a:off x="2218944" y="7574280"/>
            <a:ext cx="318770" cy="81280"/>
            <a:chOff x="2218944" y="7574280"/>
            <a:chExt cx="318770" cy="81280"/>
          </a:xfrm>
        </p:grpSpPr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18944" y="7574280"/>
              <a:ext cx="248412" cy="8077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488692" y="7578852"/>
              <a:ext cx="48895" cy="74930"/>
            </a:xfrm>
            <a:custGeom>
              <a:avLst/>
              <a:gdLst/>
              <a:ahLst/>
              <a:cxnLst/>
              <a:rect l="l" t="t" r="r" b="b"/>
              <a:pathLst>
                <a:path w="48894" h="74929">
                  <a:moveTo>
                    <a:pt x="48768" y="70104"/>
                  </a:moveTo>
                  <a:lnTo>
                    <a:pt x="3047" y="70104"/>
                  </a:lnTo>
                  <a:lnTo>
                    <a:pt x="3047" y="74675"/>
                  </a:lnTo>
                  <a:lnTo>
                    <a:pt x="48768" y="74675"/>
                  </a:lnTo>
                  <a:lnTo>
                    <a:pt x="48768" y="70104"/>
                  </a:lnTo>
                  <a:close/>
                </a:path>
                <a:path w="48894" h="74929">
                  <a:moveTo>
                    <a:pt x="36575" y="68580"/>
                  </a:moveTo>
                  <a:lnTo>
                    <a:pt x="15239" y="68580"/>
                  </a:lnTo>
                  <a:lnTo>
                    <a:pt x="15239" y="70104"/>
                  </a:lnTo>
                  <a:lnTo>
                    <a:pt x="36575" y="70104"/>
                  </a:lnTo>
                  <a:lnTo>
                    <a:pt x="36575" y="68580"/>
                  </a:lnTo>
                  <a:close/>
                </a:path>
                <a:path w="48894" h="74929">
                  <a:moveTo>
                    <a:pt x="32003" y="13716"/>
                  </a:moveTo>
                  <a:lnTo>
                    <a:pt x="19812" y="13716"/>
                  </a:lnTo>
                  <a:lnTo>
                    <a:pt x="19812" y="15240"/>
                  </a:lnTo>
                  <a:lnTo>
                    <a:pt x="21335" y="16764"/>
                  </a:lnTo>
                  <a:lnTo>
                    <a:pt x="21335" y="62484"/>
                  </a:lnTo>
                  <a:lnTo>
                    <a:pt x="19812" y="64008"/>
                  </a:lnTo>
                  <a:lnTo>
                    <a:pt x="19812" y="67056"/>
                  </a:lnTo>
                  <a:lnTo>
                    <a:pt x="18287" y="67056"/>
                  </a:lnTo>
                  <a:lnTo>
                    <a:pt x="18287" y="68580"/>
                  </a:lnTo>
                  <a:lnTo>
                    <a:pt x="33527" y="68580"/>
                  </a:lnTo>
                  <a:lnTo>
                    <a:pt x="33527" y="67056"/>
                  </a:lnTo>
                  <a:lnTo>
                    <a:pt x="32003" y="65531"/>
                  </a:lnTo>
                  <a:lnTo>
                    <a:pt x="32003" y="13716"/>
                  </a:lnTo>
                  <a:close/>
                </a:path>
                <a:path w="48894" h="74929">
                  <a:moveTo>
                    <a:pt x="32003" y="0"/>
                  </a:moveTo>
                  <a:lnTo>
                    <a:pt x="28956" y="0"/>
                  </a:lnTo>
                  <a:lnTo>
                    <a:pt x="19812" y="6096"/>
                  </a:lnTo>
                  <a:lnTo>
                    <a:pt x="13715" y="7620"/>
                  </a:lnTo>
                  <a:lnTo>
                    <a:pt x="0" y="16764"/>
                  </a:lnTo>
                  <a:lnTo>
                    <a:pt x="1524" y="18287"/>
                  </a:lnTo>
                  <a:lnTo>
                    <a:pt x="1524" y="19812"/>
                  </a:lnTo>
                  <a:lnTo>
                    <a:pt x="3047" y="21336"/>
                  </a:lnTo>
                  <a:lnTo>
                    <a:pt x="6095" y="19812"/>
                  </a:lnTo>
                  <a:lnTo>
                    <a:pt x="9143" y="16764"/>
                  </a:lnTo>
                  <a:lnTo>
                    <a:pt x="12191" y="15240"/>
                  </a:lnTo>
                  <a:lnTo>
                    <a:pt x="13715" y="15240"/>
                  </a:lnTo>
                  <a:lnTo>
                    <a:pt x="16763" y="13716"/>
                  </a:lnTo>
                  <a:lnTo>
                    <a:pt x="32003" y="13716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/>
          <p:cNvSpPr txBox="1"/>
          <p:nvPr/>
        </p:nvSpPr>
        <p:spPr>
          <a:xfrm>
            <a:off x="2538546" y="7413800"/>
            <a:ext cx="93853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*1000=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217mm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25474" y="7876031"/>
            <a:ext cx="2268220" cy="254000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ts val="1275"/>
              </a:lnSpc>
            </a:pPr>
            <a:r>
              <a:rPr dirty="0" sz="1100" spc="10">
                <a:latin typeface="Times New Roman"/>
                <a:cs typeface="Times New Roman"/>
              </a:rPr>
              <a:t>Use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#12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25">
                <a:latin typeface="Times New Roman"/>
                <a:cs typeface="Times New Roman"/>
              </a:rPr>
              <a:t>@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200mm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c/c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both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ways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2650235" y="8156447"/>
            <a:ext cx="234950" cy="134620"/>
            <a:chOff x="2650235" y="8156447"/>
            <a:chExt cx="234950" cy="134620"/>
          </a:xfrm>
        </p:grpSpPr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59379" y="8156447"/>
              <a:ext cx="211836" cy="7620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50235" y="8276843"/>
              <a:ext cx="234950" cy="13970"/>
            </a:xfrm>
            <a:custGeom>
              <a:avLst/>
              <a:gdLst/>
              <a:ahLst/>
              <a:cxnLst/>
              <a:rect l="l" t="t" r="r" b="b"/>
              <a:pathLst>
                <a:path w="234950" h="13970">
                  <a:moveTo>
                    <a:pt x="234695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234695" y="13715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9" name="object 7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660904" y="8340852"/>
            <a:ext cx="187451" cy="76200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1152214" y="8174203"/>
            <a:ext cx="30899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731010" algn="l"/>
              </a:tabLst>
            </a:pPr>
            <a:r>
              <a:rPr dirty="0" sz="1100" spc="5">
                <a:latin typeface="Times New Roman"/>
                <a:cs typeface="Times New Roman"/>
              </a:rPr>
              <a:t>Distribution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steel,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Ast==	</a:t>
            </a:r>
            <a:r>
              <a:rPr dirty="0" sz="1100" spc="10">
                <a:latin typeface="Times New Roman"/>
                <a:cs typeface="Times New Roman"/>
              </a:rPr>
              <a:t>x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1000x300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360mm</a:t>
            </a:r>
            <a:r>
              <a:rPr dirty="0" baseline="37037" sz="1125" spc="22">
                <a:latin typeface="Times New Roman"/>
                <a:cs typeface="Times New Roman"/>
              </a:rPr>
              <a:t>2</a:t>
            </a:r>
            <a:endParaRPr baseline="37037" sz="1125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074419" y="1097280"/>
            <a:ext cx="3342640" cy="0"/>
          </a:xfrm>
          <a:custGeom>
            <a:avLst/>
            <a:gdLst/>
            <a:ahLst/>
            <a:cxnLst/>
            <a:rect l="l" t="t" r="r" b="b"/>
            <a:pathLst>
              <a:path w="3342640" h="0">
                <a:moveTo>
                  <a:pt x="0" y="0"/>
                </a:moveTo>
                <a:lnTo>
                  <a:pt x="3342131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74419" y="1447800"/>
            <a:ext cx="3342640" cy="0"/>
          </a:xfrm>
          <a:custGeom>
            <a:avLst/>
            <a:gdLst/>
            <a:ahLst/>
            <a:cxnLst/>
            <a:rect l="l" t="t" r="r" b="b"/>
            <a:pathLst>
              <a:path w="3342640" h="0">
                <a:moveTo>
                  <a:pt x="0" y="0"/>
                </a:moveTo>
                <a:lnTo>
                  <a:pt x="3342131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608" y="9110471"/>
            <a:ext cx="1924812" cy="96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21663" y="9034271"/>
            <a:ext cx="5532120" cy="443865"/>
            <a:chOff x="1121663" y="9034271"/>
            <a:chExt cx="5532120" cy="443865"/>
          </a:xfrm>
        </p:grpSpPr>
        <p:sp>
          <p:nvSpPr>
            <p:cNvPr id="4" name="object 4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45720"/>
                  </a:lnTo>
                  <a:lnTo>
                    <a:pt x="0" y="204216"/>
                  </a:lnTo>
                  <a:lnTo>
                    <a:pt x="0" y="205740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205740"/>
                  </a:lnTo>
                  <a:lnTo>
                    <a:pt x="556247" y="204216"/>
                  </a:lnTo>
                  <a:lnTo>
                    <a:pt x="556247" y="45720"/>
                  </a:lnTo>
                  <a:lnTo>
                    <a:pt x="556247" y="441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2199" y="9121139"/>
              <a:ext cx="55244" cy="86995"/>
            </a:xfrm>
            <a:custGeom>
              <a:avLst/>
              <a:gdLst/>
              <a:ahLst/>
              <a:cxnLst/>
              <a:rect l="l" t="t" r="r" b="b"/>
              <a:pathLst>
                <a:path w="55245" h="86995">
                  <a:moveTo>
                    <a:pt x="6096" y="74675"/>
                  </a:moveTo>
                  <a:lnTo>
                    <a:pt x="3048" y="74675"/>
                  </a:lnTo>
                  <a:lnTo>
                    <a:pt x="3048" y="82295"/>
                  </a:lnTo>
                  <a:lnTo>
                    <a:pt x="4572" y="83819"/>
                  </a:lnTo>
                  <a:lnTo>
                    <a:pt x="6096" y="83819"/>
                  </a:lnTo>
                  <a:lnTo>
                    <a:pt x="7620" y="85343"/>
                  </a:lnTo>
                  <a:lnTo>
                    <a:pt x="10667" y="85343"/>
                  </a:lnTo>
                  <a:lnTo>
                    <a:pt x="12191" y="86867"/>
                  </a:lnTo>
                  <a:lnTo>
                    <a:pt x="28955" y="86867"/>
                  </a:lnTo>
                  <a:lnTo>
                    <a:pt x="38100" y="82295"/>
                  </a:lnTo>
                  <a:lnTo>
                    <a:pt x="41148" y="79247"/>
                  </a:lnTo>
                  <a:lnTo>
                    <a:pt x="44196" y="77723"/>
                  </a:lnTo>
                  <a:lnTo>
                    <a:pt x="13715" y="77723"/>
                  </a:lnTo>
                  <a:lnTo>
                    <a:pt x="12191" y="76199"/>
                  </a:lnTo>
                  <a:lnTo>
                    <a:pt x="7620" y="76199"/>
                  </a:lnTo>
                  <a:lnTo>
                    <a:pt x="6096" y="74675"/>
                  </a:lnTo>
                  <a:close/>
                </a:path>
                <a:path w="55245" h="86995">
                  <a:moveTo>
                    <a:pt x="54863" y="48767"/>
                  </a:moveTo>
                  <a:lnTo>
                    <a:pt x="42672" y="48767"/>
                  </a:lnTo>
                  <a:lnTo>
                    <a:pt x="42672" y="56387"/>
                  </a:lnTo>
                  <a:lnTo>
                    <a:pt x="41148" y="59435"/>
                  </a:lnTo>
                  <a:lnTo>
                    <a:pt x="41148" y="62483"/>
                  </a:lnTo>
                  <a:lnTo>
                    <a:pt x="39624" y="65531"/>
                  </a:lnTo>
                  <a:lnTo>
                    <a:pt x="36575" y="68579"/>
                  </a:lnTo>
                  <a:lnTo>
                    <a:pt x="35051" y="71627"/>
                  </a:lnTo>
                  <a:lnTo>
                    <a:pt x="33527" y="73151"/>
                  </a:lnTo>
                  <a:lnTo>
                    <a:pt x="30479" y="74675"/>
                  </a:lnTo>
                  <a:lnTo>
                    <a:pt x="27432" y="77723"/>
                  </a:lnTo>
                  <a:lnTo>
                    <a:pt x="44196" y="77723"/>
                  </a:lnTo>
                  <a:lnTo>
                    <a:pt x="47244" y="71627"/>
                  </a:lnTo>
                  <a:lnTo>
                    <a:pt x="50291" y="68579"/>
                  </a:lnTo>
                  <a:lnTo>
                    <a:pt x="50291" y="65531"/>
                  </a:lnTo>
                  <a:lnTo>
                    <a:pt x="51815" y="62483"/>
                  </a:lnTo>
                  <a:lnTo>
                    <a:pt x="53339" y="57911"/>
                  </a:lnTo>
                  <a:lnTo>
                    <a:pt x="53339" y="54863"/>
                  </a:lnTo>
                  <a:lnTo>
                    <a:pt x="54863" y="51815"/>
                  </a:lnTo>
                  <a:lnTo>
                    <a:pt x="54863" y="48767"/>
                  </a:lnTo>
                  <a:close/>
                </a:path>
                <a:path w="55245" h="86995">
                  <a:moveTo>
                    <a:pt x="35051" y="0"/>
                  </a:moveTo>
                  <a:lnTo>
                    <a:pt x="22860" y="0"/>
                  </a:lnTo>
                  <a:lnTo>
                    <a:pt x="18287" y="1523"/>
                  </a:lnTo>
                  <a:lnTo>
                    <a:pt x="9144" y="6095"/>
                  </a:lnTo>
                  <a:lnTo>
                    <a:pt x="4572" y="10667"/>
                  </a:lnTo>
                  <a:lnTo>
                    <a:pt x="1524" y="16763"/>
                  </a:lnTo>
                  <a:lnTo>
                    <a:pt x="0" y="21335"/>
                  </a:lnTo>
                  <a:lnTo>
                    <a:pt x="0" y="35051"/>
                  </a:lnTo>
                  <a:lnTo>
                    <a:pt x="1524" y="38099"/>
                  </a:lnTo>
                  <a:lnTo>
                    <a:pt x="1524" y="41147"/>
                  </a:lnTo>
                  <a:lnTo>
                    <a:pt x="3048" y="44195"/>
                  </a:lnTo>
                  <a:lnTo>
                    <a:pt x="9144" y="50291"/>
                  </a:lnTo>
                  <a:lnTo>
                    <a:pt x="15239" y="53339"/>
                  </a:lnTo>
                  <a:lnTo>
                    <a:pt x="32003" y="53339"/>
                  </a:lnTo>
                  <a:lnTo>
                    <a:pt x="38100" y="50291"/>
                  </a:lnTo>
                  <a:lnTo>
                    <a:pt x="41148" y="50291"/>
                  </a:lnTo>
                  <a:lnTo>
                    <a:pt x="42672" y="48767"/>
                  </a:lnTo>
                  <a:lnTo>
                    <a:pt x="54863" y="48767"/>
                  </a:lnTo>
                  <a:lnTo>
                    <a:pt x="54863" y="44195"/>
                  </a:lnTo>
                  <a:lnTo>
                    <a:pt x="21336" y="44195"/>
                  </a:lnTo>
                  <a:lnTo>
                    <a:pt x="19812" y="42671"/>
                  </a:lnTo>
                  <a:lnTo>
                    <a:pt x="18287" y="42671"/>
                  </a:lnTo>
                  <a:lnTo>
                    <a:pt x="13715" y="38099"/>
                  </a:lnTo>
                  <a:lnTo>
                    <a:pt x="13715" y="36575"/>
                  </a:lnTo>
                  <a:lnTo>
                    <a:pt x="12191" y="33527"/>
                  </a:lnTo>
                  <a:lnTo>
                    <a:pt x="12191" y="22859"/>
                  </a:lnTo>
                  <a:lnTo>
                    <a:pt x="13715" y="21335"/>
                  </a:lnTo>
                  <a:lnTo>
                    <a:pt x="13715" y="16763"/>
                  </a:lnTo>
                  <a:lnTo>
                    <a:pt x="21336" y="9143"/>
                  </a:lnTo>
                  <a:lnTo>
                    <a:pt x="47244" y="9143"/>
                  </a:lnTo>
                  <a:lnTo>
                    <a:pt x="45720" y="7619"/>
                  </a:lnTo>
                  <a:lnTo>
                    <a:pt x="44196" y="4571"/>
                  </a:lnTo>
                  <a:lnTo>
                    <a:pt x="42672" y="3047"/>
                  </a:lnTo>
                  <a:lnTo>
                    <a:pt x="39624" y="1523"/>
                  </a:lnTo>
                  <a:lnTo>
                    <a:pt x="36575" y="1523"/>
                  </a:lnTo>
                  <a:lnTo>
                    <a:pt x="35051" y="0"/>
                  </a:lnTo>
                  <a:close/>
                </a:path>
                <a:path w="55245" h="86995">
                  <a:moveTo>
                    <a:pt x="47244" y="9143"/>
                  </a:moveTo>
                  <a:lnTo>
                    <a:pt x="32003" y="9143"/>
                  </a:lnTo>
                  <a:lnTo>
                    <a:pt x="38100" y="15239"/>
                  </a:lnTo>
                  <a:lnTo>
                    <a:pt x="41148" y="21335"/>
                  </a:lnTo>
                  <a:lnTo>
                    <a:pt x="41148" y="24383"/>
                  </a:lnTo>
                  <a:lnTo>
                    <a:pt x="42672" y="28955"/>
                  </a:lnTo>
                  <a:lnTo>
                    <a:pt x="42672" y="39623"/>
                  </a:lnTo>
                  <a:lnTo>
                    <a:pt x="41148" y="41147"/>
                  </a:lnTo>
                  <a:lnTo>
                    <a:pt x="38100" y="41147"/>
                  </a:lnTo>
                  <a:lnTo>
                    <a:pt x="32003" y="44195"/>
                  </a:lnTo>
                  <a:lnTo>
                    <a:pt x="54863" y="44195"/>
                  </a:lnTo>
                  <a:lnTo>
                    <a:pt x="54863" y="28955"/>
                  </a:lnTo>
                  <a:lnTo>
                    <a:pt x="53339" y="25907"/>
                  </a:lnTo>
                  <a:lnTo>
                    <a:pt x="53339" y="22859"/>
                  </a:lnTo>
                  <a:lnTo>
                    <a:pt x="51815" y="19811"/>
                  </a:lnTo>
                  <a:lnTo>
                    <a:pt x="51815" y="16763"/>
                  </a:lnTo>
                  <a:lnTo>
                    <a:pt x="48767" y="10667"/>
                  </a:lnTo>
                  <a:lnTo>
                    <a:pt x="47244" y="9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21663" y="9034271"/>
              <a:ext cx="4977765" cy="6350"/>
            </a:xfrm>
            <a:custGeom>
              <a:avLst/>
              <a:gdLst/>
              <a:ahLst/>
              <a:cxnLst/>
              <a:rect l="l" t="t" r="r" b="b"/>
              <a:pathLst>
                <a:path w="4977765" h="6350">
                  <a:moveTo>
                    <a:pt x="497738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77384" y="6095"/>
                  </a:lnTo>
                  <a:lnTo>
                    <a:pt x="4977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97523" y="9038843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62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762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7524" y="9034271"/>
              <a:ext cx="556260" cy="6350"/>
            </a:xfrm>
            <a:custGeom>
              <a:avLst/>
              <a:gdLst/>
              <a:ahLst/>
              <a:cxnLst/>
              <a:rect l="l" t="t" r="r" b="b"/>
              <a:pathLst>
                <a:path w="556259" h="6350">
                  <a:moveTo>
                    <a:pt x="556247" y="0"/>
                  </a:moveTo>
                  <a:lnTo>
                    <a:pt x="7620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7620" y="6096"/>
                  </a:lnTo>
                  <a:lnTo>
                    <a:pt x="556247" y="6096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7524" y="9038843"/>
              <a:ext cx="556260" cy="439420"/>
            </a:xfrm>
            <a:custGeom>
              <a:avLst/>
              <a:gdLst/>
              <a:ahLst/>
              <a:cxnLst/>
              <a:rect l="l" t="t" r="r" b="b"/>
              <a:pathLst>
                <a:path w="556259" h="439420">
                  <a:moveTo>
                    <a:pt x="556247" y="393192"/>
                  </a:moveTo>
                  <a:lnTo>
                    <a:pt x="0" y="393192"/>
                  </a:lnTo>
                  <a:lnTo>
                    <a:pt x="0" y="438912"/>
                  </a:lnTo>
                  <a:lnTo>
                    <a:pt x="556247" y="438912"/>
                  </a:lnTo>
                  <a:lnTo>
                    <a:pt x="556247" y="393192"/>
                  </a:lnTo>
                  <a:close/>
                </a:path>
                <a:path w="556259" h="439420">
                  <a:moveTo>
                    <a:pt x="556247" y="0"/>
                  </a:moveTo>
                  <a:lnTo>
                    <a:pt x="6096" y="0"/>
                  </a:lnTo>
                  <a:lnTo>
                    <a:pt x="6096" y="45720"/>
                  </a:lnTo>
                  <a:lnTo>
                    <a:pt x="556247" y="45720"/>
                  </a:lnTo>
                  <a:lnTo>
                    <a:pt x="556247" y="0"/>
                  </a:lnTo>
                  <a:close/>
                </a:path>
              </a:pathLst>
            </a:custGeom>
            <a:solidFill>
              <a:srgbClr val="94363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472" y="6359652"/>
            <a:ext cx="6094476" cy="25847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0244" y="1338072"/>
            <a:ext cx="5091683" cy="49240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77614" y="927598"/>
            <a:ext cx="100838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Spacing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#10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09800" y="883919"/>
            <a:ext cx="342900" cy="158750"/>
            <a:chOff x="2209800" y="883919"/>
            <a:chExt cx="342900" cy="15875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4372" y="883919"/>
              <a:ext cx="321563" cy="1021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09800" y="1030223"/>
              <a:ext cx="342900" cy="12700"/>
            </a:xfrm>
            <a:custGeom>
              <a:avLst/>
              <a:gdLst/>
              <a:ahLst/>
              <a:cxnLst/>
              <a:rect l="l" t="t" r="r" b="b"/>
              <a:pathLst>
                <a:path w="342900" h="12700">
                  <a:moveTo>
                    <a:pt x="34290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42900" y="1219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18944" y="1094232"/>
            <a:ext cx="320039" cy="762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538546" y="927598"/>
            <a:ext cx="93853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*1000=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218mm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5474" y="1390650"/>
            <a:ext cx="1504315" cy="253365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ts val="1270"/>
              </a:lnSpc>
            </a:pPr>
            <a:r>
              <a:rPr dirty="0" sz="1100" spc="10">
                <a:latin typeface="Times New Roman"/>
                <a:cs typeface="Times New Roman"/>
              </a:rPr>
              <a:t>Use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#10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25">
                <a:latin typeface="Times New Roman"/>
                <a:cs typeface="Times New Roman"/>
              </a:rPr>
              <a:t>@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200mm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c/c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9100" y="3647440"/>
            <a:ext cx="3329304" cy="417195"/>
          </a:xfrm>
          <a:custGeom>
            <a:avLst/>
            <a:gdLst/>
            <a:ahLst/>
            <a:cxnLst/>
            <a:rect l="l" t="t" r="r" b="b"/>
            <a:pathLst>
              <a:path w="3329304" h="417195">
                <a:moveTo>
                  <a:pt x="0" y="69469"/>
                </a:moveTo>
                <a:lnTo>
                  <a:pt x="5462" y="42433"/>
                </a:lnTo>
                <a:lnTo>
                  <a:pt x="20367" y="20351"/>
                </a:lnTo>
                <a:lnTo>
                  <a:pt x="42487" y="5461"/>
                </a:lnTo>
                <a:lnTo>
                  <a:pt x="69595" y="0"/>
                </a:lnTo>
                <a:lnTo>
                  <a:pt x="3259709" y="0"/>
                </a:lnTo>
                <a:lnTo>
                  <a:pt x="3286817" y="5461"/>
                </a:lnTo>
                <a:lnTo>
                  <a:pt x="3308937" y="20351"/>
                </a:lnTo>
                <a:lnTo>
                  <a:pt x="3323842" y="42433"/>
                </a:lnTo>
                <a:lnTo>
                  <a:pt x="3329304" y="69469"/>
                </a:lnTo>
                <a:lnTo>
                  <a:pt x="3329304" y="347599"/>
                </a:lnTo>
                <a:lnTo>
                  <a:pt x="3323842" y="374707"/>
                </a:lnTo>
                <a:lnTo>
                  <a:pt x="3308937" y="396827"/>
                </a:lnTo>
                <a:lnTo>
                  <a:pt x="3286817" y="411732"/>
                </a:lnTo>
                <a:lnTo>
                  <a:pt x="3259709" y="417195"/>
                </a:lnTo>
                <a:lnTo>
                  <a:pt x="69595" y="417195"/>
                </a:lnTo>
                <a:lnTo>
                  <a:pt x="42487" y="411732"/>
                </a:lnTo>
                <a:lnTo>
                  <a:pt x="20367" y="396827"/>
                </a:lnTo>
                <a:lnTo>
                  <a:pt x="5462" y="374707"/>
                </a:lnTo>
                <a:lnTo>
                  <a:pt x="0" y="347599"/>
                </a:lnTo>
                <a:lnTo>
                  <a:pt x="0" y="6946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949197"/>
            <a:ext cx="2178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5115" algn="l"/>
              </a:tabLst>
            </a:pPr>
            <a:r>
              <a:rPr dirty="0" sz="1800" spc="-10">
                <a:latin typeface="Calibri"/>
                <a:cs typeface="Calibri"/>
              </a:rPr>
              <a:t>Area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footing	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5182" y="879093"/>
            <a:ext cx="8947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50">
                <a:latin typeface="Cambria Math"/>
                <a:cs typeface="Cambria Math"/>
              </a:rPr>
              <a:t>𝑇𝑜𝑡𝑎𝑙</a:t>
            </a:r>
            <a:r>
              <a:rPr dirty="0" sz="1300" spc="-10">
                <a:latin typeface="Cambria Math"/>
                <a:cs typeface="Cambria Math"/>
              </a:rPr>
              <a:t> </a:t>
            </a:r>
            <a:r>
              <a:rPr dirty="0" sz="1300" spc="60">
                <a:latin typeface="Cambria Math"/>
                <a:cs typeface="Cambria Math"/>
              </a:rPr>
              <a:t>𝐿𝑜𝑎𝑑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6039" y="1127505"/>
            <a:ext cx="9137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20">
                <a:latin typeface="Cambria Math"/>
                <a:cs typeface="Cambria Math"/>
              </a:rPr>
              <a:t>𝑆𝐵𝐶</a:t>
            </a:r>
            <a:r>
              <a:rPr dirty="0" sz="1300" spc="25">
                <a:latin typeface="Cambria Math"/>
                <a:cs typeface="Cambria Math"/>
              </a:rPr>
              <a:t> </a:t>
            </a:r>
            <a:r>
              <a:rPr dirty="0" sz="1300" spc="65">
                <a:latin typeface="Cambria Math"/>
                <a:cs typeface="Cambria Math"/>
              </a:rPr>
              <a:t>𝑜𝑓</a:t>
            </a:r>
            <a:r>
              <a:rPr dirty="0" sz="1300" spc="-5">
                <a:latin typeface="Cambria Math"/>
                <a:cs typeface="Cambria Math"/>
              </a:rPr>
              <a:t> </a:t>
            </a:r>
            <a:r>
              <a:rPr dirty="0" sz="1300" spc="45">
                <a:latin typeface="Cambria Math"/>
                <a:cs typeface="Cambria Math"/>
              </a:rPr>
              <a:t>𝑆𝑜𝑖𝑙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8739" y="1117346"/>
            <a:ext cx="895350" cy="15240"/>
          </a:xfrm>
          <a:custGeom>
            <a:avLst/>
            <a:gdLst/>
            <a:ahLst/>
            <a:cxnLst/>
            <a:rect l="l" t="t" r="r" b="b"/>
            <a:pathLst>
              <a:path w="895350" h="15240">
                <a:moveTo>
                  <a:pt x="894892" y="0"/>
                </a:moveTo>
                <a:lnTo>
                  <a:pt x="0" y="0"/>
                </a:lnTo>
                <a:lnTo>
                  <a:pt x="0" y="15240"/>
                </a:lnTo>
                <a:lnTo>
                  <a:pt x="894892" y="15240"/>
                </a:lnTo>
                <a:lnTo>
                  <a:pt x="894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106036" y="1025397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=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2925" y="879093"/>
            <a:ext cx="4057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20">
                <a:latin typeface="Cambria Math"/>
                <a:cs typeface="Cambria Math"/>
              </a:rPr>
              <a:t>3</a:t>
            </a:r>
            <a:r>
              <a:rPr dirty="0" sz="1300" spc="30">
                <a:latin typeface="Cambria Math"/>
                <a:cs typeface="Cambria Math"/>
              </a:rPr>
              <a:t>1</a:t>
            </a:r>
            <a:r>
              <a:rPr dirty="0" sz="1300" spc="20">
                <a:latin typeface="Cambria Math"/>
                <a:cs typeface="Cambria Math"/>
              </a:rPr>
              <a:t>3</a:t>
            </a:r>
            <a:r>
              <a:rPr dirty="0" sz="1300" spc="30">
                <a:latin typeface="Cambria Math"/>
                <a:cs typeface="Cambria Math"/>
              </a:rPr>
              <a:t>5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0169" y="1127505"/>
            <a:ext cx="3111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20">
                <a:latin typeface="Cambria Math"/>
                <a:cs typeface="Cambria Math"/>
              </a:rPr>
              <a:t>2</a:t>
            </a:r>
            <a:r>
              <a:rPr dirty="0" sz="1300" spc="30">
                <a:latin typeface="Cambria Math"/>
                <a:cs typeface="Cambria Math"/>
              </a:rPr>
              <a:t>00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65625" y="1117346"/>
            <a:ext cx="382905" cy="15240"/>
          </a:xfrm>
          <a:custGeom>
            <a:avLst/>
            <a:gdLst/>
            <a:ahLst/>
            <a:cxnLst/>
            <a:rect l="l" t="t" r="r" b="b"/>
            <a:pathLst>
              <a:path w="382904" h="15240">
                <a:moveTo>
                  <a:pt x="382524" y="0"/>
                </a:moveTo>
                <a:lnTo>
                  <a:pt x="0" y="0"/>
                </a:lnTo>
                <a:lnTo>
                  <a:pt x="0" y="15240"/>
                </a:lnTo>
                <a:lnTo>
                  <a:pt x="382524" y="15240"/>
                </a:lnTo>
                <a:lnTo>
                  <a:pt x="382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41120" y="1308862"/>
            <a:ext cx="5457190" cy="1700530"/>
          </a:xfrm>
          <a:prstGeom prst="rect">
            <a:avLst/>
          </a:prstGeom>
        </p:spPr>
        <p:txBody>
          <a:bodyPr wrap="square" lIns="0" tIns="157480" rIns="0" bIns="0" rtlCol="0" vert="horz">
            <a:spAutoFit/>
          </a:bodyPr>
          <a:lstStyle/>
          <a:p>
            <a:pPr marL="1119505">
              <a:lnSpc>
                <a:spcPct val="100000"/>
              </a:lnSpc>
              <a:spcBef>
                <a:spcPts val="1240"/>
              </a:spcBef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baseline="-9661" sz="1725">
                <a:latin typeface="Calibri"/>
                <a:cs typeface="Calibri"/>
              </a:rPr>
              <a:t>f</a:t>
            </a:r>
            <a:r>
              <a:rPr dirty="0" baseline="-9661" sz="1725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3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15.675</a:t>
            </a:r>
            <a:r>
              <a:rPr dirty="0" sz="1800" spc="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baseline="28985" sz="1725">
                <a:latin typeface="Calibri"/>
                <a:cs typeface="Calibri"/>
              </a:rPr>
              <a:t>2</a:t>
            </a:r>
            <a:endParaRPr baseline="28985" sz="1725">
              <a:latin typeface="Calibri"/>
              <a:cs typeface="Calibri"/>
            </a:endParaRPr>
          </a:p>
          <a:p>
            <a:pPr marL="1423035" marR="17780" indent="-1398270">
              <a:lnSpc>
                <a:spcPct val="152200"/>
              </a:lnSpc>
              <a:spcBef>
                <a:spcPts val="10"/>
              </a:spcBef>
              <a:tabLst>
                <a:tab pos="2137410" algn="l"/>
              </a:tabLst>
            </a:pPr>
            <a:r>
              <a:rPr dirty="0" sz="1800" spc="-5">
                <a:latin typeface="Calibri"/>
                <a:cs typeface="Calibri"/>
              </a:rPr>
              <a:t>Assume</a:t>
            </a:r>
            <a:r>
              <a:rPr dirty="0" sz="1800">
                <a:latin typeface="Calibri"/>
                <a:cs typeface="Calibri"/>
              </a:rPr>
              <a:t> 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Width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	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footing between </a:t>
            </a:r>
            <a:r>
              <a:rPr dirty="0" sz="1800">
                <a:latin typeface="Calibri"/>
                <a:cs typeface="Calibri"/>
              </a:rPr>
              <a:t>1.5 m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2.5 m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60">
                <a:latin typeface="Calibri"/>
                <a:cs typeface="Calibri"/>
              </a:rPr>
              <a:t>Take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 2.5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 marL="1266825">
              <a:lnSpc>
                <a:spcPct val="100000"/>
              </a:lnSpc>
              <a:spcBef>
                <a:spcPts val="1140"/>
              </a:spcBef>
            </a:pP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15.675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5375" y="3186810"/>
            <a:ext cx="287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9319" y="3116706"/>
            <a:ext cx="53530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20">
                <a:latin typeface="Cambria Math"/>
                <a:cs typeface="Cambria Math"/>
              </a:rPr>
              <a:t>1</a:t>
            </a:r>
            <a:r>
              <a:rPr dirty="0" sz="1300" spc="35">
                <a:latin typeface="Cambria Math"/>
                <a:cs typeface="Cambria Math"/>
              </a:rPr>
              <a:t>5</a:t>
            </a:r>
            <a:r>
              <a:rPr dirty="0" sz="1300" spc="-10">
                <a:latin typeface="Cambria Math"/>
                <a:cs typeface="Cambria Math"/>
              </a:rPr>
              <a:t>.</a:t>
            </a:r>
            <a:r>
              <a:rPr dirty="0" sz="1300" spc="20">
                <a:latin typeface="Cambria Math"/>
                <a:cs typeface="Cambria Math"/>
              </a:rPr>
              <a:t>6</a:t>
            </a:r>
            <a:r>
              <a:rPr dirty="0" sz="1300" spc="30">
                <a:latin typeface="Cambria Math"/>
                <a:cs typeface="Cambria Math"/>
              </a:rPr>
              <a:t>75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2575" y="3365119"/>
            <a:ext cx="25019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20">
                <a:latin typeface="Cambria Math"/>
                <a:cs typeface="Cambria Math"/>
              </a:rPr>
              <a:t>2</a:t>
            </a:r>
            <a:r>
              <a:rPr dirty="0" sz="1300" spc="5">
                <a:latin typeface="Cambria Math"/>
                <a:cs typeface="Cambria Math"/>
              </a:rPr>
              <a:t>.</a:t>
            </a:r>
            <a:r>
              <a:rPr dirty="0" sz="1300" spc="30">
                <a:latin typeface="Cambria Math"/>
                <a:cs typeface="Cambria Math"/>
              </a:rPr>
              <a:t>5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2019" y="3354959"/>
            <a:ext cx="547370" cy="15240"/>
          </a:xfrm>
          <a:custGeom>
            <a:avLst/>
            <a:gdLst/>
            <a:ahLst/>
            <a:cxnLst/>
            <a:rect l="l" t="t" r="r" b="b"/>
            <a:pathLst>
              <a:path w="547369" h="15239">
                <a:moveTo>
                  <a:pt x="547116" y="0"/>
                </a:moveTo>
                <a:lnTo>
                  <a:pt x="0" y="0"/>
                </a:lnTo>
                <a:lnTo>
                  <a:pt x="0" y="15240"/>
                </a:lnTo>
                <a:lnTo>
                  <a:pt x="547116" y="15240"/>
                </a:lnTo>
                <a:lnTo>
                  <a:pt x="5471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737105" y="3672966"/>
            <a:ext cx="1617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0000"/>
                </a:solidFill>
                <a:latin typeface="Symbol"/>
                <a:cs typeface="Symbol"/>
              </a:rPr>
              <a:t></a:t>
            </a:r>
            <a:r>
              <a:rPr dirty="0" sz="1800" spc="-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Provide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30066" y="3186810"/>
            <a:ext cx="1755139" cy="786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6.27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say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6.5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Calibri"/>
              <a:cs typeface="Calibri"/>
            </a:endParaRPr>
          </a:p>
          <a:p>
            <a:pPr marL="166370">
              <a:lnSpc>
                <a:spcPct val="100000"/>
              </a:lnSpc>
              <a:tabLst>
                <a:tab pos="1049020" algn="l"/>
              </a:tabLst>
            </a:pPr>
            <a:r>
              <a:rPr dirty="0" sz="1800">
                <a:latin typeface="Calibri"/>
                <a:cs typeface="Calibri"/>
              </a:rPr>
              <a:t>6.5 m</a:t>
            </a:r>
            <a:r>
              <a:rPr dirty="0" sz="1800" spc="409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	</a:t>
            </a:r>
            <a:r>
              <a:rPr dirty="0" sz="1800" spc="-10">
                <a:latin typeface="Calibri"/>
                <a:cs typeface="Calibri"/>
              </a:rPr>
              <a:t>2.5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3904" y="4213467"/>
            <a:ext cx="5718175" cy="1871345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50"/>
              </a:spcBef>
            </a:pP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2.</a:t>
            </a:r>
            <a:r>
              <a:rPr dirty="0" u="heavy" sz="18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Projections </a:t>
            </a:r>
            <a:r>
              <a:rPr dirty="0" u="heavy" sz="18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</a:t>
            </a:r>
            <a:r>
              <a:rPr dirty="0" u="heavy" baseline="-9661" sz="1725" spc="7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</a:t>
            </a:r>
            <a:r>
              <a:rPr dirty="0" u="heavy" baseline="-9661" sz="1725" spc="209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&amp;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</a:t>
            </a:r>
            <a:r>
              <a:rPr dirty="0" u="heavy" baseline="-9661" sz="17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50800" marR="17780">
              <a:lnSpc>
                <a:spcPct val="152500"/>
              </a:lnSpc>
              <a:spcBef>
                <a:spcPts val="140"/>
              </a:spcBef>
            </a:pPr>
            <a:r>
              <a:rPr dirty="0" sz="2000" spc="-10">
                <a:latin typeface="Calibri"/>
                <a:cs typeface="Calibri"/>
              </a:rPr>
              <a:t>Projections</a:t>
            </a:r>
            <a:r>
              <a:rPr dirty="0" sz="2000" spc="-5">
                <a:latin typeface="Calibri"/>
                <a:cs typeface="Calibri"/>
              </a:rPr>
              <a:t> should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such </a:t>
            </a:r>
            <a:r>
              <a:rPr dirty="0" sz="2000" spc="-10">
                <a:latin typeface="Calibri"/>
                <a:cs typeface="Calibri"/>
              </a:rPr>
              <a:t>that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center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gravity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column </a:t>
            </a:r>
            <a:r>
              <a:rPr dirty="0" sz="2000">
                <a:latin typeface="Calibri"/>
                <a:cs typeface="Calibri"/>
              </a:rPr>
              <a:t>loads </a:t>
            </a:r>
            <a:r>
              <a:rPr dirty="0" sz="2000" spc="-5">
                <a:latin typeface="Calibri"/>
                <a:cs typeface="Calibri"/>
              </a:rPr>
              <a:t>should coincide with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0">
                <a:latin typeface="Calibri"/>
                <a:cs typeface="Calibri"/>
              </a:rPr>
              <a:t>center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footing.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825" y="6162433"/>
            <a:ext cx="5572125" cy="2667000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3059"/>
            <a:ext cx="5981065" cy="6350"/>
          </a:xfrm>
          <a:custGeom>
            <a:avLst/>
            <a:gdLst/>
            <a:ahLst/>
            <a:cxnLst/>
            <a:rect l="l" t="t" r="r" b="b"/>
            <a:pathLst>
              <a:path w="5981065" h="6350">
                <a:moveTo>
                  <a:pt x="5981065" y="0"/>
                </a:moveTo>
                <a:lnTo>
                  <a:pt x="0" y="0"/>
                </a:lnTo>
                <a:lnTo>
                  <a:pt x="0" y="6096"/>
                </a:lnTo>
                <a:lnTo>
                  <a:pt x="5981065" y="6096"/>
                </a:lnTo>
                <a:lnTo>
                  <a:pt x="598106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11907" y="1136040"/>
            <a:ext cx="2144395" cy="82740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280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Module</a:t>
            </a:r>
            <a:r>
              <a:rPr dirty="0" u="heavy" sz="1600" spc="-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algn="ctr" marL="12065" marR="5080">
              <a:lnSpc>
                <a:spcPts val="2110"/>
              </a:lnSpc>
              <a:spcBef>
                <a:spcPts val="90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 of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Steel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Structures </a:t>
            </a:r>
            <a:r>
              <a:rPr dirty="0" sz="1600" spc="-3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600" spc="-1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1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Roof</a:t>
            </a:r>
            <a:r>
              <a:rPr dirty="0" u="heavy" sz="1600" spc="34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Trusses: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604" y="4882667"/>
            <a:ext cx="5995670" cy="370014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dirty="0" sz="1600" spc="-10">
                <a:latin typeface="Calibri"/>
                <a:cs typeface="Calibri"/>
              </a:rPr>
              <a:t>Following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points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are followed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while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designing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roof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truss</a:t>
            </a:r>
            <a:endParaRPr sz="1600">
              <a:latin typeface="Calibri"/>
              <a:cs typeface="Calibri"/>
            </a:endParaRPr>
          </a:p>
          <a:p>
            <a:pPr marL="768985" marR="93980" indent="-365760">
              <a:lnSpc>
                <a:spcPts val="2240"/>
              </a:lnSpc>
              <a:buAutoNum type="arabicPeriod"/>
              <a:tabLst>
                <a:tab pos="768985" algn="l"/>
                <a:tab pos="769620" algn="l"/>
              </a:tabLst>
            </a:pPr>
            <a:r>
              <a:rPr dirty="0" sz="1600" spc="-10">
                <a:latin typeface="Calibri"/>
                <a:cs typeface="Calibri"/>
              </a:rPr>
              <a:t>Select </a:t>
            </a:r>
            <a:r>
              <a:rPr dirty="0" sz="1600" spc="-5">
                <a:latin typeface="Calibri"/>
                <a:cs typeface="Calibri"/>
              </a:rPr>
              <a:t>double</a:t>
            </a:r>
            <a:r>
              <a:rPr dirty="0" sz="1600">
                <a:latin typeface="Calibri"/>
                <a:cs typeface="Calibri"/>
              </a:rPr>
              <a:t> angle</a:t>
            </a:r>
            <a:r>
              <a:rPr dirty="0" sz="1600" spc="-5">
                <a:latin typeface="Calibri"/>
                <a:cs typeface="Calibri"/>
              </a:rPr>
              <a:t> for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top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chord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">
                <a:latin typeface="Calibri"/>
                <a:cs typeface="Calibri"/>
              </a:rPr>
              <a:t> bottom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chord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members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single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angle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inner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members.</a:t>
            </a:r>
            <a:endParaRPr sz="1600">
              <a:latin typeface="Calibri"/>
              <a:cs typeface="Calibri"/>
            </a:endParaRPr>
          </a:p>
          <a:p>
            <a:pPr marL="768985" marR="240029" indent="-365760">
              <a:lnSpc>
                <a:spcPts val="2240"/>
              </a:lnSpc>
              <a:spcBef>
                <a:spcPts val="20"/>
              </a:spcBef>
              <a:buAutoNum type="arabicPeriod"/>
              <a:tabLst>
                <a:tab pos="768985" algn="l"/>
                <a:tab pos="769620" algn="l"/>
              </a:tabLst>
            </a:pPr>
            <a:r>
              <a:rPr dirty="0" sz="1600" spc="-5">
                <a:latin typeface="Calibri"/>
                <a:cs typeface="Calibri"/>
              </a:rPr>
              <a:t>Provide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minimum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two number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bolts</a:t>
            </a:r>
            <a:r>
              <a:rPr dirty="0" sz="1600" spc="-5">
                <a:latin typeface="Calibri"/>
                <a:cs typeface="Calibri"/>
              </a:rPr>
              <a:t> for the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connection in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Bolted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roof truss.</a:t>
            </a:r>
            <a:endParaRPr sz="1600">
              <a:latin typeface="Calibri"/>
              <a:cs typeface="Calibri"/>
            </a:endParaRPr>
          </a:p>
          <a:p>
            <a:pPr marL="768985" indent="-36639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768985" algn="l"/>
                <a:tab pos="769620" algn="l"/>
              </a:tabLst>
            </a:pPr>
            <a:r>
              <a:rPr dirty="0" sz="1600" spc="-10">
                <a:latin typeface="Calibri"/>
                <a:cs typeface="Calibri"/>
              </a:rPr>
              <a:t>Take</a:t>
            </a:r>
            <a:r>
              <a:rPr dirty="0" sz="1600" spc="-5">
                <a:latin typeface="Calibri"/>
                <a:cs typeface="Calibri"/>
              </a:rPr>
              <a:t> effective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length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ι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baseline="-7936" sz="1575">
                <a:latin typeface="Calibri"/>
                <a:cs typeface="Calibri"/>
              </a:rPr>
              <a:t>e</a:t>
            </a:r>
            <a:r>
              <a:rPr dirty="0" baseline="-7936" sz="1575" spc="179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0.85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ι</a:t>
            </a:r>
            <a:endParaRPr sz="1600">
              <a:latin typeface="Calibri"/>
              <a:cs typeface="Calibri"/>
            </a:endParaRPr>
          </a:p>
          <a:p>
            <a:pPr marL="768985" indent="-36639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768985" algn="l"/>
                <a:tab pos="769620" algn="l"/>
              </a:tabLst>
            </a:pPr>
            <a:r>
              <a:rPr dirty="0" sz="1600" spc="-5">
                <a:latin typeface="Calibri"/>
                <a:cs typeface="Calibri"/>
              </a:rPr>
              <a:t>Provide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uniform thickness 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gusset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plate</a:t>
            </a:r>
            <a:endParaRPr sz="1600">
              <a:latin typeface="Calibri"/>
              <a:cs typeface="Calibri"/>
            </a:endParaRPr>
          </a:p>
          <a:p>
            <a:pPr marL="768985" indent="-36639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768985" algn="l"/>
                <a:tab pos="769620" algn="l"/>
              </a:tabLst>
            </a:pPr>
            <a:r>
              <a:rPr dirty="0" sz="1600" spc="-10">
                <a:latin typeface="Calibri"/>
                <a:cs typeface="Calibri"/>
              </a:rPr>
              <a:t>Select</a:t>
            </a:r>
            <a:r>
              <a:rPr dirty="0" sz="1600" spc="-5">
                <a:latin typeface="Calibri"/>
                <a:cs typeface="Calibri"/>
              </a:rPr>
              <a:t> minimum size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 angle</a:t>
            </a:r>
            <a:r>
              <a:rPr dirty="0" sz="1600">
                <a:latin typeface="Calibri"/>
                <a:cs typeface="Calibri"/>
              </a:rPr>
              <a:t> i.e.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ISA </a:t>
            </a:r>
            <a:r>
              <a:rPr dirty="0" sz="1600" spc="-10">
                <a:latin typeface="Calibri"/>
                <a:cs typeface="Calibri"/>
              </a:rPr>
              <a:t>50</a:t>
            </a:r>
            <a:r>
              <a:rPr dirty="0" sz="1600" spc="-5">
                <a:latin typeface="Calibri"/>
                <a:cs typeface="Calibri"/>
              </a:rPr>
              <a:t> x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marL="768985" indent="-366395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768985" algn="l"/>
                <a:tab pos="769620" algn="l"/>
              </a:tabLst>
            </a:pPr>
            <a:r>
              <a:rPr dirty="0" sz="1600" spc="-5">
                <a:latin typeface="Calibri"/>
                <a:cs typeface="Calibri"/>
              </a:rPr>
              <a:t>Design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only</a:t>
            </a:r>
            <a:r>
              <a:rPr dirty="0" sz="1600" spc="-10">
                <a:latin typeface="Calibri"/>
                <a:cs typeface="Calibri"/>
              </a:rPr>
              <a:t> four</a:t>
            </a:r>
            <a:r>
              <a:rPr dirty="0" sz="1600" spc="-5">
                <a:latin typeface="Calibri"/>
                <a:cs typeface="Calibri"/>
              </a:rPr>
              <a:t> member’s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i.e.</a:t>
            </a:r>
            <a:endParaRPr sz="1600">
              <a:latin typeface="Calibri"/>
              <a:cs typeface="Calibri"/>
            </a:endParaRPr>
          </a:p>
          <a:p>
            <a:pPr lvl="1" marL="1501140" indent="-367030">
              <a:lnSpc>
                <a:spcPct val="100000"/>
              </a:lnSpc>
              <a:spcBef>
                <a:spcPts val="320"/>
              </a:spcBef>
              <a:buAutoNum type="alphaLcPeriod"/>
              <a:tabLst>
                <a:tab pos="1501140" algn="l"/>
                <a:tab pos="1501775" algn="l"/>
              </a:tabLst>
            </a:pPr>
            <a:r>
              <a:rPr dirty="0" sz="1600" spc="-5">
                <a:latin typeface="Calibri"/>
                <a:cs typeface="Calibri"/>
              </a:rPr>
              <a:t>Outer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Maximum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Compression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Member</a:t>
            </a:r>
            <a:endParaRPr sz="1600">
              <a:latin typeface="Calibri"/>
              <a:cs typeface="Calibri"/>
            </a:endParaRPr>
          </a:p>
          <a:p>
            <a:pPr lvl="1" marL="1501140" indent="-36703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1501140" algn="l"/>
                <a:tab pos="1501775" algn="l"/>
              </a:tabLst>
            </a:pPr>
            <a:r>
              <a:rPr dirty="0" sz="1600" spc="-5">
                <a:latin typeface="Calibri"/>
                <a:cs typeface="Calibri"/>
              </a:rPr>
              <a:t>Outer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Maximum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Tension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Member</a:t>
            </a:r>
            <a:endParaRPr sz="1600">
              <a:latin typeface="Calibri"/>
              <a:cs typeface="Calibri"/>
            </a:endParaRPr>
          </a:p>
          <a:p>
            <a:pPr lvl="1" marL="1501140" indent="-36703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1501140" algn="l"/>
                <a:tab pos="1501775" algn="l"/>
              </a:tabLst>
            </a:pPr>
            <a:r>
              <a:rPr dirty="0" sz="1600" spc="-5">
                <a:latin typeface="Calibri"/>
                <a:cs typeface="Calibri"/>
              </a:rPr>
              <a:t>Inner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maximum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compression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member</a:t>
            </a:r>
            <a:endParaRPr sz="1600">
              <a:latin typeface="Calibri"/>
              <a:cs typeface="Calibri"/>
            </a:endParaRPr>
          </a:p>
          <a:p>
            <a:pPr lvl="1" marL="1501140" indent="-36703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1501140" algn="l"/>
                <a:tab pos="1501775" algn="l"/>
              </a:tabLst>
            </a:pPr>
            <a:r>
              <a:rPr dirty="0" sz="1600" spc="-5">
                <a:latin typeface="Calibri"/>
                <a:cs typeface="Calibri"/>
              </a:rPr>
              <a:t>Inner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maximum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tension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member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0850" y="2345565"/>
            <a:ext cx="4276725" cy="22804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76604" y="9276080"/>
            <a:ext cx="6794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 b="1">
                <a:latin typeface="Calibri"/>
                <a:cs typeface="Calibri"/>
              </a:rPr>
              <a:t>1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|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10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3059"/>
            <a:ext cx="5981065" cy="6350"/>
          </a:xfrm>
          <a:custGeom>
            <a:avLst/>
            <a:gdLst/>
            <a:ahLst/>
            <a:cxnLst/>
            <a:rect l="l" t="t" r="r" b="b"/>
            <a:pathLst>
              <a:path w="5981065" h="6350">
                <a:moveTo>
                  <a:pt x="5981065" y="0"/>
                </a:moveTo>
                <a:lnTo>
                  <a:pt x="0" y="0"/>
                </a:lnTo>
                <a:lnTo>
                  <a:pt x="0" y="6096"/>
                </a:lnTo>
                <a:lnTo>
                  <a:pt x="5981065" y="6096"/>
                </a:lnTo>
                <a:lnTo>
                  <a:pt x="598106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8987" y="866292"/>
            <a:ext cx="6330315" cy="3223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75285" marR="5080" indent="-363220">
              <a:lnSpc>
                <a:spcPct val="109800"/>
              </a:lnSpc>
              <a:spcBef>
                <a:spcPts val="105"/>
              </a:spcBef>
              <a:buAutoNum type="arabicPeriod"/>
              <a:tabLst>
                <a:tab pos="375920" algn="l"/>
              </a:tabLst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Centre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 line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diagram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steel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truss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shown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figure.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magnitude and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nature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forces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in different members of the truss are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given</a:t>
            </a:r>
            <a:r>
              <a:rPr dirty="0" sz="16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6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table.</a:t>
            </a:r>
            <a:r>
              <a:rPr dirty="0" sz="16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6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r>
              <a:rPr dirty="0" sz="16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6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6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RC</a:t>
            </a:r>
            <a:r>
              <a:rPr dirty="0" sz="16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column</a:t>
            </a:r>
            <a:r>
              <a:rPr dirty="0" sz="16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supporting</a:t>
            </a:r>
            <a:r>
              <a:rPr dirty="0" sz="16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6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truss</a:t>
            </a:r>
            <a:r>
              <a:rPr dirty="0" sz="16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6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300</a:t>
            </a:r>
            <a:r>
              <a:rPr dirty="0" sz="16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6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300 </a:t>
            </a:r>
            <a:r>
              <a:rPr dirty="0" sz="1600" spc="-3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mm.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 Use M20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concrete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for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Column.</a:t>
            </a:r>
            <a:endParaRPr sz="1600">
              <a:latin typeface="Calibri"/>
              <a:cs typeface="Calibri"/>
            </a:endParaRPr>
          </a:p>
          <a:p>
            <a:pPr algn="just" marL="375285" marR="10160">
              <a:lnSpc>
                <a:spcPct val="109400"/>
              </a:lnSpc>
              <a:spcBef>
                <a:spcPts val="10"/>
              </a:spcBef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Design the truss using bolted or welded connection. Also design anchor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bolts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for an uplift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force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KN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each support.</a:t>
            </a:r>
            <a:endParaRPr sz="1600">
              <a:latin typeface="Calibri"/>
              <a:cs typeface="Calibri"/>
            </a:endParaRPr>
          </a:p>
          <a:p>
            <a:pPr algn="just" marL="737870">
              <a:lnSpc>
                <a:spcPct val="100000"/>
              </a:lnSpc>
              <a:spcBef>
                <a:spcPts val="190"/>
              </a:spcBef>
            </a:pP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Draw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rough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sketches of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following</a:t>
            </a:r>
            <a:endParaRPr sz="1600">
              <a:latin typeface="Calibri"/>
              <a:cs typeface="Calibri"/>
            </a:endParaRPr>
          </a:p>
          <a:p>
            <a:pPr lvl="1" marL="1472565" indent="-366395">
              <a:lnSpc>
                <a:spcPct val="100000"/>
              </a:lnSpc>
              <a:spcBef>
                <a:spcPts val="195"/>
              </a:spcBef>
              <a:buAutoNum type="alphaLcPeriod"/>
              <a:tabLst>
                <a:tab pos="1472565" algn="l"/>
                <a:tab pos="1473200" algn="l"/>
              </a:tabLst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Elevation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of truss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greater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than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half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span.</a:t>
            </a:r>
            <a:endParaRPr sz="1600">
              <a:latin typeface="Calibri"/>
              <a:cs typeface="Calibri"/>
            </a:endParaRPr>
          </a:p>
          <a:p>
            <a:pPr lvl="1" marL="1472565" indent="-366395">
              <a:lnSpc>
                <a:spcPct val="100000"/>
              </a:lnSpc>
              <a:spcBef>
                <a:spcPts val="180"/>
              </a:spcBef>
              <a:buAutoNum type="alphaLcPeriod"/>
              <a:tabLst>
                <a:tab pos="1472565" algn="l"/>
                <a:tab pos="1473200" algn="l"/>
              </a:tabLst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Enlarged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view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apex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joint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of the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truss.</a:t>
            </a:r>
            <a:endParaRPr sz="1600">
              <a:latin typeface="Calibri"/>
              <a:cs typeface="Calibri"/>
            </a:endParaRPr>
          </a:p>
          <a:p>
            <a:pPr lvl="1" marL="1472565" indent="-366395">
              <a:lnSpc>
                <a:spcPct val="100000"/>
              </a:lnSpc>
              <a:spcBef>
                <a:spcPts val="195"/>
              </a:spcBef>
              <a:buAutoNum type="alphaLcPeriod"/>
              <a:tabLst>
                <a:tab pos="1472565" algn="l"/>
                <a:tab pos="1473200" algn="l"/>
              </a:tabLst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Enlarged view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the left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support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joint.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Calibri"/>
              <a:cs typeface="Calibri"/>
            </a:endParaRPr>
          </a:p>
          <a:p>
            <a:pPr algn="ctr" marR="568325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84630" y="6269101"/>
          <a:ext cx="4808220" cy="1893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060"/>
                <a:gridCol w="1715135"/>
                <a:gridCol w="1715135"/>
              </a:tblGrid>
              <a:tr h="359664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Member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Force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(KN)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Length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(m)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AC,EB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-80</a:t>
                      </a:r>
                      <a:r>
                        <a:rPr dirty="0" sz="16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3.46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888"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dirty="0" sz="16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CD,DE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-70</a:t>
                      </a:r>
                      <a:r>
                        <a:rPr dirty="0" sz="16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3.46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8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AF,GB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+70</a:t>
                      </a:r>
                      <a:r>
                        <a:rPr dirty="0" sz="1600" spc="-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+50</a:t>
                      </a:r>
                      <a:r>
                        <a:rPr dirty="0" sz="1600" spc="-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8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CF,EG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-24</a:t>
                      </a:r>
                      <a:r>
                        <a:rPr dirty="0" sz="16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DF,DG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+24</a:t>
                      </a:r>
                      <a:r>
                        <a:rPr dirty="0" sz="1600" spc="-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67713" y="8383422"/>
            <a:ext cx="2705100" cy="55943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600" spc="-5">
                <a:latin typeface="Calibri"/>
                <a:cs typeface="Calibri"/>
              </a:rPr>
              <a:t>Reaction,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Rb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50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600" spc="-5">
                <a:latin typeface="Calibri"/>
                <a:cs typeface="Calibri"/>
              </a:rPr>
              <a:t>-ve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Compession,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+ve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Tension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4330" y="4758309"/>
            <a:ext cx="718820" cy="66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81836" y="4172458"/>
            <a:ext cx="3806825" cy="1539875"/>
            <a:chOff x="1481836" y="4172458"/>
            <a:chExt cx="3806825" cy="1539875"/>
          </a:xfrm>
        </p:grpSpPr>
        <p:sp>
          <p:nvSpPr>
            <p:cNvPr id="8" name="object 8"/>
            <p:cNvSpPr/>
            <p:nvPr/>
          </p:nvSpPr>
          <p:spPr>
            <a:xfrm>
              <a:off x="1751711" y="4175633"/>
              <a:ext cx="3352800" cy="1257300"/>
            </a:xfrm>
            <a:custGeom>
              <a:avLst/>
              <a:gdLst/>
              <a:ahLst/>
              <a:cxnLst/>
              <a:rect l="l" t="t" r="r" b="b"/>
              <a:pathLst>
                <a:path w="3352800" h="1257300">
                  <a:moveTo>
                    <a:pt x="0" y="1257300"/>
                  </a:moveTo>
                  <a:lnTo>
                    <a:pt x="3352800" y="1228725"/>
                  </a:lnTo>
                </a:path>
                <a:path w="3352800" h="1257300">
                  <a:moveTo>
                    <a:pt x="1638300" y="0"/>
                  </a:moveTo>
                  <a:lnTo>
                    <a:pt x="3352800" y="1228725"/>
                  </a:lnTo>
                </a:path>
                <a:path w="3352800" h="1257300">
                  <a:moveTo>
                    <a:pt x="1638300" y="0"/>
                  </a:moveTo>
                  <a:lnTo>
                    <a:pt x="0" y="1257300"/>
                  </a:lnTo>
                </a:path>
                <a:path w="3352800" h="1257300">
                  <a:moveTo>
                    <a:pt x="1638300" y="0"/>
                  </a:moveTo>
                  <a:lnTo>
                    <a:pt x="838200" y="1257300"/>
                  </a:lnTo>
                </a:path>
                <a:path w="3352800" h="1257300">
                  <a:moveTo>
                    <a:pt x="1638300" y="0"/>
                  </a:moveTo>
                  <a:lnTo>
                    <a:pt x="2324100" y="1257300"/>
                  </a:lnTo>
                </a:path>
                <a:path w="3352800" h="1257300">
                  <a:moveTo>
                    <a:pt x="838200" y="1257300"/>
                  </a:moveTo>
                  <a:lnTo>
                    <a:pt x="590550" y="828675"/>
                  </a:lnTo>
                </a:path>
                <a:path w="3352800" h="1257300">
                  <a:moveTo>
                    <a:pt x="2293619" y="1228725"/>
                  </a:moveTo>
                  <a:lnTo>
                    <a:pt x="2703194" y="7239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42161" y="5432933"/>
              <a:ext cx="438150" cy="200025"/>
            </a:xfrm>
            <a:custGeom>
              <a:avLst/>
              <a:gdLst/>
              <a:ahLst/>
              <a:cxnLst/>
              <a:rect l="l" t="t" r="r" b="b"/>
              <a:pathLst>
                <a:path w="438150" h="200025">
                  <a:moveTo>
                    <a:pt x="0" y="200025"/>
                  </a:moveTo>
                  <a:lnTo>
                    <a:pt x="219075" y="0"/>
                  </a:lnTo>
                  <a:lnTo>
                    <a:pt x="438150" y="200025"/>
                  </a:lnTo>
                  <a:lnTo>
                    <a:pt x="0" y="2000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1486" y="5398008"/>
              <a:ext cx="136525" cy="1365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85011" y="5510022"/>
              <a:ext cx="3800475" cy="199390"/>
            </a:xfrm>
            <a:custGeom>
              <a:avLst/>
              <a:gdLst/>
              <a:ahLst/>
              <a:cxnLst/>
              <a:rect l="l" t="t" r="r" b="b"/>
              <a:pathLst>
                <a:path w="3800475" h="199389">
                  <a:moveTo>
                    <a:pt x="3486150" y="18161"/>
                  </a:moveTo>
                  <a:lnTo>
                    <a:pt x="3800475" y="18161"/>
                  </a:lnTo>
                </a:path>
                <a:path w="3800475" h="199389">
                  <a:moveTo>
                    <a:pt x="57150" y="122936"/>
                  </a:moveTo>
                  <a:lnTo>
                    <a:pt x="57150" y="122936"/>
                  </a:lnTo>
                </a:path>
                <a:path w="3800475" h="199389">
                  <a:moveTo>
                    <a:pt x="276225" y="122936"/>
                  </a:moveTo>
                  <a:lnTo>
                    <a:pt x="171450" y="199136"/>
                  </a:lnTo>
                </a:path>
                <a:path w="3800475" h="199389">
                  <a:moveTo>
                    <a:pt x="57150" y="122936"/>
                  </a:moveTo>
                  <a:lnTo>
                    <a:pt x="0" y="199136"/>
                  </a:lnTo>
                </a:path>
                <a:path w="3800475" h="199389">
                  <a:moveTo>
                    <a:pt x="495300" y="122936"/>
                  </a:moveTo>
                  <a:lnTo>
                    <a:pt x="381000" y="199136"/>
                  </a:lnTo>
                </a:path>
                <a:path w="3800475" h="199389">
                  <a:moveTo>
                    <a:pt x="3570986" y="0"/>
                  </a:moveTo>
                  <a:lnTo>
                    <a:pt x="3486150" y="75311"/>
                  </a:lnTo>
                </a:path>
                <a:path w="3800475" h="199389">
                  <a:moveTo>
                    <a:pt x="3800475" y="18161"/>
                  </a:moveTo>
                  <a:lnTo>
                    <a:pt x="3724275" y="75311"/>
                  </a:lnTo>
                </a:path>
                <a:path w="3800475" h="199389">
                  <a:moveTo>
                    <a:pt x="3648075" y="18161"/>
                  </a:moveTo>
                  <a:lnTo>
                    <a:pt x="3570986" y="7531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61261" y="5271008"/>
              <a:ext cx="40640" cy="161925"/>
            </a:xfrm>
            <a:custGeom>
              <a:avLst/>
              <a:gdLst/>
              <a:ahLst/>
              <a:cxnLst/>
              <a:rect l="l" t="t" r="r" b="b"/>
              <a:pathLst>
                <a:path w="40639" h="161925">
                  <a:moveTo>
                    <a:pt x="0" y="0"/>
                  </a:moveTo>
                  <a:lnTo>
                    <a:pt x="7322" y="11799"/>
                  </a:lnTo>
                  <a:lnTo>
                    <a:pt x="14763" y="23526"/>
                  </a:lnTo>
                  <a:lnTo>
                    <a:pt x="21967" y="35397"/>
                  </a:lnTo>
                  <a:lnTo>
                    <a:pt x="28575" y="47625"/>
                  </a:lnTo>
                  <a:lnTo>
                    <a:pt x="37885" y="75092"/>
                  </a:lnTo>
                  <a:lnTo>
                    <a:pt x="40290" y="102584"/>
                  </a:lnTo>
                  <a:lnTo>
                    <a:pt x="39219" y="131171"/>
                  </a:lnTo>
                  <a:lnTo>
                    <a:pt x="38100" y="161925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31106" y="4604258"/>
              <a:ext cx="600075" cy="323850"/>
            </a:xfrm>
            <a:custGeom>
              <a:avLst/>
              <a:gdLst/>
              <a:ahLst/>
              <a:cxnLst/>
              <a:rect l="l" t="t" r="r" b="b"/>
              <a:pathLst>
                <a:path w="600075" h="323850">
                  <a:moveTo>
                    <a:pt x="600075" y="0"/>
                  </a:moveTo>
                  <a:lnTo>
                    <a:pt x="0" y="0"/>
                  </a:lnTo>
                  <a:lnTo>
                    <a:pt x="0" y="323850"/>
                  </a:lnTo>
                  <a:lnTo>
                    <a:pt x="600075" y="323850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368290" y="5349621"/>
            <a:ext cx="127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6604" y="9276080"/>
            <a:ext cx="6794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 b="1">
                <a:latin typeface="Calibri"/>
                <a:cs typeface="Calibri"/>
              </a:rPr>
              <a:t>2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|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10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13528" y="4625162"/>
            <a:ext cx="1187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3054" y="5463921"/>
            <a:ext cx="2755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28442" y="5520309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56686" y="5463921"/>
            <a:ext cx="1609090" cy="58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  <a:tabLst>
                <a:tab pos="1024255" algn="l"/>
                <a:tab pos="1384300" algn="l"/>
              </a:tabLst>
            </a:pPr>
            <a:r>
              <a:rPr dirty="0" sz="1200" spc="-5">
                <a:latin typeface="Times New Roman"/>
                <a:cs typeface="Times New Roman"/>
              </a:rPr>
              <a:t>4M</a:t>
            </a:r>
            <a:r>
              <a:rPr dirty="0" sz="1200" spc="-5">
                <a:latin typeface="Times New Roman"/>
                <a:cs typeface="Times New Roman"/>
              </a:rPr>
              <a:t>	</a:t>
            </a:r>
            <a:r>
              <a:rPr dirty="0" baseline="2314" sz="1800" spc="-7">
                <a:latin typeface="Times New Roman"/>
                <a:cs typeface="Times New Roman"/>
              </a:rPr>
              <a:t>G</a:t>
            </a:r>
            <a:r>
              <a:rPr dirty="0" baseline="2314" sz="1800" spc="-7">
                <a:latin typeface="Times New Roman"/>
                <a:cs typeface="Times New Roman"/>
              </a:rPr>
              <a:t>	</a:t>
            </a:r>
            <a:r>
              <a:rPr dirty="0" sz="1200" spc="-5">
                <a:latin typeface="Times New Roman"/>
                <a:cs typeface="Times New Roman"/>
              </a:rPr>
              <a:t>4M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=EB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3059"/>
            <a:ext cx="5981065" cy="6350"/>
          </a:xfrm>
          <a:custGeom>
            <a:avLst/>
            <a:gdLst/>
            <a:ahLst/>
            <a:cxnLst/>
            <a:rect l="l" t="t" r="r" b="b"/>
            <a:pathLst>
              <a:path w="5981065" h="6350">
                <a:moveTo>
                  <a:pt x="5981065" y="0"/>
                </a:moveTo>
                <a:lnTo>
                  <a:pt x="0" y="0"/>
                </a:lnTo>
                <a:lnTo>
                  <a:pt x="0" y="6096"/>
                </a:lnTo>
                <a:lnTo>
                  <a:pt x="5981065" y="6096"/>
                </a:lnTo>
                <a:lnTo>
                  <a:pt x="598106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866292"/>
            <a:ext cx="5306695" cy="8286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5">
                <a:latin typeface="Calibri"/>
                <a:cs typeface="Calibri"/>
              </a:rPr>
              <a:t>Soln:</a:t>
            </a:r>
            <a:endParaRPr sz="1600">
              <a:latin typeface="Calibri"/>
              <a:cs typeface="Calibri"/>
            </a:endParaRPr>
          </a:p>
          <a:p>
            <a:pPr marL="377825" marR="5080" indent="-365760">
              <a:lnSpc>
                <a:spcPct val="109400"/>
              </a:lnSpc>
              <a:spcBef>
                <a:spcPts val="15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1.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 of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outer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Compression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Member</a:t>
            </a:r>
            <a:r>
              <a:rPr dirty="0" u="heavy" sz="1600" spc="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 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Top</a:t>
            </a:r>
            <a:r>
              <a:rPr dirty="0" u="heavy" sz="1600" spc="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Chord</a:t>
            </a:r>
            <a:r>
              <a:rPr dirty="0" u="heavy" sz="1600" spc="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Member) </a:t>
            </a:r>
            <a:r>
              <a:rPr dirty="0" sz="1600" spc="-3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members are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AC,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CD,DE</a:t>
            </a:r>
            <a:r>
              <a:rPr dirty="0" sz="1600" spc="-5">
                <a:latin typeface="Calibri"/>
                <a:cs typeface="Calibri"/>
              </a:rPr>
              <a:t> and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EB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7713" y="1669440"/>
            <a:ext cx="1018540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600" spc="-5">
                <a:latin typeface="Calibri"/>
                <a:cs typeface="Calibri"/>
              </a:rPr>
              <a:t>Member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AC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Member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662" y="1669440"/>
            <a:ext cx="798830" cy="5619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>
                <a:latin typeface="Calibri"/>
                <a:cs typeface="Calibri"/>
              </a:rPr>
              <a:t>80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(C)</a:t>
            </a:r>
            <a:endParaRPr sz="160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  <a:spcBef>
                <a:spcPts val="195"/>
              </a:spcBef>
            </a:pPr>
            <a:r>
              <a:rPr dirty="0" sz="1600">
                <a:latin typeface="Calibri"/>
                <a:cs typeface="Calibri"/>
              </a:rPr>
              <a:t>70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(C)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8480" y="1669440"/>
            <a:ext cx="880744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" marR="5080" indent="-7620">
              <a:lnSpc>
                <a:spcPct val="110000"/>
              </a:lnSpc>
              <a:spcBef>
                <a:spcPts val="100"/>
              </a:spcBef>
            </a:pPr>
            <a:r>
              <a:rPr dirty="0" sz="1600" spc="-5">
                <a:latin typeface="Calibri"/>
                <a:cs typeface="Calibri"/>
              </a:rPr>
              <a:t>L = 3.46 m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3.46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604" y="2193696"/>
            <a:ext cx="5793105" cy="19221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403225">
              <a:lnSpc>
                <a:spcPct val="100000"/>
              </a:lnSpc>
              <a:spcBef>
                <a:spcPts val="375"/>
              </a:spcBef>
            </a:pPr>
            <a:r>
              <a:rPr dirty="0" sz="1600" spc="-10">
                <a:latin typeface="Calibri"/>
                <a:cs typeface="Calibri"/>
              </a:rPr>
              <a:t>Select </a:t>
            </a:r>
            <a:r>
              <a:rPr dirty="0" sz="1600" spc="-5">
                <a:latin typeface="Calibri"/>
                <a:cs typeface="Calibri"/>
              </a:rPr>
              <a:t>maximum</a:t>
            </a:r>
            <a:r>
              <a:rPr dirty="0" sz="1600" spc="-10">
                <a:latin typeface="Calibri"/>
                <a:cs typeface="Calibri"/>
              </a:rPr>
              <a:t> force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80 KN</a:t>
            </a:r>
            <a:endParaRPr sz="1600">
              <a:latin typeface="Calibri"/>
              <a:cs typeface="Calibri"/>
            </a:endParaRPr>
          </a:p>
          <a:p>
            <a:pPr marL="768985" marR="2289810" indent="-365760">
              <a:lnSpc>
                <a:spcPct val="110200"/>
              </a:lnSpc>
              <a:spcBef>
                <a:spcPts val="80"/>
              </a:spcBef>
            </a:pPr>
            <a:r>
              <a:rPr dirty="0" sz="1600" spc="-10">
                <a:latin typeface="Symbol"/>
                <a:cs typeface="Symbol"/>
              </a:rPr>
              <a:t></a:t>
            </a:r>
            <a:r>
              <a:rPr dirty="0" sz="1600" spc="-10">
                <a:latin typeface="Calibri"/>
                <a:cs typeface="Calibri"/>
              </a:rPr>
              <a:t>Factored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force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80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120 </a:t>
            </a:r>
            <a:r>
              <a:rPr dirty="0" sz="1600">
                <a:latin typeface="Calibri"/>
                <a:cs typeface="Calibri"/>
              </a:rPr>
              <a:t>KN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Maximum length 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3.48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 marL="38100" marR="30480">
              <a:lnSpc>
                <a:spcPts val="2110"/>
              </a:lnSpc>
              <a:spcBef>
                <a:spcPts val="90"/>
              </a:spcBef>
            </a:pPr>
            <a:r>
              <a:rPr dirty="0" sz="1600" spc="-5">
                <a:latin typeface="Calibri"/>
                <a:cs typeface="Calibri"/>
              </a:rPr>
              <a:t>Design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top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chord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compression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member using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double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angle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bolts</a:t>
            </a:r>
            <a:endParaRPr sz="1600">
              <a:latin typeface="Calibri"/>
              <a:cs typeface="Calibri"/>
            </a:endParaRPr>
          </a:p>
          <a:p>
            <a:pPr marL="83185" marR="3773170" indent="-45720">
              <a:lnSpc>
                <a:spcPts val="2100"/>
              </a:lnSpc>
              <a:spcBef>
                <a:spcPts val="15"/>
              </a:spcBef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i.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Selection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of Section: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Assume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baseline="-7936" sz="1575" spc="-7">
                <a:latin typeface="Calibri"/>
                <a:cs typeface="Calibri"/>
              </a:rPr>
              <a:t>cd</a:t>
            </a:r>
            <a:r>
              <a:rPr dirty="0" baseline="-7936" sz="1575" spc="15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60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N/mm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7713" y="4114927"/>
            <a:ext cx="483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Using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3833" y="4089933"/>
            <a:ext cx="3333115" cy="828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46990">
              <a:lnSpc>
                <a:spcPct val="11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P</a:t>
            </a:r>
            <a:r>
              <a:rPr dirty="0" baseline="-7936" sz="1575">
                <a:latin typeface="Calibri"/>
                <a:cs typeface="Calibri"/>
              </a:rPr>
              <a:t>d</a:t>
            </a:r>
            <a:r>
              <a:rPr dirty="0" baseline="-7936" sz="1575" spc="179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baseline="-7936" sz="1575">
                <a:latin typeface="Calibri"/>
                <a:cs typeface="Calibri"/>
              </a:rPr>
              <a:t>c</a:t>
            </a:r>
            <a:r>
              <a:rPr dirty="0" baseline="-7936" sz="1575" spc="172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baseline="-7936" sz="1575">
                <a:latin typeface="Calibri"/>
                <a:cs typeface="Calibri"/>
              </a:rPr>
              <a:t>cd</a:t>
            </a:r>
            <a:r>
              <a:rPr dirty="0" baseline="-7936" sz="1575" spc="22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…………….Page</a:t>
            </a:r>
            <a:r>
              <a:rPr dirty="0" sz="1600" spc="-10">
                <a:latin typeface="Calibri"/>
                <a:cs typeface="Calibri"/>
              </a:rPr>
              <a:t> no.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34,</a:t>
            </a:r>
            <a:r>
              <a:rPr dirty="0" sz="1600" spc="-5">
                <a:latin typeface="Calibri"/>
                <a:cs typeface="Calibri"/>
              </a:rPr>
              <a:t> IS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800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120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 </a:t>
            </a:r>
            <a:r>
              <a:rPr dirty="0" sz="1600">
                <a:latin typeface="Calibri"/>
                <a:cs typeface="Calibri"/>
              </a:rPr>
              <a:t>10 </a:t>
            </a:r>
            <a:r>
              <a:rPr dirty="0" baseline="26455" sz="1575">
                <a:latin typeface="Calibri"/>
                <a:cs typeface="Calibri"/>
              </a:rPr>
              <a:t>3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baseline="-7936" sz="1575" spc="-7">
                <a:latin typeface="Calibri"/>
                <a:cs typeface="Calibri"/>
              </a:rPr>
              <a:t>c</a:t>
            </a:r>
            <a:r>
              <a:rPr dirty="0" baseline="-7936" sz="1575" spc="172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60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dirty="0" sz="1600" spc="-5">
                <a:latin typeface="Calibri"/>
                <a:cs typeface="Calibri"/>
              </a:rPr>
              <a:t>Ac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2000mm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r>
              <a:rPr dirty="0" baseline="26455" sz="1575" spc="179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20 cm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185029"/>
            <a:ext cx="4490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From </a:t>
            </a:r>
            <a:r>
              <a:rPr dirty="0" sz="1600" spc="-10">
                <a:latin typeface="Calibri"/>
                <a:cs typeface="Calibri"/>
              </a:rPr>
              <a:t>Steel</a:t>
            </a:r>
            <a:r>
              <a:rPr dirty="0" sz="1600" spc="-5">
                <a:latin typeface="Calibri"/>
                <a:cs typeface="Calibri"/>
              </a:rPr>
              <a:t> tables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select</a:t>
            </a:r>
            <a:r>
              <a:rPr dirty="0" sz="1600" spc="-5">
                <a:latin typeface="Calibri"/>
                <a:cs typeface="Calibri"/>
              </a:rPr>
              <a:t> suitable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double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angle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section.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604" y="8097164"/>
            <a:ext cx="3710940" cy="848994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65"/>
              </a:spcBef>
            </a:pPr>
            <a:r>
              <a:rPr dirty="0" sz="1600" spc="-5">
                <a:latin typeface="Calibri"/>
                <a:cs typeface="Calibri"/>
              </a:rPr>
              <a:t>Let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try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2ISA 70 x </a:t>
            </a:r>
            <a:r>
              <a:rPr dirty="0" sz="1600" spc="-10">
                <a:latin typeface="Calibri"/>
                <a:cs typeface="Calibri"/>
              </a:rPr>
              <a:t>70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8mm</a:t>
            </a:r>
            <a:endParaRPr sz="1600">
              <a:latin typeface="Calibri"/>
              <a:cs typeface="Calibri"/>
            </a:endParaRPr>
          </a:p>
          <a:p>
            <a:pPr marL="403225">
              <a:lnSpc>
                <a:spcPct val="100000"/>
              </a:lnSpc>
              <a:spcBef>
                <a:spcPts val="260"/>
              </a:spcBef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Ac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2116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mm</a:t>
            </a:r>
            <a:r>
              <a:rPr dirty="0" baseline="26455" sz="1575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  <a:p>
            <a:pPr marL="403225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Calibri"/>
                <a:cs typeface="Calibri"/>
              </a:rPr>
              <a:t>Assume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gusset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plate thickness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5850" y="1812670"/>
            <a:ext cx="231775" cy="698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8375" y="1796160"/>
            <a:ext cx="231775" cy="698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5850" y="2066417"/>
            <a:ext cx="231775" cy="698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8375" y="2066417"/>
            <a:ext cx="231775" cy="698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6938" y="6008627"/>
            <a:ext cx="2565169" cy="167272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76604" y="9276080"/>
            <a:ext cx="6794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 b="1">
                <a:latin typeface="Calibri"/>
                <a:cs typeface="Calibri"/>
              </a:rPr>
              <a:t>3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|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10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3059"/>
            <a:ext cx="5981065" cy="6350"/>
          </a:xfrm>
          <a:custGeom>
            <a:avLst/>
            <a:gdLst/>
            <a:ahLst/>
            <a:cxnLst/>
            <a:rect l="l" t="t" r="r" b="b"/>
            <a:pathLst>
              <a:path w="5981065" h="6350">
                <a:moveTo>
                  <a:pt x="5981065" y="0"/>
                </a:moveTo>
                <a:lnTo>
                  <a:pt x="0" y="0"/>
                </a:lnTo>
                <a:lnTo>
                  <a:pt x="0" y="6096"/>
                </a:lnTo>
                <a:lnTo>
                  <a:pt x="5981065" y="6096"/>
                </a:lnTo>
                <a:lnTo>
                  <a:pt x="598106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6604" y="866292"/>
            <a:ext cx="4474210" cy="165481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403225">
              <a:lnSpc>
                <a:spcPct val="100000"/>
              </a:lnSpc>
              <a:spcBef>
                <a:spcPts val="290"/>
              </a:spcBef>
              <a:tabLst>
                <a:tab pos="1912620" algn="l"/>
              </a:tabLst>
            </a:pPr>
            <a:r>
              <a:rPr dirty="0" sz="1600" spc="-5">
                <a:latin typeface="Calibri"/>
                <a:cs typeface="Calibri"/>
              </a:rPr>
              <a:t>From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steel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table	r</a:t>
            </a:r>
            <a:r>
              <a:rPr dirty="0" baseline="-7936" sz="1575" spc="-7">
                <a:latin typeface="Calibri"/>
                <a:cs typeface="Calibri"/>
              </a:rPr>
              <a:t>xx</a:t>
            </a:r>
            <a:r>
              <a:rPr dirty="0" baseline="-7936" sz="1575" spc="1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21.2mm</a:t>
            </a:r>
            <a:endParaRPr sz="1600">
              <a:latin typeface="Calibri"/>
              <a:cs typeface="Calibri"/>
            </a:endParaRPr>
          </a:p>
          <a:p>
            <a:pPr marL="1866900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Calibri"/>
                <a:cs typeface="Calibri"/>
              </a:rPr>
              <a:t>r</a:t>
            </a:r>
            <a:r>
              <a:rPr dirty="0" baseline="-7936" sz="1575" spc="-7">
                <a:latin typeface="Calibri"/>
                <a:cs typeface="Calibri"/>
              </a:rPr>
              <a:t>yy</a:t>
            </a:r>
            <a:r>
              <a:rPr dirty="0" baseline="-7936" sz="1575" spc="172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32.9mm</a:t>
            </a:r>
            <a:r>
              <a:rPr dirty="0" sz="1600" spc="3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10</a:t>
            </a:r>
            <a:r>
              <a:rPr dirty="0" sz="1600" spc="-5">
                <a:latin typeface="Calibri"/>
                <a:cs typeface="Calibri"/>
              </a:rPr>
              <a:t> mm gap)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60"/>
              </a:spcBef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baseline="-7936" sz="1575" spc="-7">
                <a:latin typeface="Calibri"/>
                <a:cs typeface="Calibri"/>
              </a:rPr>
              <a:t>min</a:t>
            </a:r>
            <a:r>
              <a:rPr dirty="0" baseline="-7936" sz="1575" spc="15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21.2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Calibri"/>
                <a:cs typeface="Calibri"/>
              </a:rPr>
              <a:t>Length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 the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member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 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3.46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 =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3460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75"/>
              </a:spcBef>
              <a:tabLst>
                <a:tab pos="1999614" algn="l"/>
                <a:tab pos="2278380" algn="l"/>
              </a:tabLst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Effective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Length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	=	0.85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0.8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 3460</a:t>
            </a:r>
            <a:endParaRPr sz="1600">
              <a:latin typeface="Calibri"/>
              <a:cs typeface="Calibri"/>
            </a:endParaRPr>
          </a:p>
          <a:p>
            <a:pPr marL="1958339">
              <a:lnSpc>
                <a:spcPct val="100000"/>
              </a:lnSpc>
              <a:spcBef>
                <a:spcPts val="190"/>
              </a:spcBef>
              <a:tabLst>
                <a:tab pos="2197100" algn="l"/>
              </a:tabLst>
            </a:pPr>
            <a:r>
              <a:rPr dirty="0" sz="1600" spc="-5">
                <a:latin typeface="Calibri"/>
                <a:cs typeface="Calibri"/>
              </a:rPr>
              <a:t>=	2941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3246" y="3023742"/>
            <a:ext cx="4076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2077" sz="1725" spc="150">
                <a:latin typeface="Cambria Math"/>
                <a:cs typeface="Cambria Math"/>
              </a:rPr>
              <a:t>𝑟</a:t>
            </a:r>
            <a:r>
              <a:rPr dirty="0" sz="950" spc="100">
                <a:latin typeface="Cambria Math"/>
                <a:cs typeface="Cambria Math"/>
              </a:rPr>
              <a:t>𝑚𝑖𝑛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11346" y="2986151"/>
            <a:ext cx="367665" cy="13970"/>
          </a:xfrm>
          <a:custGeom>
            <a:avLst/>
            <a:gdLst/>
            <a:ahLst/>
            <a:cxnLst/>
            <a:rect l="l" t="t" r="r" b="b"/>
            <a:pathLst>
              <a:path w="367664" h="13969">
                <a:moveTo>
                  <a:pt x="367284" y="0"/>
                </a:moveTo>
                <a:lnTo>
                  <a:pt x="0" y="0"/>
                </a:lnTo>
                <a:lnTo>
                  <a:pt x="0" y="13716"/>
                </a:lnTo>
                <a:lnTo>
                  <a:pt x="367284" y="13716"/>
                </a:lnTo>
                <a:lnTo>
                  <a:pt x="367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67713" y="2834766"/>
            <a:ext cx="26708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56510" algn="l"/>
              </a:tabLst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Slen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ess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ƛ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0754" y="2770377"/>
            <a:ext cx="8661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890" algn="l"/>
              </a:tabLst>
            </a:pPr>
            <a:r>
              <a:rPr dirty="0" sz="1150" spc="30">
                <a:latin typeface="Cambria Math"/>
                <a:cs typeface="Cambria Math"/>
              </a:rPr>
              <a:t>𝐿</a:t>
            </a:r>
            <a:r>
              <a:rPr dirty="0" sz="1150" spc="105">
                <a:latin typeface="Cambria Math"/>
                <a:cs typeface="Cambria Math"/>
              </a:rPr>
              <a:t>𝑒</a:t>
            </a:r>
            <a:r>
              <a:rPr dirty="0" sz="1150" spc="105">
                <a:latin typeface="Cambria Math"/>
                <a:cs typeface="Cambria Math"/>
              </a:rPr>
              <a:t>	</a:t>
            </a:r>
            <a:r>
              <a:rPr dirty="0" sz="1150" spc="25">
                <a:latin typeface="Cambria Math"/>
                <a:cs typeface="Cambria Math"/>
              </a:rPr>
              <a:t>2</a:t>
            </a:r>
            <a:r>
              <a:rPr dirty="0" sz="1150" spc="5">
                <a:latin typeface="Cambria Math"/>
                <a:cs typeface="Cambria Math"/>
              </a:rPr>
              <a:t>9</a:t>
            </a:r>
            <a:r>
              <a:rPr dirty="0" sz="1150" spc="10">
                <a:latin typeface="Cambria Math"/>
                <a:cs typeface="Cambria Math"/>
              </a:rPr>
              <a:t>4</a:t>
            </a:r>
            <a:r>
              <a:rPr dirty="0" sz="1150" spc="25"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6601" y="2993263"/>
            <a:ext cx="3117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21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25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18153" y="2986151"/>
            <a:ext cx="365760" cy="13970"/>
          </a:xfrm>
          <a:custGeom>
            <a:avLst/>
            <a:gdLst/>
            <a:ahLst/>
            <a:cxnLst/>
            <a:rect l="l" t="t" r="r" b="b"/>
            <a:pathLst>
              <a:path w="365760" h="13969">
                <a:moveTo>
                  <a:pt x="365760" y="0"/>
                </a:moveTo>
                <a:lnTo>
                  <a:pt x="0" y="0"/>
                </a:lnTo>
                <a:lnTo>
                  <a:pt x="0" y="13716"/>
                </a:lnTo>
                <a:lnTo>
                  <a:pt x="365760" y="13716"/>
                </a:lnTo>
                <a:lnTo>
                  <a:pt x="365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76604" y="3425469"/>
            <a:ext cx="3260090" cy="137604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324100">
              <a:lnSpc>
                <a:spcPct val="100000"/>
              </a:lnSpc>
              <a:spcBef>
                <a:spcPts val="290"/>
              </a:spcBef>
            </a:pPr>
            <a:r>
              <a:rPr dirty="0" sz="1600" spc="-5">
                <a:latin typeface="Calibri"/>
                <a:cs typeface="Calibri"/>
              </a:rPr>
              <a:t>ƛ</a:t>
            </a:r>
            <a:r>
              <a:rPr dirty="0" sz="1600" spc="3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138.72</a:t>
            </a:r>
            <a:endParaRPr sz="1600">
              <a:latin typeface="Calibri"/>
              <a:cs typeface="Calibri"/>
            </a:endParaRPr>
          </a:p>
          <a:p>
            <a:pPr marL="38100" marR="556260">
              <a:lnSpc>
                <a:spcPct val="110000"/>
              </a:lnSpc>
              <a:tabLst>
                <a:tab pos="799465" algn="l"/>
                <a:tab pos="1376680" algn="l"/>
              </a:tabLst>
            </a:pPr>
            <a:r>
              <a:rPr dirty="0" sz="1600" spc="-5">
                <a:latin typeface="Calibri"/>
                <a:cs typeface="Calibri"/>
              </a:rPr>
              <a:t>From table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9C	</a:t>
            </a:r>
            <a:r>
              <a:rPr dirty="0" sz="1600" spc="-5">
                <a:latin typeface="Calibri"/>
                <a:cs typeface="Calibri"/>
              </a:rPr>
              <a:t>(Page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42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800)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130	--  fcd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74.2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dirty="0" sz="1600" spc="-10">
                <a:latin typeface="Calibri"/>
                <a:cs typeface="Calibri"/>
              </a:rPr>
              <a:t>For </a:t>
            </a:r>
            <a:r>
              <a:rPr dirty="0" sz="1600" spc="-5">
                <a:latin typeface="Calibri"/>
                <a:cs typeface="Calibri"/>
              </a:rPr>
              <a:t>140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--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fcd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66.2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75"/>
              </a:spcBef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For</a:t>
            </a:r>
            <a:r>
              <a:rPr dirty="0" sz="1600" spc="-5">
                <a:latin typeface="Calibri"/>
                <a:cs typeface="Calibri"/>
              </a:rPr>
              <a:t> 138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fcd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67.23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N/mm</a:t>
            </a:r>
            <a:r>
              <a:rPr dirty="0" baseline="26455" sz="1575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4811648"/>
            <a:ext cx="2655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Design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Compressive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Strength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9404" y="4786654"/>
            <a:ext cx="1587500" cy="109728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dirty="0" sz="1600" spc="-5">
                <a:latin typeface="Calibri"/>
                <a:cs typeface="Calibri"/>
              </a:rPr>
              <a:t>Pd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Ac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fcd</a:t>
            </a:r>
            <a:endParaRPr sz="1600">
              <a:latin typeface="Calibri"/>
              <a:cs typeface="Calibri"/>
            </a:endParaRPr>
          </a:p>
          <a:p>
            <a:pPr algn="r" marR="30480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2116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67.23</a:t>
            </a:r>
            <a:endParaRPr sz="1600">
              <a:latin typeface="Calibri"/>
              <a:cs typeface="Calibri"/>
            </a:endParaRPr>
          </a:p>
          <a:p>
            <a:pPr algn="r" marR="31750">
              <a:lnSpc>
                <a:spcPct val="100000"/>
              </a:lnSpc>
              <a:spcBef>
                <a:spcPts val="180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142.25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10</a:t>
            </a:r>
            <a:r>
              <a:rPr dirty="0" baseline="26455" sz="1575">
                <a:latin typeface="Calibri"/>
                <a:cs typeface="Calibri"/>
              </a:rPr>
              <a:t>3</a:t>
            </a:r>
            <a:endParaRPr baseline="26455" sz="1575">
              <a:latin typeface="Calibri"/>
              <a:cs typeface="Calibri"/>
            </a:endParaRPr>
          </a:p>
          <a:p>
            <a:pPr algn="r" marR="90170">
              <a:lnSpc>
                <a:spcPct val="100000"/>
              </a:lnSpc>
              <a:spcBef>
                <a:spcPts val="190"/>
              </a:spcBef>
            </a:pPr>
            <a:r>
              <a:rPr dirty="0" sz="1600" spc="-10">
                <a:latin typeface="Calibri"/>
                <a:cs typeface="Calibri"/>
              </a:rPr>
              <a:t>Hence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Safe.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6572" y="5346573"/>
            <a:ext cx="98551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3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&gt;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120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6604" y="6124727"/>
            <a:ext cx="5226685" cy="21685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ii.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Connection:</a:t>
            </a:r>
            <a:endParaRPr sz="1600">
              <a:latin typeface="Calibri"/>
              <a:cs typeface="Calibri"/>
            </a:endParaRPr>
          </a:p>
          <a:p>
            <a:pPr marL="403225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Calibri"/>
                <a:cs typeface="Calibri"/>
              </a:rPr>
              <a:t>Using m-16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Bolts and Grade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5.6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black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bolts</a:t>
            </a:r>
            <a:endParaRPr sz="1600">
              <a:latin typeface="Calibri"/>
              <a:cs typeface="Calibri"/>
            </a:endParaRPr>
          </a:p>
          <a:p>
            <a:pPr marL="38100" marR="30480" indent="730885">
              <a:lnSpc>
                <a:spcPts val="211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16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mm,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do =</a:t>
            </a:r>
            <a:r>
              <a:rPr dirty="0" sz="1600">
                <a:latin typeface="Calibri"/>
                <a:cs typeface="Calibri"/>
              </a:rPr>
              <a:t> 16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18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 and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fu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500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N/mm</a:t>
            </a:r>
            <a:r>
              <a:rPr dirty="0" baseline="26455" sz="1575" spc="-7">
                <a:latin typeface="Calibri"/>
                <a:cs typeface="Calibri"/>
              </a:rPr>
              <a:t>2 </a:t>
            </a:r>
            <a:r>
              <a:rPr dirty="0" baseline="26455" sz="1575" spc="-33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fu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plate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410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N/mm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  <a:p>
            <a:pPr marL="38100" marR="1329055" indent="45720">
              <a:lnSpc>
                <a:spcPts val="2100"/>
              </a:lnSpc>
              <a:spcBef>
                <a:spcPts val="10"/>
              </a:spcBef>
            </a:pPr>
            <a:r>
              <a:rPr dirty="0" sz="1600" spc="-5">
                <a:latin typeface="Calibri"/>
                <a:cs typeface="Calibri"/>
              </a:rPr>
              <a:t>e 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1.5 * do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</a:t>
            </a:r>
            <a:r>
              <a:rPr dirty="0" sz="1600">
                <a:latin typeface="Calibri"/>
                <a:cs typeface="Calibri"/>
              </a:rPr>
              <a:t>1.5</a:t>
            </a:r>
            <a:r>
              <a:rPr dirty="0" sz="1600" spc="-5">
                <a:latin typeface="Calibri"/>
                <a:cs typeface="Calibri"/>
              </a:rPr>
              <a:t> * 18 = </a:t>
            </a:r>
            <a:r>
              <a:rPr dirty="0" sz="1600">
                <a:latin typeface="Calibri"/>
                <a:cs typeface="Calibri"/>
              </a:rPr>
              <a:t>27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-10">
                <a:latin typeface="Calibri"/>
                <a:cs typeface="Calibri"/>
              </a:rPr>
              <a:t> say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 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</a:t>
            </a:r>
            <a:r>
              <a:rPr dirty="0" sz="1600">
                <a:latin typeface="Calibri"/>
                <a:cs typeface="Calibri"/>
              </a:rPr>
              <a:t>2.5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*d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2.5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16 = 40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marL="768985" marR="2645410" indent="-365760">
              <a:lnSpc>
                <a:spcPts val="2110"/>
              </a:lnSpc>
              <a:spcBef>
                <a:spcPts val="5"/>
              </a:spcBef>
            </a:pPr>
            <a:r>
              <a:rPr dirty="0" sz="1600" spc="-5">
                <a:latin typeface="Calibri"/>
                <a:cs typeface="Calibri"/>
              </a:rPr>
              <a:t>From IS 800, Page 75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Shear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strength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 Bolt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3833" y="8365997"/>
            <a:ext cx="6838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5208" sz="2400" spc="-7">
                <a:latin typeface="Calibri"/>
                <a:cs typeface="Calibri"/>
              </a:rPr>
              <a:t>V</a:t>
            </a:r>
            <a:r>
              <a:rPr dirty="0" sz="1050" spc="-5">
                <a:latin typeface="Calibri"/>
                <a:cs typeface="Calibri"/>
              </a:rPr>
              <a:t>dsb</a:t>
            </a:r>
            <a:r>
              <a:rPr dirty="0" sz="1050" spc="95">
                <a:latin typeface="Calibri"/>
                <a:cs typeface="Calibri"/>
              </a:rPr>
              <a:t> </a:t>
            </a:r>
            <a:r>
              <a:rPr dirty="0" baseline="5208" sz="2400" spc="-7">
                <a:latin typeface="Calibri"/>
                <a:cs typeface="Calibri"/>
              </a:rPr>
              <a:t>=</a:t>
            </a:r>
            <a:r>
              <a:rPr dirty="0" baseline="5208" sz="2400" spc="494">
                <a:latin typeface="Calibri"/>
                <a:cs typeface="Calibri"/>
              </a:rPr>
              <a:t> </a:t>
            </a:r>
            <a:r>
              <a:rPr dirty="0" baseline="-30092" sz="1800" spc="-30">
                <a:latin typeface="Symbol"/>
                <a:cs typeface="Symbol"/>
              </a:rPr>
              <a:t></a:t>
            </a:r>
            <a:endParaRPr baseline="-30092" sz="18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6167" y="8585454"/>
            <a:ext cx="22606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85">
                <a:latin typeface="Cambria Math"/>
                <a:cs typeface="Cambria Math"/>
              </a:rPr>
              <a:t>𝑚</a:t>
            </a:r>
            <a:r>
              <a:rPr dirty="0" sz="950" spc="180">
                <a:latin typeface="Cambria Math"/>
                <a:cs typeface="Cambria Math"/>
              </a:rPr>
              <a:t>𝑏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59430" y="8497569"/>
            <a:ext cx="291465" cy="13970"/>
          </a:xfrm>
          <a:custGeom>
            <a:avLst/>
            <a:gdLst/>
            <a:ahLst/>
            <a:cxnLst/>
            <a:rect l="l" t="t" r="r" b="b"/>
            <a:pathLst>
              <a:path w="291464" h="13970">
                <a:moveTo>
                  <a:pt x="291083" y="0"/>
                </a:moveTo>
                <a:lnTo>
                  <a:pt x="0" y="0"/>
                </a:lnTo>
                <a:lnTo>
                  <a:pt x="0" y="13715"/>
                </a:lnTo>
                <a:lnTo>
                  <a:pt x="291083" y="13715"/>
                </a:lnTo>
                <a:lnTo>
                  <a:pt x="2910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650363" y="8282178"/>
            <a:ext cx="6343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0520" algn="l"/>
              </a:tabLst>
            </a:pPr>
            <a:r>
              <a:rPr dirty="0" sz="1150" spc="25">
                <a:latin typeface="Cambria Math"/>
                <a:cs typeface="Cambria Math"/>
              </a:rPr>
              <a:t>1</a:t>
            </a:r>
            <a:r>
              <a:rPr dirty="0" sz="1150" spc="25">
                <a:latin typeface="Cambria Math"/>
                <a:cs typeface="Cambria Math"/>
              </a:rPr>
              <a:t>	</a:t>
            </a:r>
            <a:r>
              <a:rPr dirty="0" sz="1150" spc="105">
                <a:latin typeface="Cambria Math"/>
                <a:cs typeface="Cambria Math"/>
              </a:rPr>
              <a:t>𝑓</a:t>
            </a:r>
            <a:r>
              <a:rPr dirty="0" sz="1150" spc="145">
                <a:latin typeface="Cambria Math"/>
                <a:cs typeface="Cambria Math"/>
              </a:rPr>
              <a:t>𝑢</a:t>
            </a:r>
            <a:r>
              <a:rPr dirty="0" sz="1150" spc="125">
                <a:latin typeface="Cambria Math"/>
                <a:cs typeface="Cambria Math"/>
              </a:rPr>
              <a:t>𝑏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01391" y="8497582"/>
            <a:ext cx="274320" cy="50800"/>
          </a:xfrm>
          <a:custGeom>
            <a:avLst/>
            <a:gdLst/>
            <a:ahLst/>
            <a:cxnLst/>
            <a:rect l="l" t="t" r="r" b="b"/>
            <a:pathLst>
              <a:path w="274320" h="50800">
                <a:moveTo>
                  <a:pt x="227076" y="41135"/>
                </a:moveTo>
                <a:lnTo>
                  <a:pt x="143256" y="41135"/>
                </a:lnTo>
                <a:lnTo>
                  <a:pt x="143256" y="50279"/>
                </a:lnTo>
                <a:lnTo>
                  <a:pt x="227076" y="50279"/>
                </a:lnTo>
                <a:lnTo>
                  <a:pt x="227076" y="41135"/>
                </a:lnTo>
                <a:close/>
              </a:path>
              <a:path w="274320" h="50800">
                <a:moveTo>
                  <a:pt x="274320" y="0"/>
                </a:moveTo>
                <a:lnTo>
                  <a:pt x="0" y="0"/>
                </a:lnTo>
                <a:lnTo>
                  <a:pt x="0" y="13703"/>
                </a:lnTo>
                <a:lnTo>
                  <a:pt x="274320" y="13703"/>
                </a:lnTo>
                <a:lnTo>
                  <a:pt x="274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891663" y="8346185"/>
            <a:ext cx="1783080" cy="368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1625"/>
              </a:lnSpc>
              <a:spcBef>
                <a:spcPts val="95"/>
              </a:spcBef>
              <a:tabLst>
                <a:tab pos="473709" algn="l"/>
              </a:tabLst>
            </a:pPr>
            <a:r>
              <a:rPr dirty="0" sz="1600" spc="-5">
                <a:latin typeface="Cambria Math"/>
                <a:cs typeface="Cambria Math"/>
              </a:rPr>
              <a:t>[	</a:t>
            </a:r>
            <a:r>
              <a:rPr dirty="0" sz="1600" spc="-5">
                <a:latin typeface="Calibri"/>
                <a:cs typeface="Calibri"/>
              </a:rPr>
              <a:t>(n</a:t>
            </a:r>
            <a:r>
              <a:rPr dirty="0" baseline="-7936" sz="1575" spc="-7">
                <a:latin typeface="Calibri"/>
                <a:cs typeface="Calibri"/>
              </a:rPr>
              <a:t>n</a:t>
            </a:r>
            <a:r>
              <a:rPr dirty="0" baseline="-7936" sz="1575" spc="1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baseline="-7936" sz="1575" spc="-7">
                <a:latin typeface="Calibri"/>
                <a:cs typeface="Calibri"/>
              </a:rPr>
              <a:t>nb</a:t>
            </a:r>
            <a:r>
              <a:rPr dirty="0" baseline="-7936" sz="1575" spc="1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+n</a:t>
            </a:r>
            <a:r>
              <a:rPr dirty="0" baseline="-7936" sz="157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baseline="-7936" sz="1575">
                <a:latin typeface="Calibri"/>
                <a:cs typeface="Calibri"/>
              </a:rPr>
              <a:t>sb</a:t>
            </a:r>
            <a:r>
              <a:rPr dirty="0" sz="1600">
                <a:latin typeface="Calibri"/>
                <a:cs typeface="Calibri"/>
              </a:rPr>
              <a:t>)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  <a:p>
            <a:pPr marL="156845">
              <a:lnSpc>
                <a:spcPts val="1085"/>
              </a:lnSpc>
            </a:pPr>
            <a:r>
              <a:rPr dirty="0" sz="1150" spc="10">
                <a:latin typeface="Cambria Math"/>
                <a:cs typeface="Cambria Math"/>
              </a:rPr>
              <a:t>√</a:t>
            </a:r>
            <a:r>
              <a:rPr dirty="0" baseline="2415" sz="1725" spc="15">
                <a:latin typeface="Cambria Math"/>
                <a:cs typeface="Cambria Math"/>
              </a:rPr>
              <a:t>3</a:t>
            </a:r>
            <a:endParaRPr baseline="2415" sz="1725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60116" y="8320151"/>
            <a:ext cx="374015" cy="335915"/>
          </a:xfrm>
          <a:custGeom>
            <a:avLst/>
            <a:gdLst/>
            <a:ahLst/>
            <a:cxnLst/>
            <a:rect l="l" t="t" r="r" b="b"/>
            <a:pathLst>
              <a:path w="374014" h="335915">
                <a:moveTo>
                  <a:pt x="314817" y="48579"/>
                </a:moveTo>
                <a:lnTo>
                  <a:pt x="0" y="331089"/>
                </a:lnTo>
                <a:lnTo>
                  <a:pt x="4317" y="335788"/>
                </a:lnTo>
                <a:lnTo>
                  <a:pt x="319084" y="53324"/>
                </a:lnTo>
                <a:lnTo>
                  <a:pt x="314817" y="48579"/>
                </a:lnTo>
                <a:close/>
              </a:path>
              <a:path w="374014" h="335915">
                <a:moveTo>
                  <a:pt x="357812" y="40131"/>
                </a:moveTo>
                <a:lnTo>
                  <a:pt x="324231" y="40131"/>
                </a:lnTo>
                <a:lnTo>
                  <a:pt x="328548" y="44831"/>
                </a:lnTo>
                <a:lnTo>
                  <a:pt x="319084" y="53324"/>
                </a:lnTo>
                <a:lnTo>
                  <a:pt x="342392" y="79248"/>
                </a:lnTo>
                <a:lnTo>
                  <a:pt x="357812" y="40131"/>
                </a:lnTo>
                <a:close/>
              </a:path>
              <a:path w="374014" h="335915">
                <a:moveTo>
                  <a:pt x="324231" y="40131"/>
                </a:moveTo>
                <a:lnTo>
                  <a:pt x="314817" y="48579"/>
                </a:lnTo>
                <a:lnTo>
                  <a:pt x="319084" y="53324"/>
                </a:lnTo>
                <a:lnTo>
                  <a:pt x="328548" y="44831"/>
                </a:lnTo>
                <a:lnTo>
                  <a:pt x="324231" y="40131"/>
                </a:lnTo>
                <a:close/>
              </a:path>
              <a:path w="374014" h="335915">
                <a:moveTo>
                  <a:pt x="373633" y="0"/>
                </a:moveTo>
                <a:lnTo>
                  <a:pt x="291464" y="22606"/>
                </a:lnTo>
                <a:lnTo>
                  <a:pt x="314817" y="48579"/>
                </a:lnTo>
                <a:lnTo>
                  <a:pt x="324231" y="40131"/>
                </a:lnTo>
                <a:lnTo>
                  <a:pt x="357812" y="40131"/>
                </a:lnTo>
                <a:lnTo>
                  <a:pt x="37363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76604" y="9276080"/>
            <a:ext cx="6794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 b="1">
                <a:latin typeface="Calibri"/>
                <a:cs typeface="Calibri"/>
              </a:rPr>
              <a:t>4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|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10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3059"/>
            <a:ext cx="5981065" cy="6350"/>
          </a:xfrm>
          <a:custGeom>
            <a:avLst/>
            <a:gdLst/>
            <a:ahLst/>
            <a:cxnLst/>
            <a:rect l="l" t="t" r="r" b="b"/>
            <a:pathLst>
              <a:path w="5981065" h="6350">
                <a:moveTo>
                  <a:pt x="5981065" y="0"/>
                </a:moveTo>
                <a:lnTo>
                  <a:pt x="0" y="0"/>
                </a:lnTo>
                <a:lnTo>
                  <a:pt x="0" y="6096"/>
                </a:lnTo>
                <a:lnTo>
                  <a:pt x="5981065" y="6096"/>
                </a:lnTo>
                <a:lnTo>
                  <a:pt x="598106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6604" y="866292"/>
            <a:ext cx="3857625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185" marR="30480" indent="-45720">
              <a:lnSpc>
                <a:spcPct val="110000"/>
              </a:lnSpc>
              <a:spcBef>
                <a:spcPts val="100"/>
              </a:spcBef>
            </a:pPr>
            <a:r>
              <a:rPr dirty="0" sz="1600" spc="-5">
                <a:latin typeface="Calibri"/>
                <a:cs typeface="Calibri"/>
              </a:rPr>
              <a:t>Assume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fully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threaded bolts and double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shear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baseline="-7936" sz="1575">
                <a:latin typeface="Calibri"/>
                <a:cs typeface="Calibri"/>
              </a:rPr>
              <a:t>n</a:t>
            </a:r>
            <a:r>
              <a:rPr dirty="0" baseline="-7936" sz="1575" spc="172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 and</a:t>
            </a:r>
            <a:r>
              <a:rPr dirty="0" sz="1600">
                <a:latin typeface="Calibri"/>
                <a:cs typeface="Calibri"/>
              </a:rPr>
              <a:t> n</a:t>
            </a:r>
            <a:r>
              <a:rPr dirty="0" baseline="-7936" sz="1575">
                <a:latin typeface="Calibri"/>
                <a:cs typeface="Calibri"/>
              </a:rPr>
              <a:t>s</a:t>
            </a:r>
            <a:r>
              <a:rPr dirty="0" baseline="-7936" sz="1575" spc="18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526793"/>
            <a:ext cx="4787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5208" sz="2400" spc="-7">
                <a:latin typeface="Calibri"/>
                <a:cs typeface="Calibri"/>
              </a:rPr>
              <a:t>V</a:t>
            </a:r>
            <a:r>
              <a:rPr dirty="0" sz="1050" spc="-5">
                <a:latin typeface="Calibri"/>
                <a:cs typeface="Calibri"/>
              </a:rPr>
              <a:t>dsb</a:t>
            </a:r>
            <a:r>
              <a:rPr dirty="0" sz="1050" spc="45">
                <a:latin typeface="Calibri"/>
                <a:cs typeface="Calibri"/>
              </a:rPr>
              <a:t> </a:t>
            </a:r>
            <a:r>
              <a:rPr dirty="0" baseline="5208" sz="2400" spc="-7">
                <a:latin typeface="Calibri"/>
                <a:cs typeface="Calibri"/>
              </a:rPr>
              <a:t>=</a:t>
            </a:r>
            <a:endParaRPr baseline="5208"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9069" y="1674622"/>
            <a:ext cx="6756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dirty="0" baseline="2415" sz="1725" spc="44">
                <a:latin typeface="Cambria Math"/>
                <a:cs typeface="Cambria Math"/>
              </a:rPr>
              <a:t>1</a:t>
            </a:r>
            <a:r>
              <a:rPr dirty="0" baseline="2415" sz="1725">
                <a:latin typeface="Cambria Math"/>
                <a:cs typeface="Cambria Math"/>
              </a:rPr>
              <a:t>.</a:t>
            </a:r>
            <a:r>
              <a:rPr dirty="0" baseline="2415" sz="1725" spc="22">
                <a:latin typeface="Cambria Math"/>
                <a:cs typeface="Cambria Math"/>
              </a:rPr>
              <a:t>2</a:t>
            </a:r>
            <a:r>
              <a:rPr dirty="0" baseline="2415" sz="1725" spc="37">
                <a:latin typeface="Cambria Math"/>
                <a:cs typeface="Cambria Math"/>
              </a:rPr>
              <a:t>5</a:t>
            </a:r>
            <a:r>
              <a:rPr dirty="0" baseline="2415" sz="1725">
                <a:latin typeface="Cambria Math"/>
                <a:cs typeface="Cambria Math"/>
              </a:rPr>
              <a:t>	</a:t>
            </a:r>
            <a:r>
              <a:rPr dirty="0" sz="1150" spc="-5">
                <a:latin typeface="Cambria Math"/>
                <a:cs typeface="Cambria Math"/>
              </a:rPr>
              <a:t>√</a:t>
            </a:r>
            <a:r>
              <a:rPr dirty="0" baseline="2415" sz="1725" spc="37">
                <a:latin typeface="Cambria Math"/>
                <a:cs typeface="Cambria Math"/>
              </a:rPr>
              <a:t>3</a:t>
            </a:r>
            <a:endParaRPr baseline="2415" sz="1725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1769" y="1658366"/>
            <a:ext cx="283845" cy="13970"/>
          </a:xfrm>
          <a:custGeom>
            <a:avLst/>
            <a:gdLst/>
            <a:ahLst/>
            <a:cxnLst/>
            <a:rect l="l" t="t" r="r" b="b"/>
            <a:pathLst>
              <a:path w="283844" h="13969">
                <a:moveTo>
                  <a:pt x="283463" y="0"/>
                </a:moveTo>
                <a:lnTo>
                  <a:pt x="0" y="0"/>
                </a:lnTo>
                <a:lnTo>
                  <a:pt x="0" y="13716"/>
                </a:lnTo>
                <a:lnTo>
                  <a:pt x="283463" y="13716"/>
                </a:lnTo>
                <a:lnTo>
                  <a:pt x="283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94586" y="1658365"/>
            <a:ext cx="253365" cy="50800"/>
          </a:xfrm>
          <a:custGeom>
            <a:avLst/>
            <a:gdLst/>
            <a:ahLst/>
            <a:cxnLst/>
            <a:rect l="l" t="t" r="r" b="b"/>
            <a:pathLst>
              <a:path w="253364" h="50800">
                <a:moveTo>
                  <a:pt x="216408" y="41148"/>
                </a:moveTo>
                <a:lnTo>
                  <a:pt x="132588" y="41148"/>
                </a:lnTo>
                <a:lnTo>
                  <a:pt x="132588" y="50292"/>
                </a:lnTo>
                <a:lnTo>
                  <a:pt x="216408" y="50292"/>
                </a:lnTo>
                <a:lnTo>
                  <a:pt x="216408" y="41148"/>
                </a:lnTo>
                <a:close/>
              </a:path>
              <a:path w="253364" h="50800">
                <a:moveTo>
                  <a:pt x="252984" y="0"/>
                </a:moveTo>
                <a:lnTo>
                  <a:pt x="0" y="0"/>
                </a:lnTo>
                <a:lnTo>
                  <a:pt x="0" y="13716"/>
                </a:lnTo>
                <a:lnTo>
                  <a:pt x="252984" y="13716"/>
                </a:lnTo>
                <a:lnTo>
                  <a:pt x="252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22730" y="1442974"/>
            <a:ext cx="1453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71475" algn="l"/>
                <a:tab pos="1027430" algn="l"/>
              </a:tabLst>
            </a:pPr>
            <a:r>
              <a:rPr dirty="0" sz="1150" spc="25">
                <a:latin typeface="Cambria Math"/>
                <a:cs typeface="Cambria Math"/>
              </a:rPr>
              <a:t>1	</a:t>
            </a:r>
            <a:r>
              <a:rPr dirty="0" sz="1150" spc="30">
                <a:latin typeface="Cambria Math"/>
                <a:cs typeface="Cambria Math"/>
              </a:rPr>
              <a:t>500	</a:t>
            </a:r>
            <a:r>
              <a:rPr dirty="0" sz="1150" spc="75">
                <a:latin typeface="Cambria Math"/>
                <a:cs typeface="Cambria Math"/>
              </a:rPr>
              <a:t>𝜋</a:t>
            </a:r>
            <a:r>
              <a:rPr dirty="0" sz="1150" spc="-10">
                <a:latin typeface="Cambria Math"/>
                <a:cs typeface="Cambria Math"/>
              </a:rPr>
              <a:t> </a:t>
            </a:r>
            <a:r>
              <a:rPr dirty="0" sz="1150" spc="35">
                <a:latin typeface="Cambria Math"/>
                <a:cs typeface="Cambria Math"/>
              </a:rPr>
              <a:t>16</a:t>
            </a:r>
            <a:r>
              <a:rPr dirty="0" baseline="23391" sz="1425" spc="52">
                <a:latin typeface="Cambria Math"/>
                <a:cs typeface="Cambria Math"/>
              </a:rPr>
              <a:t>2</a:t>
            </a:r>
            <a:endParaRPr baseline="23391" sz="1425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3891" y="1665477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4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50286" y="1658366"/>
            <a:ext cx="378460" cy="13970"/>
          </a:xfrm>
          <a:custGeom>
            <a:avLst/>
            <a:gdLst/>
            <a:ahLst/>
            <a:cxnLst/>
            <a:rect l="l" t="t" r="r" b="b"/>
            <a:pathLst>
              <a:path w="378460" h="13969">
                <a:moveTo>
                  <a:pt x="377951" y="0"/>
                </a:moveTo>
                <a:lnTo>
                  <a:pt x="0" y="0"/>
                </a:lnTo>
                <a:lnTo>
                  <a:pt x="0" y="13716"/>
                </a:lnTo>
                <a:lnTo>
                  <a:pt x="377951" y="13716"/>
                </a:lnTo>
                <a:lnTo>
                  <a:pt x="377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10257" y="1506981"/>
            <a:ext cx="2300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8625" algn="l"/>
                <a:tab pos="1163320" algn="l"/>
              </a:tabLst>
            </a:pPr>
            <a:r>
              <a:rPr dirty="0" sz="1600" spc="-5">
                <a:latin typeface="Cambria Math"/>
                <a:cs typeface="Cambria Math"/>
              </a:rPr>
              <a:t>[	</a:t>
            </a:r>
            <a:r>
              <a:rPr dirty="0" sz="1600" spc="-10">
                <a:latin typeface="Calibri"/>
                <a:cs typeface="Calibri"/>
              </a:rPr>
              <a:t>(2*	</a:t>
            </a:r>
            <a:r>
              <a:rPr dirty="0" sz="1600" spc="-5">
                <a:latin typeface="Cambria Math"/>
                <a:cs typeface="Cambria Math"/>
              </a:rPr>
              <a:t>∗</a:t>
            </a:r>
            <a:r>
              <a:rPr dirty="0" sz="1600" spc="-1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0.78</a:t>
            </a:r>
            <a:r>
              <a:rPr dirty="0" sz="1600" spc="-25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3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)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2105914"/>
            <a:ext cx="2157095" cy="805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782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72.43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Similarly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Bearing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Strength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5226" y="2892678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2313" y="2976499"/>
            <a:ext cx="7004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5208" sz="2400" spc="-7">
                <a:latin typeface="Calibri"/>
                <a:cs typeface="Calibri"/>
              </a:rPr>
              <a:t>V</a:t>
            </a:r>
            <a:r>
              <a:rPr dirty="0" baseline="5208" sz="2400" spc="-52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dpb</a:t>
            </a:r>
            <a:r>
              <a:rPr dirty="0" baseline="5208" sz="2400" spc="-7">
                <a:latin typeface="Calibri"/>
                <a:cs typeface="Calibri"/>
              </a:rPr>
              <a:t>=</a:t>
            </a:r>
            <a:r>
              <a:rPr dirty="0" baseline="5208" sz="2400" spc="487">
                <a:latin typeface="Calibri"/>
                <a:cs typeface="Calibri"/>
              </a:rPr>
              <a:t> </a:t>
            </a:r>
            <a:r>
              <a:rPr dirty="0" baseline="-30092" sz="1800" spc="-30">
                <a:latin typeface="Symbol"/>
                <a:cs typeface="Symbol"/>
              </a:rPr>
              <a:t></a:t>
            </a:r>
            <a:endParaRPr baseline="-30092" sz="18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91029" y="3195955"/>
            <a:ext cx="22606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85">
                <a:latin typeface="Cambria Math"/>
                <a:cs typeface="Cambria Math"/>
              </a:rPr>
              <a:t>𝑚</a:t>
            </a:r>
            <a:r>
              <a:rPr dirty="0" sz="950" spc="180">
                <a:latin typeface="Cambria Math"/>
                <a:cs typeface="Cambria Math"/>
              </a:rPr>
              <a:t>𝑏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44294" y="3108070"/>
            <a:ext cx="291465" cy="13970"/>
          </a:xfrm>
          <a:custGeom>
            <a:avLst/>
            <a:gdLst/>
            <a:ahLst/>
            <a:cxnLst/>
            <a:rect l="l" t="t" r="r" b="b"/>
            <a:pathLst>
              <a:path w="291464" h="13969">
                <a:moveTo>
                  <a:pt x="291083" y="0"/>
                </a:moveTo>
                <a:lnTo>
                  <a:pt x="0" y="0"/>
                </a:lnTo>
                <a:lnTo>
                  <a:pt x="0" y="13716"/>
                </a:lnTo>
                <a:lnTo>
                  <a:pt x="291083" y="13716"/>
                </a:lnTo>
                <a:lnTo>
                  <a:pt x="2910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142998" y="2956687"/>
            <a:ext cx="28422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[2.5*k</a:t>
            </a:r>
            <a:r>
              <a:rPr dirty="0" baseline="-7936" sz="1575" spc="-7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*d*t*fu)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…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Page </a:t>
            </a:r>
            <a:r>
              <a:rPr dirty="0" sz="1600">
                <a:latin typeface="Calibri"/>
                <a:cs typeface="Calibri"/>
              </a:rPr>
              <a:t>75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2313" y="3317875"/>
            <a:ext cx="32569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k</a:t>
            </a:r>
            <a:r>
              <a:rPr dirty="0" baseline="-7246" sz="1725">
                <a:latin typeface="Times New Roman"/>
                <a:cs typeface="Times New Roman"/>
              </a:rPr>
              <a:t>b</a:t>
            </a:r>
            <a:r>
              <a:rPr dirty="0" baseline="-7246" sz="1725" spc="-7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is taken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 least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the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following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0225" y="3642486"/>
            <a:ext cx="4857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k</a:t>
            </a:r>
            <a:r>
              <a:rPr dirty="0" baseline="-7246" sz="1725">
                <a:latin typeface="Times New Roman"/>
                <a:cs typeface="Times New Roman"/>
              </a:rPr>
              <a:t>b</a:t>
            </a:r>
            <a:r>
              <a:rPr dirty="0" baseline="-7246" sz="1725" spc="5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02866" y="3572383"/>
            <a:ext cx="1149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114">
                <a:latin typeface="Cambria Math"/>
                <a:cs typeface="Cambria Math"/>
              </a:rPr>
              <a:t>𝑒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11933" y="3810634"/>
            <a:ext cx="302260" cy="15240"/>
          </a:xfrm>
          <a:custGeom>
            <a:avLst/>
            <a:gdLst/>
            <a:ahLst/>
            <a:cxnLst/>
            <a:rect l="l" t="t" r="r" b="b"/>
            <a:pathLst>
              <a:path w="302260" h="15239">
                <a:moveTo>
                  <a:pt x="302056" y="0"/>
                </a:moveTo>
                <a:lnTo>
                  <a:pt x="0" y="0"/>
                </a:lnTo>
                <a:lnTo>
                  <a:pt x="0" y="15239"/>
                </a:lnTo>
                <a:lnTo>
                  <a:pt x="302056" y="15239"/>
                </a:lnTo>
                <a:lnTo>
                  <a:pt x="302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999233" y="3766845"/>
            <a:ext cx="321945" cy="52832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300" spc="20">
                <a:latin typeface="Cambria Math"/>
                <a:cs typeface="Cambria Math"/>
              </a:rPr>
              <a:t>3</a:t>
            </a:r>
            <a:r>
              <a:rPr dirty="0" sz="1300" spc="125">
                <a:latin typeface="Cambria Math"/>
                <a:cs typeface="Cambria Math"/>
              </a:rPr>
              <a:t>𝑑𝑜</a:t>
            </a:r>
            <a:endParaRPr sz="1300">
              <a:latin typeface="Cambria Math"/>
              <a:cs typeface="Cambria Math"/>
            </a:endParaRPr>
          </a:p>
          <a:p>
            <a:pPr marL="17145">
              <a:lnSpc>
                <a:spcPct val="100000"/>
              </a:lnSpc>
              <a:spcBef>
                <a:spcPts val="420"/>
              </a:spcBef>
            </a:pPr>
            <a:r>
              <a:rPr dirty="0" sz="1300" spc="90">
                <a:latin typeface="Cambria Math"/>
                <a:cs typeface="Cambria Math"/>
              </a:rPr>
              <a:t>𝑝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4226" y="3642486"/>
            <a:ext cx="1200785" cy="800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  <a:tabLst>
                <a:tab pos="405130" algn="l"/>
              </a:tabLst>
            </a:pPr>
            <a:r>
              <a:rPr dirty="0" sz="1800">
                <a:latin typeface="Times New Roman"/>
                <a:cs typeface="Times New Roman"/>
              </a:rPr>
              <a:t>=	0.55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dirty="0" sz="1800">
                <a:latin typeface="Times New Roman"/>
                <a:cs typeface="Times New Roman"/>
              </a:rPr>
              <a:t>-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0.25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=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0.49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2313" y="4142359"/>
            <a:ext cx="543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75920" algn="l"/>
              </a:tabLst>
            </a:pPr>
            <a:r>
              <a:rPr dirty="0" sz="1800">
                <a:latin typeface="Times New Roman"/>
                <a:cs typeface="Times New Roman"/>
              </a:rPr>
              <a:t>k</a:t>
            </a:r>
            <a:r>
              <a:rPr dirty="0" baseline="-7246" sz="1725">
                <a:latin typeface="Times New Roman"/>
                <a:cs typeface="Times New Roman"/>
              </a:rPr>
              <a:t>b	</a:t>
            </a:r>
            <a:r>
              <a:rPr dirty="0" sz="1800">
                <a:latin typeface="Times New Roman"/>
                <a:cs typeface="Times New Roman"/>
              </a:rPr>
              <a:t>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6270" y="4320667"/>
            <a:ext cx="3219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20">
                <a:latin typeface="Cambria Math"/>
                <a:cs typeface="Cambria Math"/>
              </a:rPr>
              <a:t>3</a:t>
            </a:r>
            <a:r>
              <a:rPr dirty="0" sz="1300" spc="125">
                <a:latin typeface="Cambria Math"/>
                <a:cs typeface="Cambria Math"/>
              </a:rPr>
              <a:t>𝑑𝑜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18970" y="4310507"/>
            <a:ext cx="302260" cy="15240"/>
          </a:xfrm>
          <a:custGeom>
            <a:avLst/>
            <a:gdLst/>
            <a:ahLst/>
            <a:cxnLst/>
            <a:rect l="l" t="t" r="r" b="b"/>
            <a:pathLst>
              <a:path w="302260" h="15239">
                <a:moveTo>
                  <a:pt x="301751" y="0"/>
                </a:moveTo>
                <a:lnTo>
                  <a:pt x="0" y="0"/>
                </a:lnTo>
                <a:lnTo>
                  <a:pt x="0" y="15239"/>
                </a:lnTo>
                <a:lnTo>
                  <a:pt x="301751" y="15239"/>
                </a:lnTo>
                <a:lnTo>
                  <a:pt x="301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242313" y="4672710"/>
            <a:ext cx="264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k</a:t>
            </a:r>
            <a:r>
              <a:rPr dirty="0" baseline="-7246" sz="1725">
                <a:latin typeface="Times New Roman"/>
                <a:cs typeface="Times New Roman"/>
              </a:rPr>
              <a:t>b</a:t>
            </a:r>
            <a:endParaRPr baseline="-7246" sz="1725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17217" y="4538598"/>
            <a:ext cx="5664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2407" sz="2700">
                <a:latin typeface="Times New Roman"/>
                <a:cs typeface="Times New Roman"/>
              </a:rPr>
              <a:t>=</a:t>
            </a:r>
            <a:r>
              <a:rPr dirty="0" baseline="-32407" sz="2700" spc="-89">
                <a:latin typeface="Times New Roman"/>
                <a:cs typeface="Times New Roman"/>
              </a:rPr>
              <a:t> </a:t>
            </a:r>
            <a:r>
              <a:rPr dirty="0" sz="1300" spc="70">
                <a:latin typeface="Cambria Math"/>
                <a:cs typeface="Cambria Math"/>
              </a:rPr>
              <a:t>𝑓𝑢𝑏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78838" y="4851273"/>
            <a:ext cx="23177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110">
                <a:latin typeface="Cambria Math"/>
                <a:cs typeface="Cambria Math"/>
              </a:rPr>
              <a:t>𝑓</a:t>
            </a:r>
            <a:r>
              <a:rPr dirty="0" sz="1300" spc="165">
                <a:latin typeface="Cambria Math"/>
                <a:cs typeface="Cambria Math"/>
              </a:rPr>
              <a:t>𝑢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41245" y="4840859"/>
            <a:ext cx="309880" cy="15240"/>
          </a:xfrm>
          <a:custGeom>
            <a:avLst/>
            <a:gdLst/>
            <a:ahLst/>
            <a:cxnLst/>
            <a:rect l="l" t="t" r="r" b="b"/>
            <a:pathLst>
              <a:path w="309880" h="15239">
                <a:moveTo>
                  <a:pt x="309371" y="0"/>
                </a:moveTo>
                <a:lnTo>
                  <a:pt x="0" y="0"/>
                </a:lnTo>
                <a:lnTo>
                  <a:pt x="0" y="15239"/>
                </a:lnTo>
                <a:lnTo>
                  <a:pt x="309371" y="15239"/>
                </a:lnTo>
                <a:lnTo>
                  <a:pt x="309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253742" y="4672710"/>
            <a:ext cx="6121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=</a:t>
            </a:r>
            <a:r>
              <a:rPr dirty="0" sz="1800" spc="-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1.21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29613" y="5044821"/>
            <a:ext cx="1944370" cy="812165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35"/>
              </a:spcBef>
            </a:pPr>
            <a:r>
              <a:rPr dirty="0" sz="1800">
                <a:latin typeface="Times New Roman"/>
                <a:cs typeface="Times New Roman"/>
              </a:rPr>
              <a:t>k</a:t>
            </a:r>
            <a:r>
              <a:rPr dirty="0" baseline="-7246" sz="1725">
                <a:latin typeface="Times New Roman"/>
                <a:cs typeface="Times New Roman"/>
              </a:rPr>
              <a:t>b</a:t>
            </a:r>
            <a:r>
              <a:rPr dirty="0" baseline="-7246" sz="1725" spc="202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=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781685">
              <a:lnSpc>
                <a:spcPct val="100000"/>
              </a:lnSpc>
              <a:spcBef>
                <a:spcPts val="935"/>
              </a:spcBef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3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k</a:t>
            </a:r>
            <a:r>
              <a:rPr dirty="0" baseline="-7246" sz="1725">
                <a:latin typeface="Times New Roman"/>
                <a:cs typeface="Times New Roman"/>
              </a:rPr>
              <a:t>b</a:t>
            </a:r>
            <a:r>
              <a:rPr dirty="0" baseline="-7246" sz="1725" spc="217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=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0.49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28674" y="6096380"/>
            <a:ext cx="2362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dpb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6007989"/>
            <a:ext cx="8108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4485" algn="l"/>
                <a:tab pos="696595" algn="l"/>
              </a:tabLst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5">
                <a:latin typeface="Times New Roman"/>
                <a:cs typeface="Times New Roman"/>
              </a:rPr>
              <a:t>	</a:t>
            </a:r>
            <a:r>
              <a:rPr dirty="0" sz="1600" spc="-5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78838" y="5943980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79777" y="6166485"/>
            <a:ext cx="3092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15">
                <a:latin typeface="Cambria Math"/>
                <a:cs typeface="Cambria Math"/>
              </a:rPr>
              <a:t>25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792477" y="6159372"/>
            <a:ext cx="283845" cy="13970"/>
          </a:xfrm>
          <a:custGeom>
            <a:avLst/>
            <a:gdLst/>
            <a:ahLst/>
            <a:cxnLst/>
            <a:rect l="l" t="t" r="r" b="b"/>
            <a:pathLst>
              <a:path w="283844" h="13970">
                <a:moveTo>
                  <a:pt x="283463" y="0"/>
                </a:moveTo>
                <a:lnTo>
                  <a:pt x="0" y="0"/>
                </a:lnTo>
                <a:lnTo>
                  <a:pt x="0" y="13715"/>
                </a:lnTo>
                <a:lnTo>
                  <a:pt x="283463" y="13715"/>
                </a:lnTo>
                <a:lnTo>
                  <a:pt x="283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083561" y="6007989"/>
            <a:ext cx="42652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[2.5*0.49*16*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8*410)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51.43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51.43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baseline="26455" sz="1575" spc="-7">
                <a:latin typeface="Calibri"/>
                <a:cs typeface="Calibri"/>
              </a:rPr>
              <a:t>3</a:t>
            </a:r>
            <a:r>
              <a:rPr dirty="0" baseline="26455" sz="1575" spc="5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67713" y="6337173"/>
            <a:ext cx="52025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Bolt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value =</a:t>
            </a:r>
            <a:r>
              <a:rPr dirty="0" sz="1600" spc="3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51.43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Least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>
                <a:latin typeface="Calibri"/>
                <a:cs typeface="Calibri"/>
              </a:rPr>
              <a:t> shear</a:t>
            </a:r>
            <a:r>
              <a:rPr dirty="0" sz="1600" spc="-5">
                <a:latin typeface="Calibri"/>
                <a:cs typeface="Calibri"/>
              </a:rPr>
              <a:t> and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Bearing Strength)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2004" y="6781038"/>
            <a:ext cx="11798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No.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3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56789" y="6716648"/>
            <a:ext cx="4343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70">
                <a:latin typeface="Cambria Math"/>
                <a:cs typeface="Cambria Math"/>
              </a:rPr>
              <a:t>𝐹𝑜</a:t>
            </a:r>
            <a:r>
              <a:rPr dirty="0" sz="1150" spc="110">
                <a:latin typeface="Cambria Math"/>
                <a:cs typeface="Cambria Math"/>
              </a:rPr>
              <a:t>𝑟𝑐𝑒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115566" y="6932421"/>
            <a:ext cx="753745" cy="13970"/>
          </a:xfrm>
          <a:custGeom>
            <a:avLst/>
            <a:gdLst/>
            <a:ahLst/>
            <a:cxnLst/>
            <a:rect l="l" t="t" r="r" b="b"/>
            <a:pathLst>
              <a:path w="753744" h="13970">
                <a:moveTo>
                  <a:pt x="753160" y="0"/>
                </a:moveTo>
                <a:lnTo>
                  <a:pt x="0" y="0"/>
                </a:lnTo>
                <a:lnTo>
                  <a:pt x="0" y="13715"/>
                </a:lnTo>
                <a:lnTo>
                  <a:pt x="753160" y="13715"/>
                </a:lnTo>
                <a:lnTo>
                  <a:pt x="753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432175" y="6702932"/>
            <a:ext cx="6629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">
                <a:latin typeface="Cambria Math"/>
                <a:cs typeface="Cambria Math"/>
              </a:rPr>
              <a:t>120∗10^3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2866" y="6951726"/>
            <a:ext cx="204723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6510" algn="l"/>
              </a:tabLst>
            </a:pPr>
            <a:r>
              <a:rPr dirty="0" baseline="4830" sz="1725" spc="67">
                <a:latin typeface="Cambria Math"/>
                <a:cs typeface="Cambria Math"/>
              </a:rPr>
              <a:t>𝐵𝑜𝑙𝑡</a:t>
            </a:r>
            <a:r>
              <a:rPr dirty="0" baseline="4830" sz="1725" spc="60">
                <a:latin typeface="Cambria Math"/>
                <a:cs typeface="Cambria Math"/>
              </a:rPr>
              <a:t> </a:t>
            </a:r>
            <a:r>
              <a:rPr dirty="0" baseline="4830" sz="1725" spc="82">
                <a:latin typeface="Cambria Math"/>
                <a:cs typeface="Cambria Math"/>
              </a:rPr>
              <a:t>𝑉𝑎𝑙𝑢𝑒	</a:t>
            </a:r>
            <a:r>
              <a:rPr dirty="0" sz="1150" spc="-5">
                <a:latin typeface="Cambria Math"/>
                <a:cs typeface="Cambria Math"/>
              </a:rPr>
              <a:t>51.43∗10^3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390010" y="6923278"/>
            <a:ext cx="747395" cy="15240"/>
          </a:xfrm>
          <a:custGeom>
            <a:avLst/>
            <a:gdLst/>
            <a:ahLst/>
            <a:cxnLst/>
            <a:rect l="l" t="t" r="r" b="b"/>
            <a:pathLst>
              <a:path w="747395" h="15240">
                <a:moveTo>
                  <a:pt x="747064" y="0"/>
                </a:moveTo>
                <a:lnTo>
                  <a:pt x="0" y="0"/>
                </a:lnTo>
                <a:lnTo>
                  <a:pt x="0" y="15240"/>
                </a:lnTo>
                <a:lnTo>
                  <a:pt x="747064" y="15240"/>
                </a:lnTo>
                <a:lnTo>
                  <a:pt x="747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3096895" y="6755130"/>
            <a:ext cx="2526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9515" algn="l"/>
              </a:tabLst>
            </a:pPr>
            <a:r>
              <a:rPr dirty="0" sz="1800">
                <a:latin typeface="Times New Roman"/>
                <a:cs typeface="Times New Roman"/>
              </a:rPr>
              <a:t>=	=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2.3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Cambria Math"/>
                <a:cs typeface="Cambria Math"/>
              </a:rPr>
              <a:t>≈</a:t>
            </a:r>
            <a:r>
              <a:rPr dirty="0" sz="1800" spc="7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3</a:t>
            </a:r>
            <a:r>
              <a:rPr dirty="0" sz="1800" spc="35">
                <a:latin typeface="Cambria Math"/>
                <a:cs typeface="Cambria Math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76604" y="9276080"/>
            <a:ext cx="6794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 b="1">
                <a:latin typeface="Calibri"/>
                <a:cs typeface="Calibri"/>
              </a:rPr>
              <a:t>5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|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10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2004" y="7108088"/>
            <a:ext cx="5070475" cy="1990089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  <a:tabLst>
                <a:tab pos="1183640" algn="l"/>
              </a:tabLst>
            </a:pPr>
            <a:r>
              <a:rPr dirty="0" sz="1600" spc="-5">
                <a:latin typeface="Times New Roman"/>
                <a:cs typeface="Times New Roman"/>
              </a:rPr>
              <a:t>Hence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adopt	</a:t>
            </a:r>
            <a:r>
              <a:rPr dirty="0" sz="1600">
                <a:latin typeface="Times New Roman"/>
                <a:cs typeface="Times New Roman"/>
              </a:rPr>
              <a:t>2ISA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70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x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70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x8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mm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top chord.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2.</a:t>
            </a:r>
            <a:r>
              <a:rPr dirty="0" u="sng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sng" sz="16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Outer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Tension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Member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(Bottom</a:t>
            </a:r>
            <a:r>
              <a:rPr dirty="0" u="sng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Chord</a:t>
            </a:r>
            <a:r>
              <a:rPr dirty="0" u="sng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Member)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852169" indent="365125">
              <a:lnSpc>
                <a:spcPct val="103099"/>
              </a:lnSpc>
            </a:pPr>
            <a:r>
              <a:rPr dirty="0" sz="1600" spc="-5">
                <a:latin typeface="Times New Roman"/>
                <a:cs typeface="Times New Roman"/>
              </a:rPr>
              <a:t>The </a:t>
            </a:r>
            <a:r>
              <a:rPr dirty="0" sz="1600">
                <a:latin typeface="Times New Roman"/>
                <a:cs typeface="Times New Roman"/>
              </a:rPr>
              <a:t>bottom </a:t>
            </a:r>
            <a:r>
              <a:rPr dirty="0" sz="1600" spc="-5">
                <a:latin typeface="Times New Roman"/>
                <a:cs typeface="Times New Roman"/>
              </a:rPr>
              <a:t>chord members </a:t>
            </a:r>
            <a:r>
              <a:rPr dirty="0" sz="1600">
                <a:latin typeface="Times New Roman"/>
                <a:cs typeface="Times New Roman"/>
              </a:rPr>
              <a:t>are </a:t>
            </a:r>
            <a:r>
              <a:rPr dirty="0" sz="1600" spc="-5">
                <a:latin typeface="Times New Roman"/>
                <a:cs typeface="Times New Roman"/>
              </a:rPr>
              <a:t>AF = FG = GB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AF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70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KN (T),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L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4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  <a:p>
            <a:pPr marL="12700" marR="2835275">
              <a:lnSpc>
                <a:spcPct val="103200"/>
              </a:lnSpc>
              <a:spcBef>
                <a:spcPts val="10"/>
              </a:spcBef>
            </a:pPr>
            <a:r>
              <a:rPr dirty="0" sz="1600" spc="-5">
                <a:latin typeface="Times New Roman"/>
                <a:cs typeface="Times New Roman"/>
              </a:rPr>
              <a:t>FG = 50 KN (T), L =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4 m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GB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70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KN (T),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L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4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mα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3059"/>
            <a:ext cx="5981065" cy="6350"/>
          </a:xfrm>
          <a:custGeom>
            <a:avLst/>
            <a:gdLst/>
            <a:ahLst/>
            <a:cxnLst/>
            <a:rect l="l" t="t" r="r" b="b"/>
            <a:pathLst>
              <a:path w="5981065" h="6350">
                <a:moveTo>
                  <a:pt x="5981065" y="0"/>
                </a:moveTo>
                <a:lnTo>
                  <a:pt x="0" y="0"/>
                </a:lnTo>
                <a:lnTo>
                  <a:pt x="0" y="6096"/>
                </a:lnTo>
                <a:lnTo>
                  <a:pt x="5981065" y="6096"/>
                </a:lnTo>
                <a:lnTo>
                  <a:pt x="598106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25319" y="2218397"/>
            <a:ext cx="304165" cy="2108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baseline="20833" sz="1800" spc="89">
                <a:latin typeface="Symbol"/>
                <a:cs typeface="Symbol"/>
              </a:rPr>
              <a:t></a:t>
            </a:r>
            <a:r>
              <a:rPr dirty="0" sz="950" spc="60">
                <a:latin typeface="Cambria Math"/>
                <a:cs typeface="Cambria Math"/>
              </a:rPr>
              <a:t>𝑚𝑙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0826" y="2164333"/>
            <a:ext cx="578485" cy="13970"/>
          </a:xfrm>
          <a:custGeom>
            <a:avLst/>
            <a:gdLst/>
            <a:ahLst/>
            <a:cxnLst/>
            <a:rect l="l" t="t" r="r" b="b"/>
            <a:pathLst>
              <a:path w="578485" h="13969">
                <a:moveTo>
                  <a:pt x="577900" y="0"/>
                </a:moveTo>
                <a:lnTo>
                  <a:pt x="0" y="0"/>
                </a:lnTo>
                <a:lnTo>
                  <a:pt x="0" y="13716"/>
                </a:lnTo>
                <a:lnTo>
                  <a:pt x="577900" y="13716"/>
                </a:lnTo>
                <a:lnTo>
                  <a:pt x="577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9304" y="857147"/>
            <a:ext cx="4432935" cy="142494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390525">
              <a:lnSpc>
                <a:spcPct val="100000"/>
              </a:lnSpc>
              <a:spcBef>
                <a:spcPts val="305"/>
              </a:spcBef>
            </a:pPr>
            <a:r>
              <a:rPr dirty="0" sz="1600" spc="-5">
                <a:latin typeface="Times New Roman"/>
                <a:cs typeface="Times New Roman"/>
              </a:rPr>
              <a:t>Maximum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force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5">
                <a:latin typeface="Times New Roman"/>
                <a:cs typeface="Times New Roman"/>
              </a:rPr>
              <a:t> 70</a:t>
            </a:r>
            <a:r>
              <a:rPr dirty="0" sz="1600" spc="-5">
                <a:latin typeface="Times New Roman"/>
                <a:cs typeface="Times New Roman"/>
              </a:rPr>
              <a:t> KN</a:t>
            </a:r>
            <a:endParaRPr sz="1600">
              <a:latin typeface="Times New Roman"/>
              <a:cs typeface="Times New Roman"/>
            </a:endParaRPr>
          </a:p>
          <a:p>
            <a:pPr marL="254000" marR="1343025" indent="-228600">
              <a:lnSpc>
                <a:spcPct val="110000"/>
              </a:lnSpc>
              <a:spcBef>
                <a:spcPts val="10"/>
              </a:spcBef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Factored force = 1.5 * 70 = 105 </a:t>
            </a:r>
            <a:r>
              <a:rPr dirty="0" sz="1600">
                <a:latin typeface="Calibri"/>
                <a:cs typeface="Calibri"/>
              </a:rPr>
              <a:t>KN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Maximum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Length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4m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90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i.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Selection</a:t>
            </a:r>
            <a:r>
              <a:rPr dirty="0" u="heavy" sz="1600" spc="35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35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Section:</a:t>
            </a:r>
            <a:endParaRPr sz="1600">
              <a:latin typeface="Calibri"/>
              <a:cs typeface="Calibri"/>
            </a:endParaRPr>
          </a:p>
          <a:p>
            <a:pPr marL="390525">
              <a:lnSpc>
                <a:spcPct val="100000"/>
              </a:lnSpc>
              <a:spcBef>
                <a:spcPts val="625"/>
              </a:spcBef>
              <a:tabLst>
                <a:tab pos="3146425" algn="l"/>
              </a:tabLst>
            </a:pPr>
            <a:r>
              <a:rPr dirty="0" sz="1600" spc="-5">
                <a:latin typeface="Times New Roman"/>
                <a:cs typeface="Times New Roman"/>
              </a:rPr>
              <a:t>Using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</a:t>
            </a:r>
            <a:r>
              <a:rPr dirty="0" baseline="-7936" sz="1575" spc="-7">
                <a:latin typeface="Times New Roman"/>
                <a:cs typeface="Times New Roman"/>
              </a:rPr>
              <a:t>dn</a:t>
            </a:r>
            <a:r>
              <a:rPr dirty="0" baseline="-7936" sz="1575" spc="209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baseline="45893" sz="1725" spc="112">
                <a:latin typeface="Cambria Math"/>
                <a:cs typeface="Cambria Math"/>
              </a:rPr>
              <a:t>𝛼</a:t>
            </a:r>
            <a:r>
              <a:rPr dirty="0" baseline="45893" sz="1725" spc="450">
                <a:latin typeface="Cambria Math"/>
                <a:cs typeface="Cambria Math"/>
              </a:rPr>
              <a:t> </a:t>
            </a:r>
            <a:r>
              <a:rPr dirty="0" baseline="45893" sz="1725" spc="89">
                <a:latin typeface="Cambria Math"/>
                <a:cs typeface="Cambria Math"/>
              </a:rPr>
              <a:t>𝐴𝑛</a:t>
            </a:r>
            <a:r>
              <a:rPr dirty="0" baseline="45893" sz="1725" spc="7">
                <a:latin typeface="Cambria Math"/>
                <a:cs typeface="Cambria Math"/>
              </a:rPr>
              <a:t> </a:t>
            </a:r>
            <a:r>
              <a:rPr dirty="0" baseline="45893" sz="1725" spc="104">
                <a:latin typeface="Cambria Math"/>
                <a:cs typeface="Cambria Math"/>
              </a:rPr>
              <a:t>𝑓𝑢</a:t>
            </a:r>
            <a:r>
              <a:rPr dirty="0" baseline="45893" sz="1725" spc="247">
                <a:latin typeface="Cambria Math"/>
                <a:cs typeface="Cambria Math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…………	</a:t>
            </a:r>
            <a:r>
              <a:rPr dirty="0" sz="1600" spc="-10">
                <a:latin typeface="Times New Roman"/>
                <a:cs typeface="Times New Roman"/>
              </a:rPr>
              <a:t>Page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33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4630" y="2375662"/>
            <a:ext cx="3531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Here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</a:t>
            </a:r>
            <a:r>
              <a:rPr dirty="0" baseline="-7936" sz="1575" spc="-7">
                <a:latin typeface="Times New Roman"/>
                <a:cs typeface="Times New Roman"/>
              </a:rPr>
              <a:t>dn</a:t>
            </a:r>
            <a:r>
              <a:rPr dirty="0" baseline="-7936" sz="1575" spc="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Factored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Load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105 </a:t>
            </a:r>
            <a:r>
              <a:rPr dirty="0" sz="1600" spc="-5">
                <a:latin typeface="Times New Roman"/>
                <a:cs typeface="Times New Roman"/>
              </a:rPr>
              <a:t>x 10^3 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0922" y="2765805"/>
            <a:ext cx="21462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30">
                <a:latin typeface="Cambria Math"/>
                <a:cs typeface="Cambria Math"/>
              </a:rPr>
              <a:t>𝑚</a:t>
            </a:r>
            <a:r>
              <a:rPr dirty="0" sz="1150" spc="135">
                <a:latin typeface="Cambria Math"/>
                <a:cs typeface="Cambria Math"/>
              </a:rPr>
              <a:t>𝑙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9233" y="2623779"/>
            <a:ext cx="2193290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591310" algn="l"/>
              </a:tabLst>
            </a:pPr>
            <a:r>
              <a:rPr dirty="0" sz="1600" spc="-5">
                <a:latin typeface="Cambria Math"/>
                <a:cs typeface="Cambria Math"/>
              </a:rPr>
              <a:t>𝛼</a:t>
            </a:r>
            <a:r>
              <a:rPr dirty="0" sz="1600" spc="49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=</a:t>
            </a:r>
            <a:r>
              <a:rPr dirty="0" sz="1600" spc="105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0.7</a:t>
            </a:r>
            <a:r>
              <a:rPr dirty="0" sz="1600" spc="360">
                <a:latin typeface="Cambria Math"/>
                <a:cs typeface="Cambria Math"/>
              </a:rPr>
              <a:t> </a:t>
            </a:r>
            <a:r>
              <a:rPr dirty="0" sz="1600" spc="-10">
                <a:latin typeface="Cambria Math"/>
                <a:cs typeface="Cambria Math"/>
              </a:rPr>
              <a:t>𝑎𝑛𝑑</a:t>
            </a:r>
            <a:r>
              <a:rPr dirty="0" sz="1600" spc="415">
                <a:latin typeface="Cambria Math"/>
                <a:cs typeface="Cambria Math"/>
              </a:rPr>
              <a:t> </a:t>
            </a:r>
            <a:r>
              <a:rPr dirty="0" sz="1650" spc="-25">
                <a:latin typeface="Symbol"/>
                <a:cs typeface="Symbol"/>
              </a:rPr>
              <a:t></a:t>
            </a:r>
            <a:r>
              <a:rPr dirty="0" sz="1650" spc="-25">
                <a:latin typeface="Times New Roman"/>
                <a:cs typeface="Times New Roman"/>
              </a:rPr>
              <a:t>	</a:t>
            </a:r>
            <a:r>
              <a:rPr dirty="0" sz="1600" spc="-5">
                <a:latin typeface="Cambria Math"/>
                <a:cs typeface="Cambria Math"/>
              </a:rPr>
              <a:t>=</a:t>
            </a:r>
            <a:r>
              <a:rPr dirty="0" sz="1600" spc="10">
                <a:latin typeface="Cambria Math"/>
                <a:cs typeface="Cambria Math"/>
              </a:rPr>
              <a:t> </a:t>
            </a:r>
            <a:r>
              <a:rPr dirty="0" sz="1600">
                <a:latin typeface="Cambria Math"/>
                <a:cs typeface="Cambria Math"/>
              </a:rPr>
              <a:t>1.25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9613" y="3231006"/>
            <a:ext cx="1636395" cy="415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ts val="178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105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x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10^3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baseline="45893" sz="1725" spc="89">
                <a:latin typeface="Cambria Math"/>
                <a:cs typeface="Cambria Math"/>
              </a:rPr>
              <a:t>𝐴𝑛</a:t>
            </a:r>
            <a:r>
              <a:rPr dirty="0" baseline="45893" sz="1725" spc="-15">
                <a:latin typeface="Cambria Math"/>
                <a:cs typeface="Cambria Math"/>
              </a:rPr>
              <a:t> </a:t>
            </a:r>
            <a:r>
              <a:rPr dirty="0" baseline="45893" sz="1725" spc="104">
                <a:latin typeface="Cambria Math"/>
                <a:cs typeface="Cambria Math"/>
              </a:rPr>
              <a:t>𝑓𝑢</a:t>
            </a:r>
            <a:endParaRPr baseline="45893" sz="1725">
              <a:latin typeface="Cambria Math"/>
              <a:cs typeface="Cambria Math"/>
            </a:endParaRPr>
          </a:p>
          <a:p>
            <a:pPr algn="r" marR="136525">
              <a:lnSpc>
                <a:spcPts val="1300"/>
              </a:lnSpc>
            </a:pPr>
            <a:r>
              <a:rPr dirty="0" baseline="20833" sz="1800" spc="89">
                <a:latin typeface="Symbol"/>
                <a:cs typeface="Symbol"/>
              </a:rPr>
              <a:t></a:t>
            </a:r>
            <a:r>
              <a:rPr dirty="0" sz="950" spc="60">
                <a:latin typeface="Cambria Math"/>
                <a:cs typeface="Cambria Math"/>
              </a:rPr>
              <a:t>𝑚𝑙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05507" y="3382390"/>
            <a:ext cx="411480" cy="13970"/>
          </a:xfrm>
          <a:custGeom>
            <a:avLst/>
            <a:gdLst/>
            <a:ahLst/>
            <a:cxnLst/>
            <a:rect l="l" t="t" r="r" b="b"/>
            <a:pathLst>
              <a:path w="411480" h="13970">
                <a:moveTo>
                  <a:pt x="411480" y="0"/>
                </a:moveTo>
                <a:lnTo>
                  <a:pt x="0" y="0"/>
                </a:lnTo>
                <a:lnTo>
                  <a:pt x="0" y="13716"/>
                </a:lnTo>
                <a:lnTo>
                  <a:pt x="411480" y="13716"/>
                </a:lnTo>
                <a:lnTo>
                  <a:pt x="411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76604" y="9276080"/>
            <a:ext cx="6794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 sz="1100" b="1">
                <a:latin typeface="Calibri"/>
                <a:cs typeface="Calibri"/>
              </a:rPr>
              <a:t>6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|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1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10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982" y="0"/>
            <a:ext cx="6188532" cy="1063243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943" y="0"/>
            <a:ext cx="5976607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666" y="0"/>
            <a:ext cx="6435426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609" y="0"/>
            <a:ext cx="6379286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775" y="5810250"/>
            <a:ext cx="3857625" cy="387350"/>
          </a:xfrm>
          <a:custGeom>
            <a:avLst/>
            <a:gdLst/>
            <a:ahLst/>
            <a:cxnLst/>
            <a:rect l="l" t="t" r="r" b="b"/>
            <a:pathLst>
              <a:path w="3857625" h="387350">
                <a:moveTo>
                  <a:pt x="0" y="64515"/>
                </a:moveTo>
                <a:lnTo>
                  <a:pt x="5080" y="39379"/>
                </a:lnTo>
                <a:lnTo>
                  <a:pt x="18923" y="18875"/>
                </a:lnTo>
                <a:lnTo>
                  <a:pt x="39433" y="5062"/>
                </a:lnTo>
                <a:lnTo>
                  <a:pt x="64515" y="0"/>
                </a:lnTo>
                <a:lnTo>
                  <a:pt x="3793109" y="0"/>
                </a:lnTo>
                <a:lnTo>
                  <a:pt x="3818191" y="5062"/>
                </a:lnTo>
                <a:lnTo>
                  <a:pt x="3838702" y="18875"/>
                </a:lnTo>
                <a:lnTo>
                  <a:pt x="3852545" y="39379"/>
                </a:lnTo>
                <a:lnTo>
                  <a:pt x="3857625" y="64515"/>
                </a:lnTo>
                <a:lnTo>
                  <a:pt x="3857625" y="322707"/>
                </a:lnTo>
                <a:lnTo>
                  <a:pt x="3852545" y="347862"/>
                </a:lnTo>
                <a:lnTo>
                  <a:pt x="3838702" y="368411"/>
                </a:lnTo>
                <a:lnTo>
                  <a:pt x="3818191" y="382268"/>
                </a:lnTo>
                <a:lnTo>
                  <a:pt x="3793109" y="387350"/>
                </a:lnTo>
                <a:lnTo>
                  <a:pt x="64515" y="387350"/>
                </a:lnTo>
                <a:lnTo>
                  <a:pt x="39433" y="382268"/>
                </a:lnTo>
                <a:lnTo>
                  <a:pt x="18923" y="368411"/>
                </a:lnTo>
                <a:lnTo>
                  <a:pt x="5080" y="347862"/>
                </a:lnTo>
                <a:lnTo>
                  <a:pt x="0" y="322707"/>
                </a:lnTo>
                <a:lnTo>
                  <a:pt x="0" y="64515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901954"/>
            <a:ext cx="4623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0000"/>
                </a:solidFill>
                <a:latin typeface="Symbol"/>
                <a:cs typeface="Symbol"/>
              </a:rPr>
              <a:t></a:t>
            </a:r>
            <a:r>
              <a:rPr dirty="0" sz="1800" spc="4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CG</a:t>
            </a:r>
            <a:r>
              <a:rPr dirty="0" sz="1800" spc="-5">
                <a:latin typeface="Calibri"/>
                <a:cs typeface="Calibri"/>
              </a:rPr>
              <a:t> 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footing from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center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Column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3473" y="1391157"/>
            <a:ext cx="4978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0205" algn="l"/>
              </a:tabLst>
            </a:pPr>
            <a:r>
              <a:rPr dirty="0" baseline="1543" sz="2700" spc="30">
                <a:latin typeface="Calibri"/>
                <a:cs typeface="Calibri"/>
              </a:rPr>
              <a:t>x</a:t>
            </a:r>
            <a:r>
              <a:rPr dirty="0" sz="1800">
                <a:latin typeface="Calibri"/>
                <a:cs typeface="Calibri"/>
              </a:rPr>
              <a:t>̄	</a:t>
            </a:r>
            <a:r>
              <a:rPr dirty="0" baseline="1543" sz="2700">
                <a:latin typeface="Calibri"/>
                <a:cs typeface="Calibri"/>
              </a:rPr>
              <a:t>=</a:t>
            </a:r>
            <a:endParaRPr baseline="1543"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9838" y="1316481"/>
            <a:ext cx="156210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25">
                <a:latin typeface="Cambria Math"/>
                <a:cs typeface="Cambria Math"/>
              </a:rPr>
              <a:t>(𝑊1∗𝑥1</a:t>
            </a:r>
            <a:r>
              <a:rPr dirty="0" sz="1300" spc="-20">
                <a:latin typeface="Cambria Math"/>
                <a:cs typeface="Cambria Math"/>
              </a:rPr>
              <a:t> </a:t>
            </a:r>
            <a:r>
              <a:rPr dirty="0" sz="1300" spc="-5">
                <a:latin typeface="Cambria Math"/>
                <a:cs typeface="Cambria Math"/>
              </a:rPr>
              <a:t>)</a:t>
            </a:r>
            <a:r>
              <a:rPr dirty="0" sz="1300" spc="-20">
                <a:latin typeface="Cambria Math"/>
                <a:cs typeface="Cambria Math"/>
              </a:rPr>
              <a:t> </a:t>
            </a:r>
            <a:r>
              <a:rPr dirty="0" sz="1300" spc="-30">
                <a:latin typeface="Cambria Math"/>
                <a:cs typeface="Cambria Math"/>
              </a:rPr>
              <a:t>+</a:t>
            </a:r>
            <a:r>
              <a:rPr dirty="0" sz="1300" spc="-15">
                <a:latin typeface="Cambria Math"/>
                <a:cs typeface="Cambria Math"/>
              </a:rPr>
              <a:t> </a:t>
            </a:r>
            <a:r>
              <a:rPr dirty="0" sz="1300" spc="30">
                <a:latin typeface="Cambria Math"/>
                <a:cs typeface="Cambria Math"/>
              </a:rPr>
              <a:t>(𝑤2∗𝑥2)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2742" y="1564893"/>
            <a:ext cx="7981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Cambria Math"/>
                <a:cs typeface="Cambria Math"/>
              </a:rPr>
              <a:t>(</a:t>
            </a:r>
            <a:r>
              <a:rPr dirty="0" sz="1300" spc="35">
                <a:latin typeface="Cambria Math"/>
                <a:cs typeface="Cambria Math"/>
              </a:rPr>
              <a:t>𝑊</a:t>
            </a:r>
            <a:r>
              <a:rPr dirty="0" sz="1300" spc="35">
                <a:latin typeface="Cambria Math"/>
                <a:cs typeface="Cambria Math"/>
              </a:rPr>
              <a:t>1</a:t>
            </a:r>
            <a:r>
              <a:rPr dirty="0" sz="1300" spc="-25">
                <a:latin typeface="Cambria Math"/>
                <a:cs typeface="Cambria Math"/>
              </a:rPr>
              <a:t>+</a:t>
            </a:r>
            <a:r>
              <a:rPr dirty="0" sz="1300" spc="35">
                <a:latin typeface="Cambria Math"/>
                <a:cs typeface="Cambria Math"/>
              </a:rPr>
              <a:t>𝑊</a:t>
            </a:r>
            <a:r>
              <a:rPr dirty="0" sz="1300" spc="35">
                <a:latin typeface="Cambria Math"/>
                <a:cs typeface="Cambria Math"/>
              </a:rPr>
              <a:t>2</a:t>
            </a:r>
            <a:r>
              <a:rPr dirty="0" sz="1300" spc="-5">
                <a:latin typeface="Cambria Math"/>
                <a:cs typeface="Cambria Math"/>
              </a:rPr>
              <a:t>)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72538" y="1554733"/>
            <a:ext cx="1536700" cy="15240"/>
          </a:xfrm>
          <a:custGeom>
            <a:avLst/>
            <a:gdLst/>
            <a:ahLst/>
            <a:cxnLst/>
            <a:rect l="l" t="t" r="r" b="b"/>
            <a:pathLst>
              <a:path w="1536700" h="15240">
                <a:moveTo>
                  <a:pt x="1536446" y="0"/>
                </a:moveTo>
                <a:lnTo>
                  <a:pt x="0" y="0"/>
                </a:lnTo>
                <a:lnTo>
                  <a:pt x="0" y="15240"/>
                </a:lnTo>
                <a:lnTo>
                  <a:pt x="1536446" y="15240"/>
                </a:lnTo>
                <a:lnTo>
                  <a:pt x="1536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99233" y="1961133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5375" y="1891029"/>
            <a:ext cx="164401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20">
                <a:latin typeface="Cambria Math"/>
                <a:cs typeface="Cambria Math"/>
              </a:rPr>
              <a:t>(1250∗0</a:t>
            </a:r>
            <a:r>
              <a:rPr dirty="0" sz="1300" spc="-20">
                <a:latin typeface="Cambria Math"/>
                <a:cs typeface="Cambria Math"/>
              </a:rPr>
              <a:t> </a:t>
            </a:r>
            <a:r>
              <a:rPr dirty="0" sz="1300" spc="-5">
                <a:latin typeface="Cambria Math"/>
                <a:cs typeface="Cambria Math"/>
              </a:rPr>
              <a:t>)</a:t>
            </a:r>
            <a:r>
              <a:rPr dirty="0" sz="1300" spc="-25">
                <a:latin typeface="Cambria Math"/>
                <a:cs typeface="Cambria Math"/>
              </a:rPr>
              <a:t> </a:t>
            </a:r>
            <a:r>
              <a:rPr dirty="0" sz="1300" spc="-30">
                <a:latin typeface="Cambria Math"/>
                <a:cs typeface="Cambria Math"/>
              </a:rPr>
              <a:t>+</a:t>
            </a:r>
            <a:r>
              <a:rPr dirty="0" sz="1300" spc="-20">
                <a:latin typeface="Cambria Math"/>
                <a:cs typeface="Cambria Math"/>
              </a:rPr>
              <a:t> </a:t>
            </a:r>
            <a:r>
              <a:rPr dirty="0" sz="1300" spc="15">
                <a:latin typeface="Cambria Math"/>
                <a:cs typeface="Cambria Math"/>
              </a:rPr>
              <a:t>(1600∗4)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4079" y="2139441"/>
            <a:ext cx="104648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15">
                <a:latin typeface="Cambria Math"/>
                <a:cs typeface="Cambria Math"/>
              </a:rPr>
              <a:t>(1250+1600)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78075" y="2129282"/>
            <a:ext cx="1619250" cy="15240"/>
          </a:xfrm>
          <a:custGeom>
            <a:avLst/>
            <a:gdLst/>
            <a:ahLst/>
            <a:cxnLst/>
            <a:rect l="l" t="t" r="r" b="b"/>
            <a:pathLst>
              <a:path w="1619250" h="15239">
                <a:moveTo>
                  <a:pt x="1618741" y="0"/>
                </a:moveTo>
                <a:lnTo>
                  <a:pt x="0" y="0"/>
                </a:lnTo>
                <a:lnTo>
                  <a:pt x="0" y="15240"/>
                </a:lnTo>
                <a:lnTo>
                  <a:pt x="1618741" y="15240"/>
                </a:lnTo>
                <a:lnTo>
                  <a:pt x="1618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51204" y="2334132"/>
            <a:ext cx="5647055" cy="449834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160145">
              <a:lnSpc>
                <a:spcPct val="100000"/>
              </a:lnSpc>
              <a:spcBef>
                <a:spcPts val="1205"/>
              </a:spcBef>
            </a:pPr>
            <a:r>
              <a:rPr dirty="0" baseline="1543" sz="2700" spc="15">
                <a:latin typeface="Calibri"/>
                <a:cs typeface="Calibri"/>
              </a:rPr>
              <a:t>x</a:t>
            </a:r>
            <a:r>
              <a:rPr dirty="0" sz="1800" spc="10">
                <a:latin typeface="Calibri"/>
                <a:cs typeface="Calibri"/>
              </a:rPr>
              <a:t>̄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baseline="1736" sz="2400" spc="-7">
                <a:latin typeface="Calibri"/>
                <a:cs typeface="Calibri"/>
              </a:rPr>
              <a:t>=</a:t>
            </a:r>
            <a:r>
              <a:rPr dirty="0" baseline="1736" sz="2400" spc="-37">
                <a:latin typeface="Calibri"/>
                <a:cs typeface="Calibri"/>
              </a:rPr>
              <a:t> </a:t>
            </a:r>
            <a:r>
              <a:rPr dirty="0" baseline="1736" sz="2400" spc="-7">
                <a:latin typeface="Calibri"/>
                <a:cs typeface="Calibri"/>
              </a:rPr>
              <a:t>2.24</a:t>
            </a:r>
            <a:r>
              <a:rPr dirty="0" baseline="1736" sz="2400" spc="-30">
                <a:latin typeface="Calibri"/>
                <a:cs typeface="Calibri"/>
              </a:rPr>
              <a:t> </a:t>
            </a:r>
            <a:r>
              <a:rPr dirty="0" baseline="1736" sz="2400" spc="-7">
                <a:latin typeface="Calibri"/>
                <a:cs typeface="Calibri"/>
              </a:rPr>
              <a:t>m</a:t>
            </a:r>
            <a:endParaRPr baseline="1736" sz="2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110"/>
              </a:spcBef>
            </a:pPr>
            <a:r>
              <a:rPr dirty="0" sz="1800" spc="-10">
                <a:latin typeface="Calibri"/>
                <a:cs typeface="Calibri"/>
              </a:rPr>
              <a:t>From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above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diagram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,we </a:t>
            </a:r>
            <a:r>
              <a:rPr dirty="0" sz="1800" spc="-5">
                <a:latin typeface="Calibri"/>
                <a:cs typeface="Calibri"/>
              </a:rPr>
              <a:t>can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write</a:t>
            </a:r>
            <a:endParaRPr sz="1800">
              <a:latin typeface="Calibri"/>
              <a:cs typeface="Calibri"/>
            </a:endParaRPr>
          </a:p>
          <a:p>
            <a:pPr marL="1526540" marR="2698750">
              <a:lnSpc>
                <a:spcPct val="152200"/>
              </a:lnSpc>
              <a:spcBef>
                <a:spcPts val="10"/>
              </a:spcBef>
            </a:pPr>
            <a:r>
              <a:rPr dirty="0" sz="1800">
                <a:latin typeface="Calibri"/>
                <a:cs typeface="Calibri"/>
              </a:rPr>
              <a:t>p</a:t>
            </a:r>
            <a:r>
              <a:rPr dirty="0" baseline="-9661" sz="1725">
                <a:latin typeface="Calibri"/>
                <a:cs typeface="Calibri"/>
              </a:rPr>
              <a:t>1</a:t>
            </a:r>
            <a:r>
              <a:rPr dirty="0" baseline="-9661" sz="1725" spc="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+ 2.24 = </a:t>
            </a:r>
            <a:r>
              <a:rPr dirty="0" sz="1800" spc="-5">
                <a:latin typeface="Calibri"/>
                <a:cs typeface="Calibri"/>
              </a:rPr>
              <a:t>L/2 </a:t>
            </a:r>
            <a:r>
              <a:rPr dirty="0" sz="1800">
                <a:latin typeface="Calibri"/>
                <a:cs typeface="Calibri"/>
              </a:rPr>
              <a:t> p</a:t>
            </a:r>
            <a:r>
              <a:rPr dirty="0" baseline="-9661" sz="1725">
                <a:latin typeface="Calibri"/>
                <a:cs typeface="Calibri"/>
              </a:rPr>
              <a:t>1</a:t>
            </a:r>
            <a:r>
              <a:rPr dirty="0" baseline="-9661" sz="1725" spc="18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2.4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6.5/2</a:t>
            </a:r>
            <a:endParaRPr sz="1800">
              <a:latin typeface="Calibri"/>
              <a:cs typeface="Calibri"/>
            </a:endParaRPr>
          </a:p>
          <a:p>
            <a:pPr marL="63500" marR="3348354" indent="1463040">
              <a:lnSpc>
                <a:spcPct val="152800"/>
              </a:lnSpc>
              <a:tabLst>
                <a:tab pos="613410" algn="l"/>
              </a:tabLst>
            </a:pPr>
            <a:r>
              <a:rPr dirty="0" sz="1800">
                <a:latin typeface="Calibri"/>
                <a:cs typeface="Calibri"/>
              </a:rPr>
              <a:t>p</a:t>
            </a:r>
            <a:r>
              <a:rPr dirty="0" baseline="-9661" sz="1725">
                <a:latin typeface="Calibri"/>
                <a:cs typeface="Calibri"/>
              </a:rPr>
              <a:t>1</a:t>
            </a:r>
            <a:r>
              <a:rPr dirty="0" baseline="-9661" sz="1725" spc="172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Also	p</a:t>
            </a:r>
            <a:r>
              <a:rPr dirty="0" baseline="-9661" sz="1725">
                <a:latin typeface="Calibri"/>
                <a:cs typeface="Calibri"/>
              </a:rPr>
              <a:t>1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5">
                <a:latin typeface="Calibri"/>
                <a:cs typeface="Calibri"/>
              </a:rPr>
              <a:t> p</a:t>
            </a:r>
            <a:r>
              <a:rPr dirty="0" baseline="-9661" sz="1725" spc="-7">
                <a:latin typeface="Calibri"/>
                <a:cs typeface="Calibri"/>
              </a:rPr>
              <a:t>2</a:t>
            </a:r>
            <a:r>
              <a:rPr dirty="0" baseline="-9661" sz="1725" spc="202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  <a:p>
            <a:pPr marL="581025" marR="3691254">
              <a:lnSpc>
                <a:spcPts val="3300"/>
              </a:lnSpc>
              <a:spcBef>
                <a:spcPts val="290"/>
              </a:spcBef>
            </a:pP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baseline="-9661" sz="1725">
                <a:latin typeface="Calibri"/>
                <a:cs typeface="Calibri"/>
              </a:rPr>
              <a:t>2</a:t>
            </a:r>
            <a:r>
              <a:rPr dirty="0" baseline="-9661" sz="1725" spc="18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6.5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baseline="-9661" sz="1725">
                <a:latin typeface="Calibri"/>
                <a:cs typeface="Calibri"/>
              </a:rPr>
              <a:t>2</a:t>
            </a:r>
            <a:r>
              <a:rPr dirty="0" baseline="-9661" sz="1725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1.5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935"/>
              </a:spcBef>
              <a:tabLst>
                <a:tab pos="1869439" algn="l"/>
              </a:tabLst>
            </a:pPr>
            <a:r>
              <a:rPr dirty="0" sz="1800">
                <a:latin typeface="Symbol"/>
                <a:cs typeface="Symbol"/>
              </a:rPr>
              <a:t>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Projections	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baseline="-9661" sz="1725">
                <a:latin typeface="Calibri"/>
                <a:cs typeface="Calibri"/>
              </a:rPr>
              <a:t>1</a:t>
            </a:r>
            <a:r>
              <a:rPr dirty="0" baseline="-9661" sz="1725" spc="202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3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baseline="-9661" sz="1725">
                <a:latin typeface="Calibri"/>
                <a:cs typeface="Calibri"/>
              </a:rPr>
              <a:t>2</a:t>
            </a:r>
            <a:r>
              <a:rPr dirty="0" baseline="-9661" sz="1725" spc="209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1.5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3.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Shear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force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Bending</a:t>
            </a:r>
            <a:r>
              <a:rPr dirty="0" u="heavy" sz="1800" spc="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Moment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Diagram: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(SFD 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&amp;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BMD):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3904" y="7131557"/>
            <a:ext cx="3111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720975" algn="l"/>
              </a:tabLst>
            </a:pPr>
            <a:r>
              <a:rPr dirty="0" sz="1800" spc="-5">
                <a:latin typeface="Calibri"/>
                <a:cs typeface="Calibri"/>
              </a:rPr>
              <a:t>Net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Upward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Pressure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baseline="28985" sz="1725">
                <a:latin typeface="Calibri"/>
                <a:cs typeface="Calibri"/>
              </a:rPr>
              <a:t>2	</a:t>
            </a:r>
            <a:r>
              <a:rPr dirty="0" sz="1800">
                <a:latin typeface="Calibri"/>
                <a:cs typeface="Calibri"/>
              </a:rPr>
              <a:t>q</a:t>
            </a:r>
            <a:r>
              <a:rPr dirty="0" sz="1800" spc="4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8604" y="7061454"/>
            <a:ext cx="147701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60">
                <a:latin typeface="Cambria Math"/>
                <a:cs typeface="Cambria Math"/>
              </a:rPr>
              <a:t>𝑂𝑛𝑙𝑦</a:t>
            </a:r>
            <a:r>
              <a:rPr dirty="0" sz="1300" spc="15">
                <a:latin typeface="Cambria Math"/>
                <a:cs typeface="Cambria Math"/>
              </a:rPr>
              <a:t> </a:t>
            </a:r>
            <a:r>
              <a:rPr dirty="0" sz="1300" spc="70">
                <a:latin typeface="Cambria Math"/>
                <a:cs typeface="Cambria Math"/>
              </a:rPr>
              <a:t>𝐶𝑜𝑙𝑢𝑚𝑛</a:t>
            </a:r>
            <a:r>
              <a:rPr dirty="0" sz="1300" spc="-5">
                <a:latin typeface="Cambria Math"/>
                <a:cs typeface="Cambria Math"/>
              </a:rPr>
              <a:t> </a:t>
            </a:r>
            <a:r>
              <a:rPr dirty="0" sz="1300" spc="65">
                <a:latin typeface="Cambria Math"/>
                <a:cs typeface="Cambria Math"/>
              </a:rPr>
              <a:t>𝑙𝑜𝑎𝑑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4804" y="7309866"/>
            <a:ext cx="13271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70">
                <a:latin typeface="Cambria Math"/>
                <a:cs typeface="Cambria Math"/>
              </a:rPr>
              <a:t>𝑎𝑟𝑒𝑎</a:t>
            </a:r>
            <a:r>
              <a:rPr dirty="0" sz="1300" spc="5">
                <a:latin typeface="Cambria Math"/>
                <a:cs typeface="Cambria Math"/>
              </a:rPr>
              <a:t> </a:t>
            </a:r>
            <a:r>
              <a:rPr dirty="0" sz="1300" spc="65">
                <a:latin typeface="Cambria Math"/>
                <a:cs typeface="Cambria Math"/>
              </a:rPr>
              <a:t>𝑜𝑓</a:t>
            </a:r>
            <a:r>
              <a:rPr dirty="0" sz="1300">
                <a:latin typeface="Cambria Math"/>
                <a:cs typeface="Cambria Math"/>
              </a:rPr>
              <a:t> </a:t>
            </a:r>
            <a:r>
              <a:rPr dirty="0" sz="1300" spc="65">
                <a:latin typeface="Cambria Math"/>
                <a:cs typeface="Cambria Math"/>
              </a:rPr>
              <a:t>𝑓𝑜𝑜𝑡𝑖𝑛𝑔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91304" y="7299706"/>
            <a:ext cx="1459230" cy="15240"/>
          </a:xfrm>
          <a:custGeom>
            <a:avLst/>
            <a:gdLst/>
            <a:ahLst/>
            <a:cxnLst/>
            <a:rect l="l" t="t" r="r" b="b"/>
            <a:pathLst>
              <a:path w="1459229" h="15240">
                <a:moveTo>
                  <a:pt x="1458722" y="0"/>
                </a:moveTo>
                <a:lnTo>
                  <a:pt x="0" y="0"/>
                </a:lnTo>
                <a:lnTo>
                  <a:pt x="0" y="15240"/>
                </a:lnTo>
                <a:lnTo>
                  <a:pt x="1458722" y="15240"/>
                </a:lnTo>
                <a:lnTo>
                  <a:pt x="1458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825366" y="7695438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81653" y="7625333"/>
            <a:ext cx="4057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20">
                <a:latin typeface="Cambria Math"/>
                <a:cs typeface="Cambria Math"/>
              </a:rPr>
              <a:t>2</a:t>
            </a:r>
            <a:r>
              <a:rPr dirty="0" sz="1300" spc="30">
                <a:latin typeface="Cambria Math"/>
                <a:cs typeface="Cambria Math"/>
              </a:rPr>
              <a:t>8</a:t>
            </a:r>
            <a:r>
              <a:rPr dirty="0" sz="1300" spc="20">
                <a:latin typeface="Cambria Math"/>
                <a:cs typeface="Cambria Math"/>
              </a:rPr>
              <a:t>5</a:t>
            </a:r>
            <a:r>
              <a:rPr dirty="0" sz="1300" spc="30">
                <a:latin typeface="Cambria Math"/>
                <a:cs typeface="Cambria Math"/>
              </a:rPr>
              <a:t>0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90213" y="7873745"/>
            <a:ext cx="55499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35">
                <a:latin typeface="Cambria Math"/>
                <a:cs typeface="Cambria Math"/>
              </a:rPr>
              <a:t>6</a:t>
            </a:r>
            <a:r>
              <a:rPr dirty="0" sz="1300" spc="-10">
                <a:latin typeface="Cambria Math"/>
                <a:cs typeface="Cambria Math"/>
              </a:rPr>
              <a:t>.</a:t>
            </a:r>
            <a:r>
              <a:rPr dirty="0" sz="1300" spc="35">
                <a:latin typeface="Cambria Math"/>
                <a:cs typeface="Cambria Math"/>
              </a:rPr>
              <a:t>5</a:t>
            </a:r>
            <a:r>
              <a:rPr dirty="0" sz="1300" spc="-10">
                <a:latin typeface="Cambria Math"/>
                <a:cs typeface="Cambria Math"/>
              </a:rPr>
              <a:t>∗</a:t>
            </a:r>
            <a:r>
              <a:rPr dirty="0" sz="1300" spc="35">
                <a:latin typeface="Cambria Math"/>
                <a:cs typeface="Cambria Math"/>
              </a:rPr>
              <a:t>2</a:t>
            </a:r>
            <a:r>
              <a:rPr dirty="0" sz="1300" spc="-10">
                <a:latin typeface="Cambria Math"/>
                <a:cs typeface="Cambria Math"/>
              </a:rPr>
              <a:t>.</a:t>
            </a:r>
            <a:r>
              <a:rPr dirty="0" sz="1300" spc="30">
                <a:latin typeface="Cambria Math"/>
                <a:cs typeface="Cambria Math"/>
              </a:rPr>
              <a:t>5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02913" y="7863585"/>
            <a:ext cx="565785" cy="15240"/>
          </a:xfrm>
          <a:custGeom>
            <a:avLst/>
            <a:gdLst/>
            <a:ahLst/>
            <a:cxnLst/>
            <a:rect l="l" t="t" r="r" b="b"/>
            <a:pathLst>
              <a:path w="565785" h="15240">
                <a:moveTo>
                  <a:pt x="565403" y="0"/>
                </a:moveTo>
                <a:lnTo>
                  <a:pt x="0" y="0"/>
                </a:lnTo>
                <a:lnTo>
                  <a:pt x="0" y="15239"/>
                </a:lnTo>
                <a:lnTo>
                  <a:pt x="565403" y="15239"/>
                </a:lnTo>
                <a:lnTo>
                  <a:pt x="565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02004" y="8677147"/>
            <a:ext cx="2319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Net</a:t>
            </a:r>
            <a:r>
              <a:rPr dirty="0" sz="1800" spc="-15">
                <a:latin typeface="Calibri"/>
                <a:cs typeface="Calibri"/>
              </a:rPr>
              <a:t> Upward </a:t>
            </a:r>
            <a:r>
              <a:rPr dirty="0" sz="1800" spc="-10">
                <a:latin typeface="Calibri"/>
                <a:cs typeface="Calibri"/>
              </a:rPr>
              <a:t>Pressure/ </a:t>
            </a:r>
            <a:r>
              <a:rPr dirty="0" sz="180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2" name="object 22"/>
          <p:cNvSpPr txBox="1"/>
          <p:nvPr/>
        </p:nvSpPr>
        <p:spPr>
          <a:xfrm>
            <a:off x="3879469" y="8861552"/>
            <a:ext cx="774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o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57219" y="8112759"/>
            <a:ext cx="1718945" cy="864235"/>
          </a:xfrm>
          <a:prstGeom prst="rect">
            <a:avLst/>
          </a:prstGeom>
        </p:spPr>
        <p:txBody>
          <a:bodyPr wrap="square" lIns="0" tIns="15748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40"/>
              </a:spcBef>
            </a:pPr>
            <a:r>
              <a:rPr dirty="0" sz="1800">
                <a:latin typeface="Calibri"/>
                <a:cs typeface="Calibri"/>
              </a:rPr>
              <a:t>q</a:t>
            </a:r>
            <a:r>
              <a:rPr dirty="0" sz="1800" spc="3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3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175.4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KN/m</a:t>
            </a:r>
            <a:r>
              <a:rPr dirty="0" baseline="21604" sz="2700" spc="-7">
                <a:latin typeface="Calibri"/>
                <a:cs typeface="Calibri"/>
              </a:rPr>
              <a:t>2</a:t>
            </a:r>
            <a:endParaRPr baseline="21604" sz="27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1140"/>
              </a:spcBef>
            </a:pPr>
            <a:r>
              <a:rPr dirty="0" sz="1800">
                <a:latin typeface="Calibri"/>
                <a:cs typeface="Calibri"/>
              </a:rPr>
              <a:t>q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927" y="0"/>
            <a:ext cx="6106642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875" y="0"/>
            <a:ext cx="6432753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684" y="0"/>
            <a:ext cx="6319126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556" y="0"/>
            <a:ext cx="6155385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3570" y="981900"/>
            <a:ext cx="1955800" cy="205740"/>
            <a:chOff x="2913570" y="981900"/>
            <a:chExt cx="1955800" cy="205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9318" y="981900"/>
              <a:ext cx="1930962" cy="1668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24048" y="1165351"/>
              <a:ext cx="1945639" cy="22225"/>
            </a:xfrm>
            <a:custGeom>
              <a:avLst/>
              <a:gdLst/>
              <a:ahLst/>
              <a:cxnLst/>
              <a:rect l="l" t="t" r="r" b="b"/>
              <a:pathLst>
                <a:path w="1945639" h="22225">
                  <a:moveTo>
                    <a:pt x="1945259" y="1524"/>
                  </a:moveTo>
                  <a:lnTo>
                    <a:pt x="1943735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20447"/>
                  </a:lnTo>
                  <a:lnTo>
                    <a:pt x="1524" y="21971"/>
                  </a:lnTo>
                  <a:lnTo>
                    <a:pt x="1943735" y="21971"/>
                  </a:lnTo>
                  <a:lnTo>
                    <a:pt x="1945259" y="20447"/>
                  </a:lnTo>
                  <a:lnTo>
                    <a:pt x="1945259" y="15240"/>
                  </a:lnTo>
                  <a:lnTo>
                    <a:pt x="1945259" y="6731"/>
                  </a:lnTo>
                  <a:lnTo>
                    <a:pt x="1945259" y="1524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16935" y="1158240"/>
              <a:ext cx="1938655" cy="15240"/>
            </a:xfrm>
            <a:custGeom>
              <a:avLst/>
              <a:gdLst/>
              <a:ahLst/>
              <a:cxnLst/>
              <a:rect l="l" t="t" r="r" b="b"/>
              <a:pathLst>
                <a:path w="1938654" h="15240">
                  <a:moveTo>
                    <a:pt x="193852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938527" y="15240"/>
                  </a:lnTo>
                  <a:lnTo>
                    <a:pt x="19385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16935" y="1158240"/>
              <a:ext cx="1938655" cy="15240"/>
            </a:xfrm>
            <a:custGeom>
              <a:avLst/>
              <a:gdLst/>
              <a:ahLst/>
              <a:cxnLst/>
              <a:rect l="l" t="t" r="r" b="b"/>
              <a:pathLst>
                <a:path w="1938654" h="15240">
                  <a:moveTo>
                    <a:pt x="0" y="15240"/>
                  </a:moveTo>
                  <a:lnTo>
                    <a:pt x="1938527" y="15240"/>
                  </a:lnTo>
                  <a:lnTo>
                    <a:pt x="1938527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ln w="67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02004" y="1494180"/>
            <a:ext cx="5967730" cy="2165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286385" marR="5080" indent="-274320">
              <a:lnSpc>
                <a:spcPct val="109800"/>
              </a:lnSpc>
              <a:spcBef>
                <a:spcPts val="90"/>
              </a:spcBef>
              <a:buAutoNum type="arabicPeriod"/>
              <a:tabLst>
                <a:tab pos="287020" algn="l"/>
              </a:tabLst>
            </a:pPr>
            <a:r>
              <a:rPr dirty="0" sz="1600" spc="-5">
                <a:latin typeface="Calibri"/>
                <a:cs typeface="Calibri"/>
              </a:rPr>
              <a:t>Force in a members as </a:t>
            </a:r>
            <a:r>
              <a:rPr dirty="0" sz="1600" spc="-10">
                <a:latin typeface="Calibri"/>
                <a:cs typeface="Calibri"/>
              </a:rPr>
              <a:t>dead </a:t>
            </a:r>
            <a:r>
              <a:rPr dirty="0" sz="1600" spc="-5">
                <a:latin typeface="Calibri"/>
                <a:cs typeface="Calibri"/>
              </a:rPr>
              <a:t>load and live load and also wind load is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given </a:t>
            </a:r>
            <a:r>
              <a:rPr dirty="0" sz="1600" spc="-10">
                <a:latin typeface="Calibri"/>
                <a:cs typeface="Calibri"/>
              </a:rPr>
              <a:t>below. </a:t>
            </a:r>
            <a:r>
              <a:rPr dirty="0" sz="1600" spc="-5">
                <a:latin typeface="Calibri"/>
                <a:cs typeface="Calibri"/>
              </a:rPr>
              <a:t>Take tension as positive and compression as negative.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Design the truss and </a:t>
            </a:r>
            <a:r>
              <a:rPr dirty="0" sz="1600" spc="-10">
                <a:latin typeface="Calibri"/>
                <a:cs typeface="Calibri"/>
              </a:rPr>
              <a:t>support, </a:t>
            </a:r>
            <a:r>
              <a:rPr dirty="0" sz="1600" spc="-5">
                <a:latin typeface="Calibri"/>
                <a:cs typeface="Calibri"/>
              </a:rPr>
              <a:t>given </a:t>
            </a:r>
            <a:r>
              <a:rPr dirty="0" sz="1600" spc="-10">
                <a:latin typeface="Calibri"/>
                <a:cs typeface="Calibri"/>
              </a:rPr>
              <a:t>upward </a:t>
            </a:r>
            <a:r>
              <a:rPr dirty="0" sz="1600" spc="-5">
                <a:latin typeface="Calibri"/>
                <a:cs typeface="Calibri"/>
              </a:rPr>
              <a:t>reaction at </a:t>
            </a:r>
            <a:r>
              <a:rPr dirty="0" sz="1600" spc="-10">
                <a:latin typeface="Calibri"/>
                <a:cs typeface="Calibri"/>
              </a:rPr>
              <a:t>support </a:t>
            </a:r>
            <a:r>
              <a:rPr dirty="0" sz="1600" spc="-5">
                <a:latin typeface="Calibri"/>
                <a:cs typeface="Calibri"/>
              </a:rPr>
              <a:t>is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equal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to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180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KN.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Uplift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pressure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50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KN.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Use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M-16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connection.</a:t>
            </a:r>
            <a:endParaRPr sz="1600">
              <a:latin typeface="Calibri"/>
              <a:cs typeface="Calibri"/>
            </a:endParaRPr>
          </a:p>
          <a:p>
            <a:pPr algn="just" marL="560705">
              <a:lnSpc>
                <a:spcPct val="100000"/>
              </a:lnSpc>
              <a:spcBef>
                <a:spcPts val="180"/>
              </a:spcBef>
            </a:pPr>
            <a:r>
              <a:rPr dirty="0" sz="1600" spc="-10">
                <a:latin typeface="Calibri"/>
                <a:cs typeface="Calibri"/>
              </a:rPr>
              <a:t>Draw </a:t>
            </a:r>
            <a:r>
              <a:rPr dirty="0" sz="1600" spc="-5">
                <a:latin typeface="Calibri"/>
                <a:cs typeface="Calibri"/>
              </a:rPr>
              <a:t>the sketches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following</a:t>
            </a:r>
            <a:endParaRPr sz="1600">
              <a:latin typeface="Calibri"/>
              <a:cs typeface="Calibri"/>
            </a:endParaRPr>
          </a:p>
          <a:p>
            <a:pPr lvl="1" marL="1109345" indent="-274955">
              <a:lnSpc>
                <a:spcPct val="100000"/>
              </a:lnSpc>
              <a:spcBef>
                <a:spcPts val="195"/>
              </a:spcBef>
              <a:buAutoNum type="alphaLcPeriod"/>
              <a:tabLst>
                <a:tab pos="1109980" algn="l"/>
              </a:tabLst>
            </a:pPr>
            <a:r>
              <a:rPr dirty="0" sz="1600" spc="-5">
                <a:latin typeface="Calibri"/>
                <a:cs typeface="Calibri"/>
              </a:rPr>
              <a:t>Half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elevation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truss</a:t>
            </a:r>
            <a:endParaRPr sz="1600">
              <a:latin typeface="Calibri"/>
              <a:cs typeface="Calibri"/>
            </a:endParaRPr>
          </a:p>
          <a:p>
            <a:pPr lvl="1" marL="1109345" indent="-274955">
              <a:lnSpc>
                <a:spcPct val="100000"/>
              </a:lnSpc>
              <a:spcBef>
                <a:spcPts val="195"/>
              </a:spcBef>
              <a:buAutoNum type="alphaLcPeriod"/>
              <a:tabLst>
                <a:tab pos="1109980" algn="l"/>
              </a:tabLst>
            </a:pPr>
            <a:r>
              <a:rPr dirty="0" sz="1600" spc="-5">
                <a:latin typeface="Calibri"/>
                <a:cs typeface="Calibri"/>
              </a:rPr>
              <a:t>Enlarged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view </a:t>
            </a:r>
            <a:r>
              <a:rPr dirty="0" sz="1600" spc="-10">
                <a:latin typeface="Calibri"/>
                <a:cs typeface="Calibri"/>
              </a:rPr>
              <a:t>of </a:t>
            </a:r>
            <a:r>
              <a:rPr dirty="0" sz="1600" spc="-5">
                <a:latin typeface="Calibri"/>
                <a:cs typeface="Calibri"/>
              </a:rPr>
              <a:t>apex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joint</a:t>
            </a:r>
            <a:endParaRPr sz="1600">
              <a:latin typeface="Calibri"/>
              <a:cs typeface="Calibri"/>
            </a:endParaRPr>
          </a:p>
          <a:p>
            <a:pPr lvl="1" marL="1109345" indent="-274955">
              <a:lnSpc>
                <a:spcPct val="100000"/>
              </a:lnSpc>
              <a:spcBef>
                <a:spcPts val="180"/>
              </a:spcBef>
              <a:buAutoNum type="alphaLcPeriod"/>
              <a:tabLst>
                <a:tab pos="1109345" algn="l"/>
                <a:tab pos="1109980" algn="l"/>
              </a:tabLst>
            </a:pPr>
            <a:r>
              <a:rPr dirty="0" sz="1600" spc="-5">
                <a:latin typeface="Calibri"/>
                <a:cs typeface="Calibri"/>
              </a:rPr>
              <a:t>Enlarged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view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of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joint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&amp; Intermediate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joint.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4704" y="3947794"/>
          <a:ext cx="5948045" cy="203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7450"/>
                <a:gridCol w="1188085"/>
                <a:gridCol w="1189355"/>
                <a:gridCol w="1187450"/>
                <a:gridCol w="1188085"/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Member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Dead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load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(KN)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Live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load(KN)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Wind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load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(KN)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Length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(m)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8"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AC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+9.4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-30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+50.4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3.46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8"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CD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-15.7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-23.8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+43.4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3.46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CF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-6.93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-10.4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+19.9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762"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+3.74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+5.64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-11.4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AF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+17.35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+26.4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-42.8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8"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FG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+10.39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+15.8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-21.5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6904" y="6833415"/>
            <a:ext cx="4172546" cy="180070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191629" y="947773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508000"/>
                </a:moveTo>
                <a:lnTo>
                  <a:pt x="208338" y="503908"/>
                </a:lnTo>
                <a:lnTo>
                  <a:pt x="165364" y="492111"/>
                </a:lnTo>
                <a:lnTo>
                  <a:pt x="125793" y="473325"/>
                </a:lnTo>
                <a:lnTo>
                  <a:pt x="90344" y="448267"/>
                </a:lnTo>
                <a:lnTo>
                  <a:pt x="59732" y="417655"/>
                </a:lnTo>
                <a:lnTo>
                  <a:pt x="34674" y="382206"/>
                </a:lnTo>
                <a:lnTo>
                  <a:pt x="15888" y="342635"/>
                </a:lnTo>
                <a:lnTo>
                  <a:pt x="4091" y="299661"/>
                </a:lnTo>
                <a:lnTo>
                  <a:pt x="0" y="254000"/>
                </a:lnTo>
                <a:lnTo>
                  <a:pt x="4091" y="208338"/>
                </a:lnTo>
                <a:lnTo>
                  <a:pt x="15888" y="165364"/>
                </a:lnTo>
                <a:lnTo>
                  <a:pt x="34674" y="125793"/>
                </a:lnTo>
                <a:lnTo>
                  <a:pt x="59732" y="90344"/>
                </a:lnTo>
                <a:lnTo>
                  <a:pt x="90344" y="59732"/>
                </a:lnTo>
                <a:lnTo>
                  <a:pt x="125793" y="34674"/>
                </a:lnTo>
                <a:lnTo>
                  <a:pt x="165364" y="15888"/>
                </a:lnTo>
                <a:lnTo>
                  <a:pt x="208338" y="4091"/>
                </a:lnTo>
                <a:lnTo>
                  <a:pt x="254000" y="0"/>
                </a:lnTo>
                <a:lnTo>
                  <a:pt x="299661" y="4091"/>
                </a:lnTo>
                <a:lnTo>
                  <a:pt x="342635" y="15888"/>
                </a:lnTo>
                <a:lnTo>
                  <a:pt x="382206" y="34674"/>
                </a:lnTo>
                <a:lnTo>
                  <a:pt x="417655" y="59732"/>
                </a:lnTo>
                <a:lnTo>
                  <a:pt x="448267" y="90344"/>
                </a:lnTo>
                <a:lnTo>
                  <a:pt x="473325" y="125793"/>
                </a:lnTo>
                <a:lnTo>
                  <a:pt x="492111" y="165364"/>
                </a:lnTo>
                <a:lnTo>
                  <a:pt x="503908" y="208338"/>
                </a:lnTo>
                <a:lnTo>
                  <a:pt x="508000" y="254000"/>
                </a:lnTo>
                <a:lnTo>
                  <a:pt x="503908" y="299661"/>
                </a:lnTo>
                <a:lnTo>
                  <a:pt x="492111" y="342635"/>
                </a:lnTo>
                <a:lnTo>
                  <a:pt x="473325" y="382206"/>
                </a:lnTo>
                <a:lnTo>
                  <a:pt x="448267" y="417655"/>
                </a:lnTo>
                <a:lnTo>
                  <a:pt x="417655" y="448267"/>
                </a:lnTo>
                <a:lnTo>
                  <a:pt x="382206" y="473325"/>
                </a:lnTo>
                <a:lnTo>
                  <a:pt x="342635" y="492111"/>
                </a:lnTo>
                <a:lnTo>
                  <a:pt x="299661" y="503908"/>
                </a:lnTo>
                <a:lnTo>
                  <a:pt x="254000" y="50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444993" y="9656726"/>
            <a:ext cx="17526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402740"/>
            <a:ext cx="3446145" cy="5619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Soln: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1.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Load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Calculation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DL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LL and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DL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+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WL]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1986026"/>
          <a:ext cx="5948045" cy="3009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710"/>
                <a:gridCol w="1313815"/>
                <a:gridCol w="1143000"/>
                <a:gridCol w="1772285"/>
                <a:gridCol w="852805"/>
              </a:tblGrid>
              <a:tr h="749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Member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85090" indent="77470">
                        <a:lnSpc>
                          <a:spcPct val="101899"/>
                        </a:lnSpc>
                        <a:spcBef>
                          <a:spcPts val="88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Dead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load +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Live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load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(KN)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17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Dead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Load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168910" marR="164465">
                        <a:lnSpc>
                          <a:spcPts val="1960"/>
                        </a:lnSpc>
                        <a:spcBef>
                          <a:spcPts val="1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+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Wind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Load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(KN)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5485" marR="142240" indent="-561340">
                        <a:lnSpc>
                          <a:spcPct val="101899"/>
                        </a:lnSpc>
                        <a:spcBef>
                          <a:spcPts val="88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Final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Design</a:t>
                      </a:r>
                      <a:r>
                        <a:rPr dirty="0" sz="160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Load </a:t>
                      </a:r>
                      <a:r>
                        <a:rPr dirty="0" sz="1600" spc="-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(KN)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17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 marR="139700" indent="-139065">
                        <a:lnSpc>
                          <a:spcPct val="101899"/>
                        </a:lnSpc>
                        <a:spcBef>
                          <a:spcPts val="88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Len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gth 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(m)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17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AC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-20.6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257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+59.80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66090">
                        <a:lnSpc>
                          <a:spcPts val="1870"/>
                        </a:lnSpc>
                      </a:pPr>
                      <a:r>
                        <a:rPr dirty="0" u="heavy" sz="1600" spc="-1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Top</a:t>
                      </a:r>
                      <a:r>
                        <a:rPr dirty="0" u="heavy" sz="1600" spc="-7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chord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+59.80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(T)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57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-39.5(C)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3.46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CD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-39.5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52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+27.7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1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CF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-17.33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25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+12.97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u="heavy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Inner</a:t>
                      </a:r>
                      <a:r>
                        <a:rPr dirty="0" u="heavy" sz="1600" spc="-4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Member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-17.33</a:t>
                      </a:r>
                      <a:r>
                        <a:rPr dirty="0" sz="16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(C)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+12.97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(T)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0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+9.38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-7.60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AF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+43.75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28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-25.45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u="heavy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Bottom</a:t>
                      </a:r>
                      <a:r>
                        <a:rPr dirty="0" u="heavy" sz="1600" spc="-4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Chord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+43.75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(T)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-25.45</a:t>
                      </a:r>
                      <a:r>
                        <a:rPr dirty="0" sz="16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(C)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FG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+26.19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289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-11.11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51204" y="5214898"/>
            <a:ext cx="6043930" cy="317754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337820" indent="-274320">
              <a:lnSpc>
                <a:spcPct val="100000"/>
              </a:lnSpc>
              <a:spcBef>
                <a:spcPts val="290"/>
              </a:spcBef>
              <a:buAutoNum type="arabicPeriod" startAt="2"/>
              <a:tabLst>
                <a:tab pos="337820" algn="l"/>
              </a:tabLst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6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Top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Chord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Member:</a:t>
            </a:r>
            <a:endParaRPr sz="1600">
              <a:latin typeface="Calibri"/>
              <a:cs typeface="Calibri"/>
            </a:endParaRPr>
          </a:p>
          <a:p>
            <a:pPr marL="337185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Calibri"/>
                <a:cs typeface="Calibri"/>
              </a:rPr>
              <a:t>After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load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calculation, select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maximum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value</a:t>
            </a:r>
            <a:endParaRPr sz="1600">
              <a:latin typeface="Calibri"/>
              <a:cs typeface="Calibri"/>
            </a:endParaRPr>
          </a:p>
          <a:p>
            <a:pPr marL="63500" marR="306070">
              <a:lnSpc>
                <a:spcPct val="152500"/>
              </a:lnSpc>
            </a:pPr>
            <a:r>
              <a:rPr dirty="0" sz="1600" spc="-10">
                <a:latin typeface="Calibri"/>
                <a:cs typeface="Calibri"/>
              </a:rPr>
              <a:t>Tension</a:t>
            </a:r>
            <a:r>
              <a:rPr dirty="0" sz="1600" spc="-5">
                <a:latin typeface="Calibri"/>
                <a:cs typeface="Calibri"/>
              </a:rPr>
              <a:t> force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59.8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Factored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Force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1.5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59.8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89.70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Compressive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Force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39.5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Factored Force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</a:t>
            </a:r>
            <a:r>
              <a:rPr dirty="0" sz="1600">
                <a:latin typeface="Calibri"/>
                <a:cs typeface="Calibri"/>
              </a:rPr>
              <a:t>1.5</a:t>
            </a:r>
            <a:r>
              <a:rPr dirty="0" sz="1600" spc="-5">
                <a:latin typeface="Calibri"/>
                <a:cs typeface="Calibri"/>
              </a:rPr>
              <a:t> *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39.5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59.25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Maximum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length 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 = 3.46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090"/>
              </a:spcBef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Effective length =</a:t>
            </a:r>
            <a:r>
              <a:rPr dirty="0" sz="1600">
                <a:latin typeface="Calibri"/>
                <a:cs typeface="Calibri"/>
              </a:rPr>
              <a:t> L</a:t>
            </a:r>
            <a:r>
              <a:rPr dirty="0" baseline="-7936" sz="1575">
                <a:latin typeface="Calibri"/>
                <a:cs typeface="Calibri"/>
              </a:rPr>
              <a:t>e</a:t>
            </a:r>
            <a:r>
              <a:rPr dirty="0" baseline="-7936" sz="1575" spc="179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0.85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*3.46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2.941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 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2941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endParaRPr sz="1600">
              <a:latin typeface="Calibri"/>
              <a:cs typeface="Calibri"/>
            </a:endParaRPr>
          </a:p>
          <a:p>
            <a:pPr marL="63500" marR="55880">
              <a:lnSpc>
                <a:spcPct val="152500"/>
              </a:lnSpc>
              <a:spcBef>
                <a:spcPts val="15"/>
              </a:spcBef>
            </a:pPr>
            <a:r>
              <a:rPr dirty="0" sz="1600" spc="-5">
                <a:latin typeface="Calibri"/>
                <a:cs typeface="Calibri"/>
              </a:rPr>
              <a:t>Since tension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force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compressive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force,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start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design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like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 tension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member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 then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check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 </a:t>
            </a:r>
            <a:r>
              <a:rPr dirty="0" sz="1600" spc="-5">
                <a:latin typeface="Calibri"/>
                <a:cs typeface="Calibri"/>
              </a:rPr>
              <a:t>compressive force.</a:t>
            </a:r>
            <a:endParaRPr sz="16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010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a.</a:t>
            </a:r>
            <a:r>
              <a:rPr dirty="0" u="heavy" sz="1600" spc="254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 </a:t>
            </a:r>
            <a:r>
              <a:rPr dirty="0" u="heavy" sz="16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Tension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Member: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3498" y="8754274"/>
            <a:ext cx="304800" cy="2108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baseline="18518" sz="1800" spc="89">
                <a:latin typeface="Symbol"/>
                <a:cs typeface="Symbol"/>
              </a:rPr>
              <a:t></a:t>
            </a:r>
            <a:r>
              <a:rPr dirty="0" sz="950" spc="60">
                <a:latin typeface="Cambria Math"/>
                <a:cs typeface="Cambria Math"/>
              </a:rPr>
              <a:t>𝑚𝑙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9385" y="8701785"/>
            <a:ext cx="578485" cy="13970"/>
          </a:xfrm>
          <a:custGeom>
            <a:avLst/>
            <a:gdLst/>
            <a:ahLst/>
            <a:cxnLst/>
            <a:rect l="l" t="t" r="r" b="b"/>
            <a:pathLst>
              <a:path w="578485" h="13970">
                <a:moveTo>
                  <a:pt x="577900" y="0"/>
                </a:moveTo>
                <a:lnTo>
                  <a:pt x="0" y="0"/>
                </a:lnTo>
                <a:lnTo>
                  <a:pt x="0" y="13715"/>
                </a:lnTo>
                <a:lnTo>
                  <a:pt x="577900" y="13715"/>
                </a:lnTo>
                <a:lnTo>
                  <a:pt x="577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50924" y="8550402"/>
            <a:ext cx="25273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Using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</a:t>
            </a:r>
            <a:r>
              <a:rPr dirty="0" baseline="-7936" sz="1575" spc="-7">
                <a:latin typeface="Times New Roman"/>
                <a:cs typeface="Times New Roman"/>
              </a:rPr>
              <a:t>dn</a:t>
            </a:r>
            <a:r>
              <a:rPr dirty="0" baseline="-7936" sz="1575" spc="19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baseline="45893" sz="1725" spc="112">
                <a:latin typeface="Cambria Math"/>
                <a:cs typeface="Cambria Math"/>
              </a:rPr>
              <a:t>𝛼</a:t>
            </a:r>
            <a:r>
              <a:rPr dirty="0" baseline="45893" sz="1725" spc="412">
                <a:latin typeface="Cambria Math"/>
                <a:cs typeface="Cambria Math"/>
              </a:rPr>
              <a:t> </a:t>
            </a:r>
            <a:r>
              <a:rPr dirty="0" baseline="45893" sz="1725" spc="89">
                <a:latin typeface="Cambria Math"/>
                <a:cs typeface="Cambria Math"/>
              </a:rPr>
              <a:t>𝐴𝑛</a:t>
            </a:r>
            <a:r>
              <a:rPr dirty="0" baseline="45893" sz="1725">
                <a:latin typeface="Cambria Math"/>
                <a:cs typeface="Cambria Math"/>
              </a:rPr>
              <a:t> </a:t>
            </a:r>
            <a:r>
              <a:rPr dirty="0" baseline="45893" sz="1725" spc="104">
                <a:latin typeface="Cambria Math"/>
                <a:cs typeface="Cambria Math"/>
              </a:rPr>
              <a:t>𝑓𝑢</a:t>
            </a:r>
            <a:r>
              <a:rPr dirty="0" baseline="45893" sz="1725" spc="232">
                <a:latin typeface="Cambria Math"/>
                <a:cs typeface="Cambria Math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…………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1990" y="8550402"/>
            <a:ext cx="1261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Times New Roman"/>
                <a:cs typeface="Times New Roman"/>
              </a:rPr>
              <a:t>Page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33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IS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91629" y="947773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508000"/>
                </a:moveTo>
                <a:lnTo>
                  <a:pt x="208338" y="503908"/>
                </a:lnTo>
                <a:lnTo>
                  <a:pt x="165364" y="492111"/>
                </a:lnTo>
                <a:lnTo>
                  <a:pt x="125793" y="473325"/>
                </a:lnTo>
                <a:lnTo>
                  <a:pt x="90344" y="448267"/>
                </a:lnTo>
                <a:lnTo>
                  <a:pt x="59732" y="417655"/>
                </a:lnTo>
                <a:lnTo>
                  <a:pt x="34674" y="382206"/>
                </a:lnTo>
                <a:lnTo>
                  <a:pt x="15888" y="342635"/>
                </a:lnTo>
                <a:lnTo>
                  <a:pt x="4091" y="299661"/>
                </a:lnTo>
                <a:lnTo>
                  <a:pt x="0" y="254000"/>
                </a:lnTo>
                <a:lnTo>
                  <a:pt x="4091" y="208338"/>
                </a:lnTo>
                <a:lnTo>
                  <a:pt x="15888" y="165364"/>
                </a:lnTo>
                <a:lnTo>
                  <a:pt x="34674" y="125793"/>
                </a:lnTo>
                <a:lnTo>
                  <a:pt x="59732" y="90344"/>
                </a:lnTo>
                <a:lnTo>
                  <a:pt x="90344" y="59732"/>
                </a:lnTo>
                <a:lnTo>
                  <a:pt x="125793" y="34674"/>
                </a:lnTo>
                <a:lnTo>
                  <a:pt x="165364" y="15888"/>
                </a:lnTo>
                <a:lnTo>
                  <a:pt x="208338" y="4091"/>
                </a:lnTo>
                <a:lnTo>
                  <a:pt x="254000" y="0"/>
                </a:lnTo>
                <a:lnTo>
                  <a:pt x="299661" y="4091"/>
                </a:lnTo>
                <a:lnTo>
                  <a:pt x="342635" y="15888"/>
                </a:lnTo>
                <a:lnTo>
                  <a:pt x="382206" y="34674"/>
                </a:lnTo>
                <a:lnTo>
                  <a:pt x="417655" y="59732"/>
                </a:lnTo>
                <a:lnTo>
                  <a:pt x="448267" y="90344"/>
                </a:lnTo>
                <a:lnTo>
                  <a:pt x="473325" y="125793"/>
                </a:lnTo>
                <a:lnTo>
                  <a:pt x="492111" y="165364"/>
                </a:lnTo>
                <a:lnTo>
                  <a:pt x="503908" y="208338"/>
                </a:lnTo>
                <a:lnTo>
                  <a:pt x="508000" y="254000"/>
                </a:lnTo>
                <a:lnTo>
                  <a:pt x="503908" y="299661"/>
                </a:lnTo>
                <a:lnTo>
                  <a:pt x="492111" y="342635"/>
                </a:lnTo>
                <a:lnTo>
                  <a:pt x="473325" y="382206"/>
                </a:lnTo>
                <a:lnTo>
                  <a:pt x="448267" y="417655"/>
                </a:lnTo>
                <a:lnTo>
                  <a:pt x="417655" y="448267"/>
                </a:lnTo>
                <a:lnTo>
                  <a:pt x="382206" y="473325"/>
                </a:lnTo>
                <a:lnTo>
                  <a:pt x="342635" y="492111"/>
                </a:lnTo>
                <a:lnTo>
                  <a:pt x="299661" y="503908"/>
                </a:lnTo>
                <a:lnTo>
                  <a:pt x="254000" y="50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444993" y="9656726"/>
            <a:ext cx="17526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4630" y="792516"/>
            <a:ext cx="3683635" cy="78295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50"/>
              </a:spcBef>
            </a:pPr>
            <a:r>
              <a:rPr dirty="0" sz="1600" spc="-5">
                <a:latin typeface="Times New Roman"/>
                <a:cs typeface="Times New Roman"/>
              </a:rPr>
              <a:t>Here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</a:t>
            </a:r>
            <a:r>
              <a:rPr dirty="0" baseline="-7936" sz="1575" spc="-7">
                <a:latin typeface="Times New Roman"/>
                <a:cs typeface="Times New Roman"/>
              </a:rPr>
              <a:t>dn</a:t>
            </a:r>
            <a:r>
              <a:rPr dirty="0" baseline="-7936" sz="1575" spc="592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Factored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Load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89.70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x 10^3 N</a:t>
            </a:r>
            <a:endParaRPr sz="1600">
              <a:latin typeface="Times New Roman"/>
              <a:cs typeface="Times New Roman"/>
            </a:endParaRPr>
          </a:p>
          <a:p>
            <a:pPr marL="252729">
              <a:lnSpc>
                <a:spcPts val="1535"/>
              </a:lnSpc>
              <a:spcBef>
                <a:spcPts val="825"/>
              </a:spcBef>
              <a:tabLst>
                <a:tab pos="1831975" algn="l"/>
              </a:tabLst>
            </a:pPr>
            <a:r>
              <a:rPr dirty="0" sz="1600" spc="-5">
                <a:latin typeface="Cambria Math"/>
                <a:cs typeface="Cambria Math"/>
              </a:rPr>
              <a:t>𝛼</a:t>
            </a:r>
            <a:r>
              <a:rPr dirty="0" sz="1600" spc="49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=</a:t>
            </a:r>
            <a:r>
              <a:rPr dirty="0" sz="1600" spc="10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0.6</a:t>
            </a:r>
            <a:r>
              <a:rPr dirty="0" sz="1600" spc="365">
                <a:latin typeface="Cambria Math"/>
                <a:cs typeface="Cambria Math"/>
              </a:rPr>
              <a:t> </a:t>
            </a:r>
            <a:r>
              <a:rPr dirty="0" sz="1600" spc="-10">
                <a:latin typeface="Cambria Math"/>
                <a:cs typeface="Cambria Math"/>
              </a:rPr>
              <a:t>𝑎𝑛𝑑</a:t>
            </a:r>
            <a:r>
              <a:rPr dirty="0" sz="1600" spc="415">
                <a:latin typeface="Cambria Math"/>
                <a:cs typeface="Cambria Math"/>
              </a:rPr>
              <a:t> </a:t>
            </a:r>
            <a:r>
              <a:rPr dirty="0" sz="1650" spc="-25">
                <a:latin typeface="Symbol"/>
                <a:cs typeface="Symbol"/>
              </a:rPr>
              <a:t></a:t>
            </a:r>
            <a:r>
              <a:rPr dirty="0" sz="1650" spc="-25">
                <a:latin typeface="Times New Roman"/>
                <a:cs typeface="Times New Roman"/>
              </a:rPr>
              <a:t>	</a:t>
            </a:r>
            <a:r>
              <a:rPr dirty="0" sz="1600" spc="-5">
                <a:latin typeface="Cambria Math"/>
                <a:cs typeface="Cambria Math"/>
              </a:rPr>
              <a:t>=</a:t>
            </a:r>
            <a:r>
              <a:rPr dirty="0" sz="1600" spc="50">
                <a:latin typeface="Cambria Math"/>
                <a:cs typeface="Cambria Math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1.25</a:t>
            </a:r>
            <a:endParaRPr sz="1600">
              <a:latin typeface="Cambria Math"/>
              <a:cs typeface="Cambria Math"/>
            </a:endParaRPr>
          </a:p>
          <a:p>
            <a:pPr algn="ctr" marR="337185">
              <a:lnSpc>
                <a:spcPts val="935"/>
              </a:lnSpc>
            </a:pPr>
            <a:r>
              <a:rPr dirty="0" sz="1150" spc="75">
                <a:latin typeface="Cambria Math"/>
                <a:cs typeface="Cambria Math"/>
              </a:rPr>
              <a:t>𝑚𝑙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5194" y="2031238"/>
            <a:ext cx="21755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89.70 x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10^3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= </a:t>
            </a:r>
            <a:r>
              <a:rPr dirty="0" baseline="45893" sz="1725" spc="15">
                <a:latin typeface="Cambria Math"/>
                <a:cs typeface="Cambria Math"/>
              </a:rPr>
              <a:t>0.6∗</a:t>
            </a:r>
            <a:r>
              <a:rPr dirty="0" baseline="45893" sz="1725" spc="-22">
                <a:latin typeface="Cambria Math"/>
                <a:cs typeface="Cambria Math"/>
              </a:rPr>
              <a:t> </a:t>
            </a:r>
            <a:r>
              <a:rPr dirty="0" baseline="45893" sz="1725" spc="52">
                <a:latin typeface="Cambria Math"/>
                <a:cs typeface="Cambria Math"/>
              </a:rPr>
              <a:t>𝐴𝑛∗410</a:t>
            </a:r>
            <a:endParaRPr baseline="45893" sz="1725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6310" y="2189733"/>
            <a:ext cx="3092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15">
                <a:latin typeface="Cambria Math"/>
                <a:cs typeface="Cambria Math"/>
              </a:rPr>
              <a:t>25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0786" y="2182622"/>
            <a:ext cx="820419" cy="13970"/>
          </a:xfrm>
          <a:custGeom>
            <a:avLst/>
            <a:gdLst/>
            <a:ahLst/>
            <a:cxnLst/>
            <a:rect l="l" t="t" r="r" b="b"/>
            <a:pathLst>
              <a:path w="820420" h="13969">
                <a:moveTo>
                  <a:pt x="819912" y="0"/>
                </a:moveTo>
                <a:lnTo>
                  <a:pt x="0" y="0"/>
                </a:lnTo>
                <a:lnTo>
                  <a:pt x="0" y="13716"/>
                </a:lnTo>
                <a:lnTo>
                  <a:pt x="819912" y="13716"/>
                </a:lnTo>
                <a:lnTo>
                  <a:pt x="819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76604" y="2330855"/>
            <a:ext cx="4957445" cy="337439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5"/>
              </a:spcBef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455.792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mm</a:t>
            </a:r>
            <a:r>
              <a:rPr dirty="0" baseline="26455" sz="1575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Increase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area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approximately by 30 %</a:t>
            </a:r>
            <a:endParaRPr sz="1600">
              <a:latin typeface="Calibri"/>
              <a:cs typeface="Calibri"/>
            </a:endParaRPr>
          </a:p>
          <a:p>
            <a:pPr marL="38100" marR="894080" indent="45720">
              <a:lnSpc>
                <a:spcPct val="152500"/>
              </a:lnSpc>
              <a:spcBef>
                <a:spcPts val="5"/>
              </a:spcBef>
            </a:pPr>
            <a:r>
              <a:rPr dirty="0" sz="1600" spc="-5">
                <a:latin typeface="Calibri"/>
                <a:cs typeface="Calibri"/>
              </a:rPr>
              <a:t>V</a:t>
            </a:r>
            <a:r>
              <a:rPr dirty="0" baseline="-7936" sz="1575" spc="-7">
                <a:latin typeface="Calibri"/>
                <a:cs typeface="Calibri"/>
              </a:rPr>
              <a:t>dsf</a:t>
            </a:r>
            <a:r>
              <a:rPr dirty="0" baseline="-7936" sz="157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Gross area Ag = 1.3 * 455.792 = 592.54 </a:t>
            </a:r>
            <a:r>
              <a:rPr dirty="0" sz="1600" spc="5">
                <a:latin typeface="Calibri"/>
                <a:cs typeface="Calibri"/>
              </a:rPr>
              <a:t>mm</a:t>
            </a:r>
            <a:r>
              <a:rPr dirty="0" baseline="26455" sz="1575" spc="7">
                <a:latin typeface="Calibri"/>
                <a:cs typeface="Calibri"/>
              </a:rPr>
              <a:t>2 </a:t>
            </a:r>
            <a:r>
              <a:rPr dirty="0" baseline="26455" sz="1575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From</a:t>
            </a:r>
            <a:r>
              <a:rPr dirty="0" sz="1600" spc="-10">
                <a:latin typeface="Calibri"/>
                <a:cs typeface="Calibri"/>
              </a:rPr>
              <a:t> Steel</a:t>
            </a:r>
            <a:r>
              <a:rPr dirty="0" sz="1600" spc="-5">
                <a:latin typeface="Calibri"/>
                <a:cs typeface="Calibri"/>
              </a:rPr>
              <a:t> table,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Select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double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angle</a:t>
            </a:r>
            <a:endParaRPr sz="1600">
              <a:latin typeface="Calibri"/>
              <a:cs typeface="Calibri"/>
            </a:endParaRPr>
          </a:p>
          <a:p>
            <a:pPr marL="38100" marR="782955">
              <a:lnSpc>
                <a:spcPct val="152500"/>
              </a:lnSpc>
              <a:spcBef>
                <a:spcPts val="10"/>
              </a:spcBef>
              <a:tabLst>
                <a:tab pos="2465705" algn="l"/>
              </a:tabLst>
            </a:pPr>
            <a:r>
              <a:rPr dirty="0" sz="1600" spc="-10">
                <a:latin typeface="Calibri"/>
                <a:cs typeface="Calibri"/>
              </a:rPr>
              <a:t>Taking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minimum</a:t>
            </a:r>
            <a:r>
              <a:rPr dirty="0" sz="1600">
                <a:latin typeface="Calibri"/>
                <a:cs typeface="Calibri"/>
              </a:rPr>
              <a:t> size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that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	2ISA</a:t>
            </a:r>
            <a:r>
              <a:rPr dirty="0" sz="1600" spc="3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50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50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Area 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1136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  <a:p>
            <a:pPr marL="38100" marR="30480">
              <a:lnSpc>
                <a:spcPts val="2930"/>
              </a:lnSpc>
              <a:spcBef>
                <a:spcPts val="265"/>
              </a:spcBef>
            </a:pPr>
            <a:r>
              <a:rPr dirty="0" sz="1600" spc="-5">
                <a:latin typeface="Calibri"/>
                <a:cs typeface="Calibri"/>
              </a:rPr>
              <a:t>Also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baseline="-7936" sz="1575" spc="-7">
                <a:latin typeface="Calibri"/>
                <a:cs typeface="Calibri"/>
              </a:rPr>
              <a:t>xx</a:t>
            </a:r>
            <a:r>
              <a:rPr dirty="0" baseline="-7936" sz="1575" spc="172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15.1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baseline="-7936" sz="1575">
                <a:latin typeface="Calibri"/>
                <a:cs typeface="Calibri"/>
              </a:rPr>
              <a:t>yy</a:t>
            </a:r>
            <a:r>
              <a:rPr dirty="0" baseline="-7936" sz="1575" spc="18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24.6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(For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 gap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mm)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b. Design of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Connections: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40"/>
              </a:spcBef>
            </a:pPr>
            <a:r>
              <a:rPr dirty="0" sz="1600" spc="-5">
                <a:latin typeface="Calibri"/>
                <a:cs typeface="Calibri"/>
              </a:rPr>
              <a:t>Given M </a:t>
            </a:r>
            <a:r>
              <a:rPr dirty="0" sz="1600">
                <a:latin typeface="Calibri"/>
                <a:cs typeface="Calibri"/>
              </a:rPr>
              <a:t>16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bolts,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Assume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grade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8.8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HSFG</a:t>
            </a:r>
            <a:r>
              <a:rPr dirty="0" sz="1600" spc="-5">
                <a:latin typeface="Calibri"/>
                <a:cs typeface="Calibri"/>
              </a:rPr>
              <a:t> bolts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345" y="5793105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0924" y="5876925"/>
            <a:ext cx="6076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5208" sz="2400" spc="-7">
                <a:latin typeface="Calibri"/>
                <a:cs typeface="Calibri"/>
              </a:rPr>
              <a:t>V</a:t>
            </a:r>
            <a:r>
              <a:rPr dirty="0" sz="1050" spc="-5">
                <a:latin typeface="Calibri"/>
                <a:cs typeface="Calibri"/>
              </a:rPr>
              <a:t>dsf</a:t>
            </a:r>
            <a:r>
              <a:rPr dirty="0" sz="1050" spc="90">
                <a:latin typeface="Calibri"/>
                <a:cs typeface="Calibri"/>
              </a:rPr>
              <a:t> </a:t>
            </a:r>
            <a:r>
              <a:rPr dirty="0" baseline="5208" sz="2400" spc="-7">
                <a:latin typeface="Calibri"/>
                <a:cs typeface="Calibri"/>
              </a:rPr>
              <a:t>=</a:t>
            </a:r>
            <a:r>
              <a:rPr dirty="0" baseline="5208" sz="2400" spc="-44">
                <a:latin typeface="Calibri"/>
                <a:cs typeface="Calibri"/>
              </a:rPr>
              <a:t> </a:t>
            </a:r>
            <a:r>
              <a:rPr dirty="0" baseline="-30092" sz="1800" spc="-30">
                <a:latin typeface="Symbol"/>
                <a:cs typeface="Symbol"/>
              </a:rPr>
              <a:t></a:t>
            </a:r>
            <a:endParaRPr baseline="-30092" sz="1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6626" y="6094857"/>
            <a:ext cx="22479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85">
                <a:latin typeface="Cambria Math"/>
                <a:cs typeface="Cambria Math"/>
              </a:rPr>
              <a:t>𝑚</a:t>
            </a:r>
            <a:r>
              <a:rPr dirty="0" sz="950" spc="145">
                <a:latin typeface="Cambria Math"/>
                <a:cs typeface="Cambria Math"/>
              </a:rPr>
              <a:t>𝑓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59889" y="6008496"/>
            <a:ext cx="295910" cy="13970"/>
          </a:xfrm>
          <a:custGeom>
            <a:avLst/>
            <a:gdLst/>
            <a:ahLst/>
            <a:cxnLst/>
            <a:rect l="l" t="t" r="r" b="b"/>
            <a:pathLst>
              <a:path w="295910" h="13970">
                <a:moveTo>
                  <a:pt x="295656" y="0"/>
                </a:moveTo>
                <a:lnTo>
                  <a:pt x="0" y="0"/>
                </a:lnTo>
                <a:lnTo>
                  <a:pt x="0" y="13715"/>
                </a:lnTo>
                <a:lnTo>
                  <a:pt x="295656" y="13715"/>
                </a:lnTo>
                <a:lnTo>
                  <a:pt x="295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50466" y="5857113"/>
            <a:ext cx="36271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303655" algn="l"/>
              </a:tabLst>
            </a:pPr>
            <a:r>
              <a:rPr dirty="0" sz="1600" spc="-5">
                <a:latin typeface="Calibri"/>
                <a:cs typeface="Calibri"/>
              </a:rPr>
              <a:t>[μ</a:t>
            </a:r>
            <a:r>
              <a:rPr dirty="0" baseline="-7936" sz="1575" spc="-7">
                <a:latin typeface="Calibri"/>
                <a:cs typeface="Calibri"/>
              </a:rPr>
              <a:t>f</a:t>
            </a:r>
            <a:r>
              <a:rPr dirty="0" baseline="-7936" sz="1575" spc="187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baseline="-7936" sz="1575">
                <a:latin typeface="Calibri"/>
                <a:cs typeface="Calibri"/>
              </a:rPr>
              <a:t>e</a:t>
            </a:r>
            <a:r>
              <a:rPr dirty="0" baseline="-7936" sz="1575" spc="19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</a:t>
            </a:r>
            <a:r>
              <a:rPr dirty="0" baseline="-7936" sz="1575" spc="-7">
                <a:latin typeface="Calibri"/>
                <a:cs typeface="Calibri"/>
              </a:rPr>
              <a:t>h</a:t>
            </a:r>
            <a:r>
              <a:rPr dirty="0" baseline="-7936" sz="1575" spc="18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baseline="-7936" sz="1575" spc="-7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],	μ</a:t>
            </a:r>
            <a:r>
              <a:rPr dirty="0" baseline="-7936" sz="1575" spc="-7">
                <a:latin typeface="Calibri"/>
                <a:cs typeface="Calibri"/>
              </a:rPr>
              <a:t>f</a:t>
            </a:r>
            <a:r>
              <a:rPr dirty="0" baseline="-7936" sz="1575" spc="359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0.55, 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baseline="-7936" sz="1575">
                <a:latin typeface="Calibri"/>
                <a:cs typeface="Calibri"/>
              </a:rPr>
              <a:t>e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2,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</a:t>
            </a:r>
            <a:r>
              <a:rPr dirty="0" baseline="-7936" sz="1575" spc="-7">
                <a:latin typeface="Calibri"/>
                <a:cs typeface="Calibri"/>
              </a:rPr>
              <a:t>h</a:t>
            </a:r>
            <a:r>
              <a:rPr dirty="0" baseline="-7936" sz="1575" spc="172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0882" y="6526148"/>
            <a:ext cx="965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7917" y="6437757"/>
            <a:ext cx="22866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5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=0.7 </a:t>
            </a:r>
            <a:r>
              <a:rPr dirty="0" sz="1600" spc="-10">
                <a:latin typeface="Calibri"/>
                <a:cs typeface="Calibri"/>
              </a:rPr>
              <a:t>*fu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 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0.7*800*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33696" y="6373749"/>
            <a:ext cx="39878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60">
                <a:latin typeface="Cambria Math"/>
                <a:cs typeface="Cambria Math"/>
              </a:rPr>
              <a:t>𝜋</a:t>
            </a:r>
            <a:r>
              <a:rPr dirty="0" sz="1150">
                <a:latin typeface="Cambria Math"/>
                <a:cs typeface="Cambria Math"/>
              </a:rPr>
              <a:t>∗</a:t>
            </a:r>
            <a:r>
              <a:rPr dirty="0" sz="1150" spc="-10">
                <a:latin typeface="Cambria Math"/>
                <a:cs typeface="Cambria Math"/>
              </a:rPr>
              <a:t> </a:t>
            </a:r>
            <a:r>
              <a:rPr dirty="0" sz="1150" spc="30">
                <a:latin typeface="Cambria Math"/>
                <a:cs typeface="Cambria Math"/>
              </a:rPr>
              <a:t>16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7077" y="6346316"/>
            <a:ext cx="971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35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9813" y="6596253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4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14392" y="6589141"/>
            <a:ext cx="481965" cy="13970"/>
          </a:xfrm>
          <a:custGeom>
            <a:avLst/>
            <a:gdLst/>
            <a:ahLst/>
            <a:cxnLst/>
            <a:rect l="l" t="t" r="r" b="b"/>
            <a:pathLst>
              <a:path w="481964" h="13970">
                <a:moveTo>
                  <a:pt x="481584" y="0"/>
                </a:moveTo>
                <a:lnTo>
                  <a:pt x="0" y="0"/>
                </a:lnTo>
                <a:lnTo>
                  <a:pt x="0" y="13715"/>
                </a:lnTo>
                <a:lnTo>
                  <a:pt x="481584" y="13715"/>
                </a:lnTo>
                <a:lnTo>
                  <a:pt x="4815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995036" y="6437757"/>
            <a:ext cx="13169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87.82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 10</a:t>
            </a:r>
            <a:r>
              <a:rPr dirty="0" baseline="26455" sz="1575" spc="-7">
                <a:latin typeface="Calibri"/>
                <a:cs typeface="Calibri"/>
              </a:rPr>
              <a:t>3</a:t>
            </a:r>
            <a:r>
              <a:rPr dirty="0" baseline="26455" sz="1575" spc="16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6417" y="6992492"/>
            <a:ext cx="1885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d</a:t>
            </a: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>
                <a:latin typeface="Calibri"/>
                <a:cs typeface="Calibri"/>
              </a:rPr>
              <a:t>f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0594" y="6904101"/>
            <a:ext cx="481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7665" algn="l"/>
              </a:tabLst>
            </a:pPr>
            <a:r>
              <a:rPr dirty="0" sz="1600" spc="-5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67814" y="6840093"/>
            <a:ext cx="1104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51989" y="7062596"/>
            <a:ext cx="3124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30">
                <a:latin typeface="Cambria Math"/>
                <a:cs typeface="Cambria Math"/>
              </a:rPr>
              <a:t>25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64689" y="7055484"/>
            <a:ext cx="315595" cy="13970"/>
          </a:xfrm>
          <a:custGeom>
            <a:avLst/>
            <a:gdLst/>
            <a:ahLst/>
            <a:cxnLst/>
            <a:rect l="l" t="t" r="r" b="b"/>
            <a:pathLst>
              <a:path w="315594" h="13970">
                <a:moveTo>
                  <a:pt x="315468" y="0"/>
                </a:moveTo>
                <a:lnTo>
                  <a:pt x="0" y="0"/>
                </a:lnTo>
                <a:lnTo>
                  <a:pt x="0" y="13716"/>
                </a:lnTo>
                <a:lnTo>
                  <a:pt x="315468" y="13716"/>
                </a:lnTo>
                <a:lnTo>
                  <a:pt x="315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287777" y="6904101"/>
            <a:ext cx="2274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[0.55 *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*87.823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x10</a:t>
            </a:r>
            <a:r>
              <a:rPr dirty="0" baseline="26455" sz="1575" spc="-7">
                <a:latin typeface="Calibri"/>
                <a:cs typeface="Calibri"/>
              </a:rPr>
              <a:t>3</a:t>
            </a:r>
            <a:r>
              <a:rPr dirty="0" sz="1600" spc="-5"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50594" y="7344918"/>
            <a:ext cx="3041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5208" sz="2400">
                <a:latin typeface="Calibri"/>
                <a:cs typeface="Calibri"/>
              </a:rPr>
              <a:t>V</a:t>
            </a:r>
            <a:r>
              <a:rPr dirty="0" sz="1050" spc="-5">
                <a:latin typeface="Calibri"/>
                <a:cs typeface="Calibri"/>
              </a:rPr>
              <a:t>d</a:t>
            </a: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>
                <a:latin typeface="Calibri"/>
                <a:cs typeface="Calibri"/>
              </a:rPr>
              <a:t>f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9233" y="7325106"/>
            <a:ext cx="10210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77.284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7698485"/>
            <a:ext cx="27762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Therefore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 Value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77.284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8119109"/>
            <a:ext cx="1134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No.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69845" y="8270493"/>
            <a:ext cx="785495" cy="13970"/>
          </a:xfrm>
          <a:custGeom>
            <a:avLst/>
            <a:gdLst/>
            <a:ahLst/>
            <a:cxnLst/>
            <a:rect l="l" t="t" r="r" b="b"/>
            <a:pathLst>
              <a:path w="785494" h="13970">
                <a:moveTo>
                  <a:pt x="785164" y="0"/>
                </a:moveTo>
                <a:lnTo>
                  <a:pt x="0" y="0"/>
                </a:lnTo>
                <a:lnTo>
                  <a:pt x="0" y="13715"/>
                </a:lnTo>
                <a:lnTo>
                  <a:pt x="785164" y="13715"/>
                </a:lnTo>
                <a:lnTo>
                  <a:pt x="785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888107" y="8119109"/>
            <a:ext cx="1263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26310" y="8055102"/>
            <a:ext cx="12788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7890" algn="l"/>
              </a:tabLst>
            </a:pPr>
            <a:r>
              <a:rPr dirty="0" sz="1150" spc="70">
                <a:latin typeface="Cambria Math"/>
                <a:cs typeface="Cambria Math"/>
              </a:rPr>
              <a:t>𝐹𝑜</a:t>
            </a:r>
            <a:r>
              <a:rPr dirty="0" sz="1150" spc="110">
                <a:latin typeface="Cambria Math"/>
                <a:cs typeface="Cambria Math"/>
              </a:rPr>
              <a:t>𝑟𝑐</a:t>
            </a:r>
            <a:r>
              <a:rPr dirty="0" sz="1150" spc="114">
                <a:latin typeface="Cambria Math"/>
                <a:cs typeface="Cambria Math"/>
              </a:rPr>
              <a:t>𝑒</a:t>
            </a:r>
            <a:r>
              <a:rPr dirty="0" sz="1150">
                <a:latin typeface="Cambria Math"/>
                <a:cs typeface="Cambria Math"/>
              </a:rPr>
              <a:t>	</a:t>
            </a:r>
            <a:r>
              <a:rPr dirty="0" sz="1150" spc="15">
                <a:latin typeface="Cambria Math"/>
                <a:cs typeface="Cambria Math"/>
              </a:rPr>
              <a:t>8</a:t>
            </a:r>
            <a:r>
              <a:rPr dirty="0" sz="1150" spc="10">
                <a:latin typeface="Cambria Math"/>
                <a:cs typeface="Cambria Math"/>
              </a:rPr>
              <a:t>9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30">
                <a:latin typeface="Cambria Math"/>
                <a:cs typeface="Cambria Math"/>
              </a:rPr>
              <a:t>71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57145" y="8277606"/>
            <a:ext cx="145923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1235" algn="l"/>
              </a:tabLst>
            </a:pPr>
            <a:r>
              <a:rPr dirty="0" sz="1150" spc="45">
                <a:latin typeface="Cambria Math"/>
                <a:cs typeface="Cambria Math"/>
              </a:rPr>
              <a:t>𝐵𝑜𝑙𝑡</a:t>
            </a:r>
            <a:r>
              <a:rPr dirty="0" sz="1150" spc="25">
                <a:latin typeface="Cambria Math"/>
                <a:cs typeface="Cambria Math"/>
              </a:rPr>
              <a:t> </a:t>
            </a:r>
            <a:r>
              <a:rPr dirty="0" sz="1150" spc="55">
                <a:latin typeface="Cambria Math"/>
                <a:cs typeface="Cambria Math"/>
              </a:rPr>
              <a:t>𝑉𝑎𝑙𝑢𝑒	</a:t>
            </a:r>
            <a:r>
              <a:rPr dirty="0" sz="1150" spc="20">
                <a:latin typeface="Cambria Math"/>
                <a:cs typeface="Cambria Math"/>
              </a:rPr>
              <a:t>77.284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48635" y="8270493"/>
            <a:ext cx="516890" cy="13970"/>
          </a:xfrm>
          <a:custGeom>
            <a:avLst/>
            <a:gdLst/>
            <a:ahLst/>
            <a:cxnLst/>
            <a:rect l="l" t="t" r="r" b="b"/>
            <a:pathLst>
              <a:path w="516889" h="13970">
                <a:moveTo>
                  <a:pt x="516636" y="0"/>
                </a:moveTo>
                <a:lnTo>
                  <a:pt x="0" y="0"/>
                </a:lnTo>
                <a:lnTo>
                  <a:pt x="0" y="13715"/>
                </a:lnTo>
                <a:lnTo>
                  <a:pt x="516636" y="13715"/>
                </a:lnTo>
                <a:lnTo>
                  <a:pt x="516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98290" y="8119109"/>
            <a:ext cx="1394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1.16</a:t>
            </a:r>
            <a:r>
              <a:rPr dirty="0" sz="1600" spc="3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Say </a:t>
            </a:r>
            <a:r>
              <a:rPr dirty="0" sz="1600" spc="-5">
                <a:latin typeface="Calibri"/>
                <a:cs typeface="Calibri"/>
              </a:rPr>
              <a:t>2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7724" y="8550402"/>
            <a:ext cx="22796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ymbol"/>
                <a:cs typeface="Symbol"/>
              </a:rPr>
              <a:t>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alibri"/>
                <a:cs typeface="Calibri"/>
              </a:rPr>
              <a:t>Number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bolts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nos.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91629" y="946269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508000"/>
                </a:moveTo>
                <a:lnTo>
                  <a:pt x="208338" y="503908"/>
                </a:lnTo>
                <a:lnTo>
                  <a:pt x="165364" y="492111"/>
                </a:lnTo>
                <a:lnTo>
                  <a:pt x="125793" y="473325"/>
                </a:lnTo>
                <a:lnTo>
                  <a:pt x="90344" y="448267"/>
                </a:lnTo>
                <a:lnTo>
                  <a:pt x="59732" y="417655"/>
                </a:lnTo>
                <a:lnTo>
                  <a:pt x="34674" y="382206"/>
                </a:lnTo>
                <a:lnTo>
                  <a:pt x="15888" y="342635"/>
                </a:lnTo>
                <a:lnTo>
                  <a:pt x="4091" y="299661"/>
                </a:lnTo>
                <a:lnTo>
                  <a:pt x="0" y="254000"/>
                </a:lnTo>
                <a:lnTo>
                  <a:pt x="4091" y="208338"/>
                </a:lnTo>
                <a:lnTo>
                  <a:pt x="15888" y="165364"/>
                </a:lnTo>
                <a:lnTo>
                  <a:pt x="34674" y="125793"/>
                </a:lnTo>
                <a:lnTo>
                  <a:pt x="59732" y="90344"/>
                </a:lnTo>
                <a:lnTo>
                  <a:pt x="90344" y="59732"/>
                </a:lnTo>
                <a:lnTo>
                  <a:pt x="125793" y="34674"/>
                </a:lnTo>
                <a:lnTo>
                  <a:pt x="165364" y="15888"/>
                </a:lnTo>
                <a:lnTo>
                  <a:pt x="208338" y="4091"/>
                </a:lnTo>
                <a:lnTo>
                  <a:pt x="254000" y="0"/>
                </a:lnTo>
                <a:lnTo>
                  <a:pt x="299661" y="4091"/>
                </a:lnTo>
                <a:lnTo>
                  <a:pt x="342635" y="15888"/>
                </a:lnTo>
                <a:lnTo>
                  <a:pt x="382206" y="34674"/>
                </a:lnTo>
                <a:lnTo>
                  <a:pt x="417655" y="59732"/>
                </a:lnTo>
                <a:lnTo>
                  <a:pt x="448267" y="90344"/>
                </a:lnTo>
                <a:lnTo>
                  <a:pt x="473325" y="125793"/>
                </a:lnTo>
                <a:lnTo>
                  <a:pt x="492111" y="165364"/>
                </a:lnTo>
                <a:lnTo>
                  <a:pt x="503908" y="208338"/>
                </a:lnTo>
                <a:lnTo>
                  <a:pt x="508000" y="254000"/>
                </a:lnTo>
                <a:lnTo>
                  <a:pt x="503908" y="299661"/>
                </a:lnTo>
                <a:lnTo>
                  <a:pt x="492111" y="342635"/>
                </a:lnTo>
                <a:lnTo>
                  <a:pt x="473325" y="382206"/>
                </a:lnTo>
                <a:lnTo>
                  <a:pt x="448267" y="417655"/>
                </a:lnTo>
                <a:lnTo>
                  <a:pt x="417655" y="448267"/>
                </a:lnTo>
                <a:lnTo>
                  <a:pt x="382206" y="473325"/>
                </a:lnTo>
                <a:lnTo>
                  <a:pt x="342635" y="492111"/>
                </a:lnTo>
                <a:lnTo>
                  <a:pt x="299661" y="503908"/>
                </a:lnTo>
                <a:lnTo>
                  <a:pt x="254000" y="50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44993" y="9656726"/>
            <a:ext cx="17526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3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801" y="48772"/>
            <a:ext cx="6192617" cy="106446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75982" y="10112733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508000"/>
                </a:moveTo>
                <a:lnTo>
                  <a:pt x="208338" y="503908"/>
                </a:lnTo>
                <a:lnTo>
                  <a:pt x="165364" y="492111"/>
                </a:lnTo>
                <a:lnTo>
                  <a:pt x="125793" y="473325"/>
                </a:lnTo>
                <a:lnTo>
                  <a:pt x="90344" y="448267"/>
                </a:lnTo>
                <a:lnTo>
                  <a:pt x="59732" y="417655"/>
                </a:lnTo>
                <a:lnTo>
                  <a:pt x="34674" y="382206"/>
                </a:lnTo>
                <a:lnTo>
                  <a:pt x="15888" y="342635"/>
                </a:lnTo>
                <a:lnTo>
                  <a:pt x="4091" y="299661"/>
                </a:lnTo>
                <a:lnTo>
                  <a:pt x="0" y="254000"/>
                </a:lnTo>
                <a:lnTo>
                  <a:pt x="4091" y="208338"/>
                </a:lnTo>
                <a:lnTo>
                  <a:pt x="15888" y="165364"/>
                </a:lnTo>
                <a:lnTo>
                  <a:pt x="34674" y="125793"/>
                </a:lnTo>
                <a:lnTo>
                  <a:pt x="59732" y="90344"/>
                </a:lnTo>
                <a:lnTo>
                  <a:pt x="90344" y="59732"/>
                </a:lnTo>
                <a:lnTo>
                  <a:pt x="125793" y="34674"/>
                </a:lnTo>
                <a:lnTo>
                  <a:pt x="165364" y="15888"/>
                </a:lnTo>
                <a:lnTo>
                  <a:pt x="208338" y="4091"/>
                </a:lnTo>
                <a:lnTo>
                  <a:pt x="254000" y="0"/>
                </a:lnTo>
                <a:lnTo>
                  <a:pt x="299661" y="4091"/>
                </a:lnTo>
                <a:lnTo>
                  <a:pt x="342635" y="15888"/>
                </a:lnTo>
                <a:lnTo>
                  <a:pt x="382206" y="34674"/>
                </a:lnTo>
                <a:lnTo>
                  <a:pt x="417655" y="59732"/>
                </a:lnTo>
                <a:lnTo>
                  <a:pt x="448267" y="90344"/>
                </a:lnTo>
                <a:lnTo>
                  <a:pt x="473325" y="125793"/>
                </a:lnTo>
                <a:lnTo>
                  <a:pt x="492111" y="165364"/>
                </a:lnTo>
                <a:lnTo>
                  <a:pt x="503908" y="208338"/>
                </a:lnTo>
                <a:lnTo>
                  <a:pt x="508000" y="254000"/>
                </a:lnTo>
                <a:lnTo>
                  <a:pt x="503908" y="299661"/>
                </a:lnTo>
                <a:lnTo>
                  <a:pt x="492111" y="342635"/>
                </a:lnTo>
                <a:lnTo>
                  <a:pt x="473325" y="382206"/>
                </a:lnTo>
                <a:lnTo>
                  <a:pt x="448267" y="417655"/>
                </a:lnTo>
                <a:lnTo>
                  <a:pt x="417655" y="448267"/>
                </a:lnTo>
                <a:lnTo>
                  <a:pt x="382206" y="473325"/>
                </a:lnTo>
                <a:lnTo>
                  <a:pt x="342635" y="492111"/>
                </a:lnTo>
                <a:lnTo>
                  <a:pt x="299661" y="503908"/>
                </a:lnTo>
                <a:lnTo>
                  <a:pt x="254000" y="50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130160" y="10291726"/>
            <a:ext cx="27813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4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430" y="0"/>
            <a:ext cx="6187643" cy="10693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36613" y="10084227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508000"/>
                </a:moveTo>
                <a:lnTo>
                  <a:pt x="208338" y="503908"/>
                </a:lnTo>
                <a:lnTo>
                  <a:pt x="165364" y="492111"/>
                </a:lnTo>
                <a:lnTo>
                  <a:pt x="125793" y="473325"/>
                </a:lnTo>
                <a:lnTo>
                  <a:pt x="90344" y="448267"/>
                </a:lnTo>
                <a:lnTo>
                  <a:pt x="59732" y="417655"/>
                </a:lnTo>
                <a:lnTo>
                  <a:pt x="34674" y="382206"/>
                </a:lnTo>
                <a:lnTo>
                  <a:pt x="15888" y="342635"/>
                </a:lnTo>
                <a:lnTo>
                  <a:pt x="4091" y="299661"/>
                </a:lnTo>
                <a:lnTo>
                  <a:pt x="0" y="254000"/>
                </a:lnTo>
                <a:lnTo>
                  <a:pt x="4091" y="208338"/>
                </a:lnTo>
                <a:lnTo>
                  <a:pt x="15888" y="165364"/>
                </a:lnTo>
                <a:lnTo>
                  <a:pt x="34674" y="125793"/>
                </a:lnTo>
                <a:lnTo>
                  <a:pt x="59732" y="90344"/>
                </a:lnTo>
                <a:lnTo>
                  <a:pt x="90344" y="59732"/>
                </a:lnTo>
                <a:lnTo>
                  <a:pt x="125793" y="34674"/>
                </a:lnTo>
                <a:lnTo>
                  <a:pt x="165364" y="15888"/>
                </a:lnTo>
                <a:lnTo>
                  <a:pt x="208338" y="4091"/>
                </a:lnTo>
                <a:lnTo>
                  <a:pt x="254000" y="0"/>
                </a:lnTo>
                <a:lnTo>
                  <a:pt x="299661" y="4091"/>
                </a:lnTo>
                <a:lnTo>
                  <a:pt x="342635" y="15888"/>
                </a:lnTo>
                <a:lnTo>
                  <a:pt x="382206" y="34674"/>
                </a:lnTo>
                <a:lnTo>
                  <a:pt x="417655" y="59732"/>
                </a:lnTo>
                <a:lnTo>
                  <a:pt x="448267" y="90344"/>
                </a:lnTo>
                <a:lnTo>
                  <a:pt x="473325" y="125793"/>
                </a:lnTo>
                <a:lnTo>
                  <a:pt x="492111" y="165364"/>
                </a:lnTo>
                <a:lnTo>
                  <a:pt x="503908" y="208338"/>
                </a:lnTo>
                <a:lnTo>
                  <a:pt x="508000" y="254000"/>
                </a:lnTo>
                <a:lnTo>
                  <a:pt x="503908" y="299661"/>
                </a:lnTo>
                <a:lnTo>
                  <a:pt x="492111" y="342635"/>
                </a:lnTo>
                <a:lnTo>
                  <a:pt x="473325" y="382206"/>
                </a:lnTo>
                <a:lnTo>
                  <a:pt x="448267" y="417655"/>
                </a:lnTo>
                <a:lnTo>
                  <a:pt x="417655" y="448267"/>
                </a:lnTo>
                <a:lnTo>
                  <a:pt x="382206" y="473325"/>
                </a:lnTo>
                <a:lnTo>
                  <a:pt x="342635" y="492111"/>
                </a:lnTo>
                <a:lnTo>
                  <a:pt x="299661" y="503908"/>
                </a:lnTo>
                <a:lnTo>
                  <a:pt x="254000" y="50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130160" y="10291726"/>
            <a:ext cx="27813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294" y="0"/>
            <a:ext cx="6871970" cy="10693400"/>
            <a:chOff x="612294" y="0"/>
            <a:chExt cx="6871970" cy="1069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294" y="0"/>
              <a:ext cx="6331915" cy="10693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75982" y="10112733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54000" y="508000"/>
                  </a:moveTo>
                  <a:lnTo>
                    <a:pt x="208338" y="503908"/>
                  </a:lnTo>
                  <a:lnTo>
                    <a:pt x="165364" y="492111"/>
                  </a:lnTo>
                  <a:lnTo>
                    <a:pt x="125793" y="473325"/>
                  </a:lnTo>
                  <a:lnTo>
                    <a:pt x="90344" y="448267"/>
                  </a:lnTo>
                  <a:lnTo>
                    <a:pt x="59732" y="417655"/>
                  </a:lnTo>
                  <a:lnTo>
                    <a:pt x="34674" y="382206"/>
                  </a:lnTo>
                  <a:lnTo>
                    <a:pt x="15888" y="342635"/>
                  </a:lnTo>
                  <a:lnTo>
                    <a:pt x="4091" y="299661"/>
                  </a:lnTo>
                  <a:lnTo>
                    <a:pt x="0" y="254000"/>
                  </a:lnTo>
                  <a:lnTo>
                    <a:pt x="4091" y="208338"/>
                  </a:lnTo>
                  <a:lnTo>
                    <a:pt x="15888" y="165364"/>
                  </a:lnTo>
                  <a:lnTo>
                    <a:pt x="34674" y="125793"/>
                  </a:lnTo>
                  <a:lnTo>
                    <a:pt x="59732" y="90344"/>
                  </a:lnTo>
                  <a:lnTo>
                    <a:pt x="90344" y="59732"/>
                  </a:lnTo>
                  <a:lnTo>
                    <a:pt x="125793" y="34674"/>
                  </a:lnTo>
                  <a:lnTo>
                    <a:pt x="165364" y="15888"/>
                  </a:lnTo>
                  <a:lnTo>
                    <a:pt x="208338" y="4091"/>
                  </a:lnTo>
                  <a:lnTo>
                    <a:pt x="254000" y="0"/>
                  </a:lnTo>
                  <a:lnTo>
                    <a:pt x="299661" y="4091"/>
                  </a:lnTo>
                  <a:lnTo>
                    <a:pt x="342635" y="15888"/>
                  </a:lnTo>
                  <a:lnTo>
                    <a:pt x="382206" y="34674"/>
                  </a:lnTo>
                  <a:lnTo>
                    <a:pt x="417655" y="59732"/>
                  </a:lnTo>
                  <a:lnTo>
                    <a:pt x="448267" y="90344"/>
                  </a:lnTo>
                  <a:lnTo>
                    <a:pt x="473325" y="125793"/>
                  </a:lnTo>
                  <a:lnTo>
                    <a:pt x="492111" y="165364"/>
                  </a:lnTo>
                  <a:lnTo>
                    <a:pt x="503908" y="208338"/>
                  </a:lnTo>
                  <a:lnTo>
                    <a:pt x="508000" y="254000"/>
                  </a:lnTo>
                  <a:lnTo>
                    <a:pt x="503908" y="299661"/>
                  </a:lnTo>
                  <a:lnTo>
                    <a:pt x="492111" y="342635"/>
                  </a:lnTo>
                  <a:lnTo>
                    <a:pt x="473325" y="382206"/>
                  </a:lnTo>
                  <a:lnTo>
                    <a:pt x="448267" y="417655"/>
                  </a:lnTo>
                  <a:lnTo>
                    <a:pt x="417655" y="448267"/>
                  </a:lnTo>
                  <a:lnTo>
                    <a:pt x="382206" y="473325"/>
                  </a:lnTo>
                  <a:lnTo>
                    <a:pt x="342635" y="492111"/>
                  </a:lnTo>
                  <a:lnTo>
                    <a:pt x="299661" y="503908"/>
                  </a:lnTo>
                  <a:lnTo>
                    <a:pt x="254000" y="50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130160" y="10291726"/>
            <a:ext cx="27813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3072" y="744981"/>
            <a:ext cx="1273810" cy="863600"/>
          </a:xfrm>
          <a:prstGeom prst="rect">
            <a:avLst/>
          </a:prstGeom>
        </p:spPr>
        <p:txBody>
          <a:bodyPr wrap="square" lIns="0" tIns="157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175.4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*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2.5</a:t>
            </a:r>
            <a:endParaRPr sz="18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1140"/>
              </a:spcBef>
            </a:pP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438.5KN/m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775" y="1808370"/>
            <a:ext cx="4876800" cy="6735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33" y="0"/>
            <a:ext cx="6128829" cy="10693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75982" y="10112733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508000"/>
                </a:moveTo>
                <a:lnTo>
                  <a:pt x="208338" y="503908"/>
                </a:lnTo>
                <a:lnTo>
                  <a:pt x="165364" y="492111"/>
                </a:lnTo>
                <a:lnTo>
                  <a:pt x="125793" y="473325"/>
                </a:lnTo>
                <a:lnTo>
                  <a:pt x="90344" y="448267"/>
                </a:lnTo>
                <a:lnTo>
                  <a:pt x="59732" y="417655"/>
                </a:lnTo>
                <a:lnTo>
                  <a:pt x="34674" y="382206"/>
                </a:lnTo>
                <a:lnTo>
                  <a:pt x="15888" y="342635"/>
                </a:lnTo>
                <a:lnTo>
                  <a:pt x="4091" y="299661"/>
                </a:lnTo>
                <a:lnTo>
                  <a:pt x="0" y="254000"/>
                </a:lnTo>
                <a:lnTo>
                  <a:pt x="4091" y="208338"/>
                </a:lnTo>
                <a:lnTo>
                  <a:pt x="15888" y="165364"/>
                </a:lnTo>
                <a:lnTo>
                  <a:pt x="34674" y="125793"/>
                </a:lnTo>
                <a:lnTo>
                  <a:pt x="59732" y="90344"/>
                </a:lnTo>
                <a:lnTo>
                  <a:pt x="90344" y="59732"/>
                </a:lnTo>
                <a:lnTo>
                  <a:pt x="125793" y="34674"/>
                </a:lnTo>
                <a:lnTo>
                  <a:pt x="165364" y="15888"/>
                </a:lnTo>
                <a:lnTo>
                  <a:pt x="208338" y="4091"/>
                </a:lnTo>
                <a:lnTo>
                  <a:pt x="254000" y="0"/>
                </a:lnTo>
                <a:lnTo>
                  <a:pt x="299661" y="4091"/>
                </a:lnTo>
                <a:lnTo>
                  <a:pt x="342635" y="15888"/>
                </a:lnTo>
                <a:lnTo>
                  <a:pt x="382206" y="34674"/>
                </a:lnTo>
                <a:lnTo>
                  <a:pt x="417655" y="59732"/>
                </a:lnTo>
                <a:lnTo>
                  <a:pt x="448267" y="90344"/>
                </a:lnTo>
                <a:lnTo>
                  <a:pt x="473325" y="125793"/>
                </a:lnTo>
                <a:lnTo>
                  <a:pt x="492111" y="165364"/>
                </a:lnTo>
                <a:lnTo>
                  <a:pt x="503908" y="208338"/>
                </a:lnTo>
                <a:lnTo>
                  <a:pt x="508000" y="254000"/>
                </a:lnTo>
                <a:lnTo>
                  <a:pt x="503908" y="299661"/>
                </a:lnTo>
                <a:lnTo>
                  <a:pt x="492111" y="342635"/>
                </a:lnTo>
                <a:lnTo>
                  <a:pt x="473325" y="382206"/>
                </a:lnTo>
                <a:lnTo>
                  <a:pt x="448267" y="417655"/>
                </a:lnTo>
                <a:lnTo>
                  <a:pt x="417655" y="448267"/>
                </a:lnTo>
                <a:lnTo>
                  <a:pt x="382206" y="473325"/>
                </a:lnTo>
                <a:lnTo>
                  <a:pt x="342635" y="492111"/>
                </a:lnTo>
                <a:lnTo>
                  <a:pt x="299661" y="503908"/>
                </a:lnTo>
                <a:lnTo>
                  <a:pt x="254000" y="50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130160" y="10291726"/>
            <a:ext cx="27813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0094" y="0"/>
            <a:ext cx="6924040" cy="10621010"/>
            <a:chOff x="560094" y="0"/>
            <a:chExt cx="6924040" cy="10621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094" y="0"/>
              <a:ext cx="6436309" cy="105413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75983" y="10112733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54000" y="508000"/>
                  </a:moveTo>
                  <a:lnTo>
                    <a:pt x="208338" y="503908"/>
                  </a:lnTo>
                  <a:lnTo>
                    <a:pt x="165364" y="492111"/>
                  </a:lnTo>
                  <a:lnTo>
                    <a:pt x="125793" y="473325"/>
                  </a:lnTo>
                  <a:lnTo>
                    <a:pt x="90344" y="448267"/>
                  </a:lnTo>
                  <a:lnTo>
                    <a:pt x="59732" y="417655"/>
                  </a:lnTo>
                  <a:lnTo>
                    <a:pt x="34674" y="382206"/>
                  </a:lnTo>
                  <a:lnTo>
                    <a:pt x="15888" y="342635"/>
                  </a:lnTo>
                  <a:lnTo>
                    <a:pt x="4091" y="299661"/>
                  </a:lnTo>
                  <a:lnTo>
                    <a:pt x="0" y="254000"/>
                  </a:lnTo>
                  <a:lnTo>
                    <a:pt x="4091" y="208338"/>
                  </a:lnTo>
                  <a:lnTo>
                    <a:pt x="15888" y="165364"/>
                  </a:lnTo>
                  <a:lnTo>
                    <a:pt x="34674" y="125793"/>
                  </a:lnTo>
                  <a:lnTo>
                    <a:pt x="59732" y="90344"/>
                  </a:lnTo>
                  <a:lnTo>
                    <a:pt x="90344" y="59732"/>
                  </a:lnTo>
                  <a:lnTo>
                    <a:pt x="125793" y="34674"/>
                  </a:lnTo>
                  <a:lnTo>
                    <a:pt x="165364" y="15888"/>
                  </a:lnTo>
                  <a:lnTo>
                    <a:pt x="208338" y="4091"/>
                  </a:lnTo>
                  <a:lnTo>
                    <a:pt x="254000" y="0"/>
                  </a:lnTo>
                  <a:lnTo>
                    <a:pt x="299661" y="4091"/>
                  </a:lnTo>
                  <a:lnTo>
                    <a:pt x="342635" y="15888"/>
                  </a:lnTo>
                  <a:lnTo>
                    <a:pt x="382206" y="34674"/>
                  </a:lnTo>
                  <a:lnTo>
                    <a:pt x="417655" y="59732"/>
                  </a:lnTo>
                  <a:lnTo>
                    <a:pt x="448267" y="90344"/>
                  </a:lnTo>
                  <a:lnTo>
                    <a:pt x="473325" y="125793"/>
                  </a:lnTo>
                  <a:lnTo>
                    <a:pt x="492111" y="165364"/>
                  </a:lnTo>
                  <a:lnTo>
                    <a:pt x="503908" y="208338"/>
                  </a:lnTo>
                  <a:lnTo>
                    <a:pt x="508000" y="254000"/>
                  </a:lnTo>
                  <a:lnTo>
                    <a:pt x="503908" y="299661"/>
                  </a:lnTo>
                  <a:lnTo>
                    <a:pt x="492111" y="342635"/>
                  </a:lnTo>
                  <a:lnTo>
                    <a:pt x="473325" y="382206"/>
                  </a:lnTo>
                  <a:lnTo>
                    <a:pt x="448267" y="417655"/>
                  </a:lnTo>
                  <a:lnTo>
                    <a:pt x="417655" y="448267"/>
                  </a:lnTo>
                  <a:lnTo>
                    <a:pt x="382206" y="473325"/>
                  </a:lnTo>
                  <a:lnTo>
                    <a:pt x="342635" y="492111"/>
                  </a:lnTo>
                  <a:lnTo>
                    <a:pt x="299661" y="503908"/>
                  </a:lnTo>
                  <a:lnTo>
                    <a:pt x="254000" y="50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130160" y="10291726"/>
            <a:ext cx="27813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8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24" y="0"/>
            <a:ext cx="6280251" cy="10693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75982" y="1008375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508000"/>
                </a:moveTo>
                <a:lnTo>
                  <a:pt x="208338" y="503908"/>
                </a:lnTo>
                <a:lnTo>
                  <a:pt x="165364" y="492111"/>
                </a:lnTo>
                <a:lnTo>
                  <a:pt x="125793" y="473325"/>
                </a:lnTo>
                <a:lnTo>
                  <a:pt x="90344" y="448267"/>
                </a:lnTo>
                <a:lnTo>
                  <a:pt x="59732" y="417655"/>
                </a:lnTo>
                <a:lnTo>
                  <a:pt x="34674" y="382206"/>
                </a:lnTo>
                <a:lnTo>
                  <a:pt x="15888" y="342635"/>
                </a:lnTo>
                <a:lnTo>
                  <a:pt x="4091" y="299661"/>
                </a:lnTo>
                <a:lnTo>
                  <a:pt x="0" y="254000"/>
                </a:lnTo>
                <a:lnTo>
                  <a:pt x="4091" y="208338"/>
                </a:lnTo>
                <a:lnTo>
                  <a:pt x="15888" y="165364"/>
                </a:lnTo>
                <a:lnTo>
                  <a:pt x="34674" y="125793"/>
                </a:lnTo>
                <a:lnTo>
                  <a:pt x="59732" y="90344"/>
                </a:lnTo>
                <a:lnTo>
                  <a:pt x="90344" y="59732"/>
                </a:lnTo>
                <a:lnTo>
                  <a:pt x="125793" y="34674"/>
                </a:lnTo>
                <a:lnTo>
                  <a:pt x="165364" y="15888"/>
                </a:lnTo>
                <a:lnTo>
                  <a:pt x="208338" y="4091"/>
                </a:lnTo>
                <a:lnTo>
                  <a:pt x="254000" y="0"/>
                </a:lnTo>
                <a:lnTo>
                  <a:pt x="299661" y="4091"/>
                </a:lnTo>
                <a:lnTo>
                  <a:pt x="342635" y="15888"/>
                </a:lnTo>
                <a:lnTo>
                  <a:pt x="382206" y="34674"/>
                </a:lnTo>
                <a:lnTo>
                  <a:pt x="417655" y="59732"/>
                </a:lnTo>
                <a:lnTo>
                  <a:pt x="448267" y="90344"/>
                </a:lnTo>
                <a:lnTo>
                  <a:pt x="473325" y="125793"/>
                </a:lnTo>
                <a:lnTo>
                  <a:pt x="492111" y="165364"/>
                </a:lnTo>
                <a:lnTo>
                  <a:pt x="503908" y="208338"/>
                </a:lnTo>
                <a:lnTo>
                  <a:pt x="508000" y="254000"/>
                </a:lnTo>
                <a:lnTo>
                  <a:pt x="503908" y="299661"/>
                </a:lnTo>
                <a:lnTo>
                  <a:pt x="492111" y="342635"/>
                </a:lnTo>
                <a:lnTo>
                  <a:pt x="473325" y="382206"/>
                </a:lnTo>
                <a:lnTo>
                  <a:pt x="448267" y="417655"/>
                </a:lnTo>
                <a:lnTo>
                  <a:pt x="417655" y="448267"/>
                </a:lnTo>
                <a:lnTo>
                  <a:pt x="382206" y="473325"/>
                </a:lnTo>
                <a:lnTo>
                  <a:pt x="342635" y="492111"/>
                </a:lnTo>
                <a:lnTo>
                  <a:pt x="299661" y="503908"/>
                </a:lnTo>
                <a:lnTo>
                  <a:pt x="254000" y="50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130160" y="10291726"/>
            <a:ext cx="27813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9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5208" y="249845"/>
            <a:ext cx="6794500" cy="10443845"/>
            <a:chOff x="605208" y="249845"/>
            <a:chExt cx="6794500" cy="10443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208" y="249845"/>
              <a:ext cx="6346088" cy="104435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91273" y="10106916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54000" y="508000"/>
                  </a:moveTo>
                  <a:lnTo>
                    <a:pt x="208338" y="503908"/>
                  </a:lnTo>
                  <a:lnTo>
                    <a:pt x="165364" y="492111"/>
                  </a:lnTo>
                  <a:lnTo>
                    <a:pt x="125793" y="473325"/>
                  </a:lnTo>
                  <a:lnTo>
                    <a:pt x="90344" y="448267"/>
                  </a:lnTo>
                  <a:lnTo>
                    <a:pt x="59732" y="417655"/>
                  </a:lnTo>
                  <a:lnTo>
                    <a:pt x="34674" y="382206"/>
                  </a:lnTo>
                  <a:lnTo>
                    <a:pt x="15888" y="342635"/>
                  </a:lnTo>
                  <a:lnTo>
                    <a:pt x="4091" y="299661"/>
                  </a:lnTo>
                  <a:lnTo>
                    <a:pt x="0" y="254000"/>
                  </a:lnTo>
                  <a:lnTo>
                    <a:pt x="4091" y="208338"/>
                  </a:lnTo>
                  <a:lnTo>
                    <a:pt x="15888" y="165364"/>
                  </a:lnTo>
                  <a:lnTo>
                    <a:pt x="34674" y="125793"/>
                  </a:lnTo>
                  <a:lnTo>
                    <a:pt x="59732" y="90344"/>
                  </a:lnTo>
                  <a:lnTo>
                    <a:pt x="90344" y="59732"/>
                  </a:lnTo>
                  <a:lnTo>
                    <a:pt x="125793" y="34674"/>
                  </a:lnTo>
                  <a:lnTo>
                    <a:pt x="165364" y="15888"/>
                  </a:lnTo>
                  <a:lnTo>
                    <a:pt x="208338" y="4091"/>
                  </a:lnTo>
                  <a:lnTo>
                    <a:pt x="254000" y="0"/>
                  </a:lnTo>
                  <a:lnTo>
                    <a:pt x="299661" y="4091"/>
                  </a:lnTo>
                  <a:lnTo>
                    <a:pt x="342635" y="15888"/>
                  </a:lnTo>
                  <a:lnTo>
                    <a:pt x="382206" y="34674"/>
                  </a:lnTo>
                  <a:lnTo>
                    <a:pt x="417655" y="59732"/>
                  </a:lnTo>
                  <a:lnTo>
                    <a:pt x="448267" y="90344"/>
                  </a:lnTo>
                  <a:lnTo>
                    <a:pt x="473325" y="125793"/>
                  </a:lnTo>
                  <a:lnTo>
                    <a:pt x="492111" y="165364"/>
                  </a:lnTo>
                  <a:lnTo>
                    <a:pt x="503908" y="208338"/>
                  </a:lnTo>
                  <a:lnTo>
                    <a:pt x="508000" y="254000"/>
                  </a:lnTo>
                  <a:lnTo>
                    <a:pt x="503908" y="299661"/>
                  </a:lnTo>
                  <a:lnTo>
                    <a:pt x="492111" y="342635"/>
                  </a:lnTo>
                  <a:lnTo>
                    <a:pt x="473325" y="382206"/>
                  </a:lnTo>
                  <a:lnTo>
                    <a:pt x="448267" y="417655"/>
                  </a:lnTo>
                  <a:lnTo>
                    <a:pt x="417655" y="448267"/>
                  </a:lnTo>
                  <a:lnTo>
                    <a:pt x="382206" y="473325"/>
                  </a:lnTo>
                  <a:lnTo>
                    <a:pt x="342635" y="492111"/>
                  </a:lnTo>
                  <a:lnTo>
                    <a:pt x="299661" y="503908"/>
                  </a:lnTo>
                  <a:lnTo>
                    <a:pt x="254000" y="50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130160" y="10291726"/>
            <a:ext cx="27813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0934" y="0"/>
            <a:ext cx="6254750" cy="10693400"/>
            <a:chOff x="650934" y="0"/>
            <a:chExt cx="6254750" cy="1069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934" y="0"/>
              <a:ext cx="6254635" cy="10693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3015" y="6285357"/>
              <a:ext cx="2997200" cy="419100"/>
            </a:xfrm>
            <a:custGeom>
              <a:avLst/>
              <a:gdLst/>
              <a:ahLst/>
              <a:cxnLst/>
              <a:rect l="l" t="t" r="r" b="b"/>
              <a:pathLst>
                <a:path w="2997200" h="419100">
                  <a:moveTo>
                    <a:pt x="2997200" y="419100"/>
                  </a:moveTo>
                  <a:lnTo>
                    <a:pt x="0" y="419100"/>
                  </a:lnTo>
                  <a:lnTo>
                    <a:pt x="0" y="0"/>
                  </a:lnTo>
                  <a:lnTo>
                    <a:pt x="2997200" y="0"/>
                  </a:lnTo>
                  <a:lnTo>
                    <a:pt x="2997200" y="419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975982" y="10112733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508000"/>
                </a:moveTo>
                <a:lnTo>
                  <a:pt x="208338" y="503908"/>
                </a:lnTo>
                <a:lnTo>
                  <a:pt x="165364" y="492111"/>
                </a:lnTo>
                <a:lnTo>
                  <a:pt x="125793" y="473325"/>
                </a:lnTo>
                <a:lnTo>
                  <a:pt x="90344" y="448267"/>
                </a:lnTo>
                <a:lnTo>
                  <a:pt x="59732" y="417655"/>
                </a:lnTo>
                <a:lnTo>
                  <a:pt x="34674" y="382206"/>
                </a:lnTo>
                <a:lnTo>
                  <a:pt x="15888" y="342635"/>
                </a:lnTo>
                <a:lnTo>
                  <a:pt x="4091" y="299661"/>
                </a:lnTo>
                <a:lnTo>
                  <a:pt x="0" y="254000"/>
                </a:lnTo>
                <a:lnTo>
                  <a:pt x="4091" y="208338"/>
                </a:lnTo>
                <a:lnTo>
                  <a:pt x="15888" y="165364"/>
                </a:lnTo>
                <a:lnTo>
                  <a:pt x="34674" y="125793"/>
                </a:lnTo>
                <a:lnTo>
                  <a:pt x="59732" y="90344"/>
                </a:lnTo>
                <a:lnTo>
                  <a:pt x="90344" y="59732"/>
                </a:lnTo>
                <a:lnTo>
                  <a:pt x="125793" y="34674"/>
                </a:lnTo>
                <a:lnTo>
                  <a:pt x="165364" y="15888"/>
                </a:lnTo>
                <a:lnTo>
                  <a:pt x="208338" y="4091"/>
                </a:lnTo>
                <a:lnTo>
                  <a:pt x="254000" y="0"/>
                </a:lnTo>
                <a:lnTo>
                  <a:pt x="299661" y="4091"/>
                </a:lnTo>
                <a:lnTo>
                  <a:pt x="342635" y="15888"/>
                </a:lnTo>
                <a:lnTo>
                  <a:pt x="382206" y="34674"/>
                </a:lnTo>
                <a:lnTo>
                  <a:pt x="417655" y="59732"/>
                </a:lnTo>
                <a:lnTo>
                  <a:pt x="448267" y="90344"/>
                </a:lnTo>
                <a:lnTo>
                  <a:pt x="473325" y="125793"/>
                </a:lnTo>
                <a:lnTo>
                  <a:pt x="492111" y="165364"/>
                </a:lnTo>
                <a:lnTo>
                  <a:pt x="503908" y="208338"/>
                </a:lnTo>
                <a:lnTo>
                  <a:pt x="508000" y="254000"/>
                </a:lnTo>
                <a:lnTo>
                  <a:pt x="503908" y="299661"/>
                </a:lnTo>
                <a:lnTo>
                  <a:pt x="492111" y="342635"/>
                </a:lnTo>
                <a:lnTo>
                  <a:pt x="473325" y="382206"/>
                </a:lnTo>
                <a:lnTo>
                  <a:pt x="448267" y="417655"/>
                </a:lnTo>
                <a:lnTo>
                  <a:pt x="417655" y="448267"/>
                </a:lnTo>
                <a:lnTo>
                  <a:pt x="382206" y="473325"/>
                </a:lnTo>
                <a:lnTo>
                  <a:pt x="342635" y="492111"/>
                </a:lnTo>
                <a:lnTo>
                  <a:pt x="299661" y="503908"/>
                </a:lnTo>
                <a:lnTo>
                  <a:pt x="254000" y="50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30160" y="10291726"/>
            <a:ext cx="27813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11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1285"/>
            <a:ext cx="22459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b.</a:t>
            </a:r>
            <a:r>
              <a:rPr dirty="0" u="heavy" sz="16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Thickness</a:t>
            </a:r>
            <a:r>
              <a:rPr dirty="0" u="heavy" sz="16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16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Base Plate: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3246" y="1301241"/>
            <a:ext cx="965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9597" y="1364233"/>
            <a:ext cx="387350" cy="13970"/>
          </a:xfrm>
          <a:custGeom>
            <a:avLst/>
            <a:gdLst/>
            <a:ahLst/>
            <a:cxnLst/>
            <a:rect l="l" t="t" r="r" b="b"/>
            <a:pathLst>
              <a:path w="387350" h="13969">
                <a:moveTo>
                  <a:pt x="387096" y="0"/>
                </a:moveTo>
                <a:lnTo>
                  <a:pt x="0" y="0"/>
                </a:lnTo>
                <a:lnTo>
                  <a:pt x="0" y="13716"/>
                </a:lnTo>
                <a:lnTo>
                  <a:pt x="387096" y="13716"/>
                </a:lnTo>
                <a:lnTo>
                  <a:pt x="387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9946" y="1371346"/>
            <a:ext cx="12820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3885" algn="l"/>
              </a:tabLst>
            </a:pPr>
            <a:r>
              <a:rPr dirty="0" sz="1150" spc="55">
                <a:latin typeface="Cambria Math"/>
                <a:cs typeface="Cambria Math"/>
              </a:rPr>
              <a:t>𝐴𝑟𝑒𝑎	</a:t>
            </a:r>
            <a:r>
              <a:rPr dirty="0" sz="1150" spc="30">
                <a:latin typeface="Cambria Math"/>
                <a:cs typeface="Cambria Math"/>
              </a:rPr>
              <a:t>200</a:t>
            </a:r>
            <a:r>
              <a:rPr dirty="0" sz="1150" spc="-25">
                <a:latin typeface="Cambria Math"/>
                <a:cs typeface="Cambria Math"/>
              </a:rPr>
              <a:t> </a:t>
            </a:r>
            <a:r>
              <a:rPr dirty="0" sz="1150" spc="65">
                <a:latin typeface="Cambria Math"/>
                <a:cs typeface="Cambria Math"/>
              </a:rPr>
              <a:t>𝑥</a:t>
            </a:r>
            <a:r>
              <a:rPr dirty="0" sz="1150" spc="-20">
                <a:latin typeface="Cambria Math"/>
                <a:cs typeface="Cambria Math"/>
              </a:rPr>
              <a:t> </a:t>
            </a:r>
            <a:r>
              <a:rPr dirty="0" sz="1150" spc="30">
                <a:latin typeface="Cambria Math"/>
                <a:cs typeface="Cambria Math"/>
              </a:rPr>
              <a:t>200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242" y="1364233"/>
            <a:ext cx="690880" cy="13970"/>
          </a:xfrm>
          <a:custGeom>
            <a:avLst/>
            <a:gdLst/>
            <a:ahLst/>
            <a:cxnLst/>
            <a:rect l="l" t="t" r="r" b="b"/>
            <a:pathLst>
              <a:path w="690880" h="13969">
                <a:moveTo>
                  <a:pt x="690676" y="0"/>
                </a:moveTo>
                <a:lnTo>
                  <a:pt x="0" y="0"/>
                </a:lnTo>
                <a:lnTo>
                  <a:pt x="0" y="13716"/>
                </a:lnTo>
                <a:lnTo>
                  <a:pt x="690676" y="13716"/>
                </a:lnTo>
                <a:lnTo>
                  <a:pt x="690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01216" y="1148841"/>
            <a:ext cx="3022600" cy="33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8305">
              <a:lnSpc>
                <a:spcPts val="940"/>
              </a:lnSpc>
              <a:spcBef>
                <a:spcPts val="100"/>
              </a:spcBef>
              <a:tabLst>
                <a:tab pos="988694" algn="l"/>
              </a:tabLst>
            </a:pPr>
            <a:r>
              <a:rPr dirty="0" sz="1150" spc="55">
                <a:latin typeface="Cambria Math"/>
                <a:cs typeface="Cambria Math"/>
              </a:rPr>
              <a:t>𝐿𝑜𝑎𝑑	</a:t>
            </a:r>
            <a:r>
              <a:rPr dirty="0" sz="1150" spc="25">
                <a:latin typeface="Cambria Math"/>
                <a:cs typeface="Cambria Math"/>
              </a:rPr>
              <a:t>270∗</a:t>
            </a:r>
            <a:r>
              <a:rPr dirty="0" sz="1150" spc="-50">
                <a:latin typeface="Cambria Math"/>
                <a:cs typeface="Cambria Math"/>
              </a:rPr>
              <a:t> </a:t>
            </a:r>
            <a:r>
              <a:rPr dirty="0" sz="1150" spc="20">
                <a:latin typeface="Cambria Math"/>
                <a:cs typeface="Cambria Math"/>
              </a:rPr>
              <a:t>10^3</a:t>
            </a:r>
            <a:endParaRPr sz="1150">
              <a:latin typeface="Cambria Math"/>
              <a:cs typeface="Cambria Math"/>
            </a:endParaRPr>
          </a:p>
          <a:p>
            <a:pPr marL="38100">
              <a:lnSpc>
                <a:spcPts val="1480"/>
              </a:lnSpc>
              <a:tabLst>
                <a:tab pos="840740" algn="l"/>
                <a:tab pos="2026920" algn="l"/>
              </a:tabLst>
            </a:pPr>
            <a:r>
              <a:rPr dirty="0" sz="1600" spc="-5">
                <a:latin typeface="Calibri"/>
                <a:cs typeface="Calibri"/>
              </a:rPr>
              <a:t>q</a:t>
            </a:r>
            <a:r>
              <a:rPr dirty="0" sz="1600" spc="5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	=	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6.75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604" y="1529841"/>
            <a:ext cx="4775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Considering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strip, </a:t>
            </a:r>
            <a:r>
              <a:rPr dirty="0" sz="1600" spc="10">
                <a:latin typeface="Calibri"/>
                <a:cs typeface="Calibri"/>
              </a:rPr>
              <a:t>q</a:t>
            </a:r>
            <a:r>
              <a:rPr dirty="0" baseline="-7936" sz="1575" spc="15">
                <a:latin typeface="Calibri"/>
                <a:cs typeface="Calibri"/>
              </a:rPr>
              <a:t>o</a:t>
            </a:r>
            <a:r>
              <a:rPr dirty="0" baseline="-7936" sz="157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/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meter =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2.25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6.75 N/mm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604" y="5252999"/>
            <a:ext cx="3478529" cy="8286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dirty="0" sz="1600" spc="-5">
                <a:latin typeface="Calibri"/>
                <a:cs typeface="Calibri"/>
              </a:rPr>
              <a:t>Moment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along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-x</a:t>
            </a:r>
            <a:endParaRPr sz="1600">
              <a:latin typeface="Calibri"/>
              <a:cs typeface="Calibri"/>
            </a:endParaRPr>
          </a:p>
          <a:p>
            <a:pPr marL="362585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Calibri"/>
                <a:cs typeface="Calibri"/>
              </a:rPr>
              <a:t>M</a:t>
            </a:r>
            <a:r>
              <a:rPr dirty="0" baseline="-7936" sz="1575" spc="-7">
                <a:latin typeface="Calibri"/>
                <a:cs typeface="Calibri"/>
              </a:rPr>
              <a:t>x-x </a:t>
            </a:r>
            <a:r>
              <a:rPr dirty="0" sz="1600" spc="-5">
                <a:latin typeface="Calibri"/>
                <a:cs typeface="Calibri"/>
              </a:rPr>
              <a:t>= 6.75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*80*80/2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21,600</a:t>
            </a:r>
            <a:r>
              <a:rPr dirty="0" sz="1600" spc="3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N-mm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dirty="0" sz="1600" spc="-5">
                <a:latin typeface="Calibri"/>
                <a:cs typeface="Calibri"/>
              </a:rPr>
              <a:t>Equating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</a:t>
            </a:r>
            <a:r>
              <a:rPr dirty="0" baseline="-7936" sz="1575">
                <a:latin typeface="Calibri"/>
                <a:cs typeface="Calibri"/>
              </a:rPr>
              <a:t>x-x</a:t>
            </a:r>
            <a:r>
              <a:rPr dirty="0" baseline="-7936" sz="1575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baseline="-7936" sz="1575" spc="-7">
                <a:latin typeface="Calibri"/>
                <a:cs typeface="Calibri"/>
              </a:rPr>
              <a:t>d</a:t>
            </a:r>
            <a:endParaRPr baseline="-7936" sz="157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9526" y="6136004"/>
            <a:ext cx="7194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3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1.2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Ze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4579" y="6071996"/>
            <a:ext cx="2076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05">
                <a:latin typeface="Cambria Math"/>
                <a:cs typeface="Cambria Math"/>
              </a:rPr>
              <a:t>𝑓</a:t>
            </a:r>
            <a:r>
              <a:rPr dirty="0" sz="1150" spc="150">
                <a:latin typeface="Cambria Math"/>
                <a:cs typeface="Cambria Math"/>
              </a:rPr>
              <a:t>𝑦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0570" y="6294501"/>
            <a:ext cx="3359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40">
                <a:latin typeface="Cambria Math"/>
                <a:cs typeface="Cambria Math"/>
              </a:rPr>
              <a:t>𝛾𝑚</a:t>
            </a:r>
            <a:r>
              <a:rPr dirty="0" sz="1150" spc="120">
                <a:latin typeface="Cambria Math"/>
                <a:cs typeface="Cambria Math"/>
              </a:rPr>
              <a:t>𝑜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03270" y="6287388"/>
            <a:ext cx="312420" cy="13970"/>
          </a:xfrm>
          <a:custGeom>
            <a:avLst/>
            <a:gdLst/>
            <a:ahLst/>
            <a:cxnLst/>
            <a:rect l="l" t="t" r="r" b="b"/>
            <a:pathLst>
              <a:path w="312419" h="13970">
                <a:moveTo>
                  <a:pt x="312419" y="0"/>
                </a:moveTo>
                <a:lnTo>
                  <a:pt x="0" y="0"/>
                </a:lnTo>
                <a:lnTo>
                  <a:pt x="0" y="13715"/>
                </a:lnTo>
                <a:lnTo>
                  <a:pt x="312419" y="13715"/>
                </a:lnTo>
                <a:lnTo>
                  <a:pt x="312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48710" y="6136004"/>
            <a:ext cx="16052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….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Page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53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9653" y="6529196"/>
            <a:ext cx="12833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21,600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1.2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Ze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9819" y="6465189"/>
            <a:ext cx="2794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r>
              <a:rPr dirty="0" sz="1150" spc="15">
                <a:latin typeface="Cambria Math"/>
                <a:cs typeface="Cambria Math"/>
              </a:rPr>
              <a:t>5</a:t>
            </a:r>
            <a:r>
              <a:rPr dirty="0" sz="1150" spc="25">
                <a:latin typeface="Cambria Math"/>
                <a:cs typeface="Cambria Math"/>
              </a:rPr>
              <a:t>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54579" y="6687692"/>
            <a:ext cx="3092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15">
                <a:latin typeface="Cambria Math"/>
                <a:cs typeface="Cambria Math"/>
              </a:rPr>
              <a:t>10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67279" y="6680580"/>
            <a:ext cx="283845" cy="13970"/>
          </a:xfrm>
          <a:custGeom>
            <a:avLst/>
            <a:gdLst/>
            <a:ahLst/>
            <a:cxnLst/>
            <a:rect l="l" t="t" r="r" b="b"/>
            <a:pathLst>
              <a:path w="283844" h="13970">
                <a:moveTo>
                  <a:pt x="283463" y="0"/>
                </a:moveTo>
                <a:lnTo>
                  <a:pt x="0" y="0"/>
                </a:lnTo>
                <a:lnTo>
                  <a:pt x="0" y="13715"/>
                </a:lnTo>
                <a:lnTo>
                  <a:pt x="283463" y="13715"/>
                </a:lnTo>
                <a:lnTo>
                  <a:pt x="283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15414" y="6830948"/>
            <a:ext cx="825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5">
                <a:latin typeface="Cambria Math"/>
                <a:cs typeface="Cambria Math"/>
              </a:rPr>
              <a:t>𝐼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11350" y="7046721"/>
            <a:ext cx="96520" cy="13970"/>
          </a:xfrm>
          <a:custGeom>
            <a:avLst/>
            <a:gdLst/>
            <a:ahLst/>
            <a:cxnLst/>
            <a:rect l="l" t="t" r="r" b="b"/>
            <a:pathLst>
              <a:path w="96519" h="13970">
                <a:moveTo>
                  <a:pt x="96012" y="0"/>
                </a:moveTo>
                <a:lnTo>
                  <a:pt x="0" y="0"/>
                </a:lnTo>
                <a:lnTo>
                  <a:pt x="0" y="13715"/>
                </a:lnTo>
                <a:lnTo>
                  <a:pt x="96012" y="13715"/>
                </a:lnTo>
                <a:lnTo>
                  <a:pt x="96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461386" y="6899909"/>
            <a:ext cx="939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3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6895338"/>
            <a:ext cx="24879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0620" algn="l"/>
              </a:tabLst>
            </a:pPr>
            <a:r>
              <a:rPr dirty="0" sz="1600" spc="-5">
                <a:latin typeface="Calibri"/>
                <a:cs typeface="Calibri"/>
              </a:rPr>
              <a:t>Where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Ze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	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(bd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/12)/(d/2)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48282" y="7053833"/>
            <a:ext cx="2176780" cy="4546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2560">
              <a:lnSpc>
                <a:spcPct val="100000"/>
              </a:lnSpc>
              <a:spcBef>
                <a:spcPts val="100"/>
              </a:spcBef>
            </a:pPr>
            <a:r>
              <a:rPr dirty="0" sz="1150" spc="85">
                <a:latin typeface="Cambria Math"/>
                <a:cs typeface="Cambria Math"/>
              </a:rPr>
              <a:t>𝑦</a:t>
            </a:r>
            <a:endParaRPr sz="11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 sz="1600" spc="-5">
                <a:latin typeface="Calibri"/>
                <a:cs typeface="Calibri"/>
              </a:rPr>
              <a:t>=bd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r>
              <a:rPr dirty="0" sz="1600" spc="-5">
                <a:latin typeface="Calibri"/>
                <a:cs typeface="Calibri"/>
              </a:rPr>
              <a:t>/6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(1mm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*(t+8)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r>
              <a:rPr dirty="0" sz="1600" spc="-5">
                <a:latin typeface="Calibri"/>
                <a:cs typeface="Calibri"/>
              </a:rPr>
              <a:t>)/6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1216" y="7824977"/>
            <a:ext cx="25749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21600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1.2 (1mm *(t+8)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r>
              <a:rPr dirty="0" sz="1600" spc="-5">
                <a:latin typeface="Calibri"/>
                <a:cs typeface="Calibri"/>
              </a:rPr>
              <a:t>)/6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mbria Math"/>
                <a:cs typeface="Cambria Math"/>
              </a:rPr>
              <a:t>∗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31716" y="7760969"/>
            <a:ext cx="2794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5">
                <a:latin typeface="Cambria Math"/>
                <a:cs typeface="Cambria Math"/>
              </a:rPr>
              <a:t>2</a:t>
            </a:r>
            <a:r>
              <a:rPr dirty="0" sz="1150" spc="15">
                <a:latin typeface="Cambria Math"/>
                <a:cs typeface="Cambria Math"/>
              </a:rPr>
              <a:t>5</a:t>
            </a:r>
            <a:r>
              <a:rPr dirty="0" sz="1150" spc="25">
                <a:latin typeface="Cambria Math"/>
                <a:cs typeface="Cambria Math"/>
              </a:rPr>
              <a:t>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6477" y="7983473"/>
            <a:ext cx="3092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Cambria Math"/>
                <a:cs typeface="Cambria Math"/>
              </a:rPr>
              <a:t>1</a:t>
            </a:r>
            <a:r>
              <a:rPr dirty="0" sz="1150">
                <a:latin typeface="Cambria Math"/>
                <a:cs typeface="Cambria Math"/>
              </a:rPr>
              <a:t>.</a:t>
            </a:r>
            <a:r>
              <a:rPr dirty="0" sz="1150" spc="15">
                <a:latin typeface="Cambria Math"/>
                <a:cs typeface="Cambria Math"/>
              </a:rPr>
              <a:t>10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29177" y="7976361"/>
            <a:ext cx="283845" cy="13970"/>
          </a:xfrm>
          <a:custGeom>
            <a:avLst/>
            <a:gdLst/>
            <a:ahLst/>
            <a:cxnLst/>
            <a:rect l="l" t="t" r="r" b="b"/>
            <a:pathLst>
              <a:path w="283845" h="13970">
                <a:moveTo>
                  <a:pt x="283463" y="0"/>
                </a:moveTo>
                <a:lnTo>
                  <a:pt x="0" y="0"/>
                </a:lnTo>
                <a:lnTo>
                  <a:pt x="0" y="13716"/>
                </a:lnTo>
                <a:lnTo>
                  <a:pt x="283463" y="13716"/>
                </a:lnTo>
                <a:lnTo>
                  <a:pt x="283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79562" y="8116975"/>
            <a:ext cx="4622800" cy="5619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1052830" algn="l"/>
                <a:tab pos="4609465" algn="l"/>
              </a:tabLst>
            </a:pP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=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…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……</a:t>
            </a:r>
            <a:r>
              <a:rPr dirty="0" u="sng" sz="160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</a:t>
            </a:r>
            <a:r>
              <a:rPr dirty="0" u="sng" sz="1600" spc="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.</a:t>
            </a:r>
            <a:r>
              <a:rPr dirty="0" u="sng" sz="1600" spc="-80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…</a:t>
            </a:r>
            <a:r>
              <a:rPr dirty="0" u="sng" sz="1600" spc="-80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.</a:t>
            </a:r>
            <a:r>
              <a:rPr dirty="0" u="sng" sz="1600" spc="-9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𝑚𝑚</a:t>
            </a:r>
            <a:r>
              <a:rPr dirty="0" u="sng" sz="1600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	</a:t>
            </a:r>
            <a:endParaRPr sz="1600">
              <a:latin typeface="Cambria Math"/>
              <a:cs typeface="Cambria Math"/>
            </a:endParaRPr>
          </a:p>
          <a:p>
            <a:pPr marL="34925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Cambria Math"/>
                <a:cs typeface="Cambria Math"/>
              </a:rPr>
              <a:t>∴</a:t>
            </a:r>
            <a:r>
              <a:rPr dirty="0" sz="1600" spc="20">
                <a:latin typeface="Cambria Math"/>
                <a:cs typeface="Cambria Math"/>
              </a:rPr>
              <a:t> </a:t>
            </a:r>
            <a:r>
              <a:rPr dirty="0" sz="1600" spc="-5">
                <a:latin typeface="Calibri"/>
                <a:cs typeface="Calibri"/>
              </a:rPr>
              <a:t>Provide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base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slab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200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200mm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………mm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225" y="2042159"/>
            <a:ext cx="2371725" cy="317182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130160" y="10291726"/>
            <a:ext cx="27813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12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1285"/>
            <a:ext cx="13442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c.</a:t>
            </a:r>
            <a:r>
              <a:rPr dirty="0" u="heavy" sz="16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Anchor</a:t>
            </a:r>
            <a:r>
              <a:rPr dirty="0" u="heavy" sz="16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Bolts: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542" y="3542815"/>
            <a:ext cx="5949950" cy="3239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950" marR="3542665">
              <a:lnSpc>
                <a:spcPct val="110000"/>
              </a:lnSpc>
              <a:spcBef>
                <a:spcPts val="100"/>
              </a:spcBef>
            </a:pPr>
            <a:r>
              <a:rPr dirty="0" sz="1600" spc="-5">
                <a:latin typeface="Calibri"/>
                <a:cs typeface="Calibri"/>
              </a:rPr>
              <a:t>Given uplift </a:t>
            </a:r>
            <a:r>
              <a:rPr dirty="0" sz="1600" spc="-10">
                <a:latin typeface="Calibri"/>
                <a:cs typeface="Calibri"/>
              </a:rPr>
              <a:t>force</a:t>
            </a:r>
            <a:r>
              <a:rPr dirty="0" sz="1600" spc="-5">
                <a:latin typeface="Calibri"/>
                <a:cs typeface="Calibri"/>
              </a:rPr>
              <a:t> = 50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KN </a:t>
            </a:r>
            <a:r>
              <a:rPr dirty="0" sz="1600" spc="-5">
                <a:latin typeface="Calibri"/>
                <a:cs typeface="Calibri"/>
              </a:rPr>
              <a:t> Provide 4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each end.</a:t>
            </a:r>
            <a:endParaRPr sz="1600">
              <a:latin typeface="Calibri"/>
              <a:cs typeface="Calibri"/>
            </a:endParaRPr>
          </a:p>
          <a:p>
            <a:pPr marL="755650" marR="2308225" indent="-323215">
              <a:lnSpc>
                <a:spcPct val="109400"/>
              </a:lnSpc>
              <a:spcBef>
                <a:spcPts val="10"/>
              </a:spcBef>
            </a:pPr>
            <a:r>
              <a:rPr dirty="0" sz="1600" spc="-5">
                <a:latin typeface="Cambria Math"/>
                <a:cs typeface="Cambria Math"/>
              </a:rPr>
              <a:t>∴ </a:t>
            </a:r>
            <a:r>
              <a:rPr dirty="0" sz="1600" spc="-5">
                <a:latin typeface="Calibri"/>
                <a:cs typeface="Calibri"/>
              </a:rPr>
              <a:t>Force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 each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50/4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12.5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KN </a:t>
            </a:r>
            <a:r>
              <a:rPr dirty="0" sz="1600" spc="-5">
                <a:latin typeface="Calibri"/>
                <a:cs typeface="Calibri"/>
              </a:rPr>
              <a:t> Ultimate </a:t>
            </a:r>
            <a:r>
              <a:rPr dirty="0" sz="1600" spc="-10">
                <a:latin typeface="Calibri"/>
                <a:cs typeface="Calibri"/>
              </a:rPr>
              <a:t>force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</a:t>
            </a:r>
            <a:r>
              <a:rPr dirty="0" sz="1600">
                <a:latin typeface="Calibri"/>
                <a:cs typeface="Calibri"/>
              </a:rPr>
              <a:t>1.4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18.75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Calibri"/>
                <a:cs typeface="Calibri"/>
              </a:rPr>
              <a:t>From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456, for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M20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Concrete</a:t>
            </a:r>
            <a:endParaRPr sz="1600">
              <a:latin typeface="Calibri"/>
              <a:cs typeface="Calibri"/>
            </a:endParaRPr>
          </a:p>
          <a:p>
            <a:pPr marL="107950" marR="1343025" indent="370205">
              <a:lnSpc>
                <a:spcPct val="109400"/>
              </a:lnSpc>
              <a:spcBef>
                <a:spcPts val="10"/>
              </a:spcBef>
            </a:pPr>
            <a:r>
              <a:rPr dirty="0" sz="1600" spc="-5">
                <a:latin typeface="Calibri"/>
                <a:cs typeface="Calibri"/>
              </a:rPr>
              <a:t>(τ</a:t>
            </a:r>
            <a:r>
              <a:rPr dirty="0" baseline="-7936" sz="1575" spc="-7">
                <a:latin typeface="Calibri"/>
                <a:cs typeface="Calibri"/>
              </a:rPr>
              <a:t>bd</a:t>
            </a:r>
            <a:r>
              <a:rPr dirty="0" baseline="-7936" sz="1575" spc="172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)</a:t>
            </a:r>
            <a:r>
              <a:rPr dirty="0" baseline="-7936" sz="1575" spc="-7">
                <a:latin typeface="Calibri"/>
                <a:cs typeface="Calibri"/>
              </a:rPr>
              <a:t>bond stress</a:t>
            </a:r>
            <a:r>
              <a:rPr dirty="0" baseline="-7936" sz="1575" spc="179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1.2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N/mm</a:t>
            </a:r>
            <a:r>
              <a:rPr dirty="0" baseline="26455" sz="1575" spc="-7">
                <a:latin typeface="Calibri"/>
                <a:cs typeface="Calibri"/>
              </a:rPr>
              <a:t>2</a:t>
            </a:r>
            <a:r>
              <a:rPr dirty="0" baseline="26455" sz="1575" spc="19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 1.60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…….Page </a:t>
            </a:r>
            <a:r>
              <a:rPr dirty="0" sz="1600" spc="-5">
                <a:latin typeface="Calibri"/>
                <a:cs typeface="Calibri"/>
              </a:rPr>
              <a:t>No.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43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Equating external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force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Resisting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force</a:t>
            </a:r>
            <a:endParaRPr sz="1600">
              <a:latin typeface="Calibri"/>
              <a:cs typeface="Calibri"/>
            </a:endParaRPr>
          </a:p>
          <a:p>
            <a:pPr marL="979805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Calibri"/>
                <a:cs typeface="Calibri"/>
              </a:rPr>
              <a:t>18.75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KN </a:t>
            </a:r>
            <a:r>
              <a:rPr dirty="0" sz="1600" spc="-5">
                <a:latin typeface="Calibri"/>
                <a:cs typeface="Calibri"/>
              </a:rPr>
              <a:t>= Circumference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 bolt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 Height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Bond Stress</a:t>
            </a:r>
            <a:endParaRPr sz="1600">
              <a:latin typeface="Calibri"/>
              <a:cs typeface="Calibri"/>
            </a:endParaRPr>
          </a:p>
          <a:p>
            <a:pPr marL="1403350">
              <a:lnSpc>
                <a:spcPct val="100000"/>
              </a:lnSpc>
              <a:spcBef>
                <a:spcPts val="190"/>
              </a:spcBef>
            </a:pPr>
            <a:r>
              <a:rPr dirty="0" sz="1600" spc="-5">
                <a:latin typeface="Calibri"/>
                <a:cs typeface="Calibri"/>
              </a:rPr>
              <a:t>18.75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π 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 *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τ</a:t>
            </a:r>
            <a:r>
              <a:rPr dirty="0" baseline="-7936" sz="1575">
                <a:latin typeface="Calibri"/>
                <a:cs typeface="Calibri"/>
              </a:rPr>
              <a:t>bd</a:t>
            </a:r>
            <a:endParaRPr baseline="-7936" sz="1575">
              <a:latin typeface="Calibri"/>
              <a:cs typeface="Calibri"/>
            </a:endParaRPr>
          </a:p>
          <a:p>
            <a:pPr marL="1403350">
              <a:lnSpc>
                <a:spcPct val="100000"/>
              </a:lnSpc>
              <a:spcBef>
                <a:spcPts val="180"/>
              </a:spcBef>
            </a:pPr>
            <a:r>
              <a:rPr dirty="0" sz="1600" spc="-5">
                <a:latin typeface="Calibri"/>
                <a:cs typeface="Calibri"/>
              </a:rPr>
              <a:t>18.75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10</a:t>
            </a:r>
            <a:r>
              <a:rPr dirty="0" baseline="26455" sz="1575" spc="-7">
                <a:latin typeface="Calibri"/>
                <a:cs typeface="Calibri"/>
              </a:rPr>
              <a:t>3</a:t>
            </a:r>
            <a:r>
              <a:rPr dirty="0" baseline="26455" sz="1575" spc="187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π *</a:t>
            </a:r>
            <a:r>
              <a:rPr dirty="0" sz="1600">
                <a:latin typeface="Calibri"/>
                <a:cs typeface="Calibri"/>
              </a:rPr>
              <a:t> 16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1.2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1.6</a:t>
            </a:r>
            <a:endParaRPr sz="1600">
              <a:latin typeface="Calibri"/>
              <a:cs typeface="Calibri"/>
            </a:endParaRPr>
          </a:p>
          <a:p>
            <a:pPr marL="107950" marR="30480" indent="-70485">
              <a:lnSpc>
                <a:spcPct val="110000"/>
              </a:lnSpc>
              <a:tabLst>
                <a:tab pos="1403350" algn="l"/>
                <a:tab pos="5911215" algn="l"/>
              </a:tabLst>
            </a:pP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		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=</a:t>
            </a:r>
            <a:r>
              <a:rPr dirty="0" u="sng" sz="160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………</a:t>
            </a:r>
            <a:r>
              <a:rPr dirty="0" u="sng" sz="1600" spc="1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mm</a:t>
            </a:r>
            <a:r>
              <a:rPr dirty="0" u="sng" sz="160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≈</a:t>
            </a:r>
            <a:r>
              <a:rPr dirty="0" u="sng" sz="1600" spc="10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⋯</a:t>
            </a:r>
            <a:r>
              <a:rPr dirty="0" u="sng" sz="1600" spc="-90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…</a:t>
            </a:r>
            <a:r>
              <a:rPr dirty="0" u="sng" sz="1600" spc="-90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…</a:t>
            </a:r>
            <a:r>
              <a:rPr dirty="0" u="sng" sz="1600" spc="-80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.</a:t>
            </a:r>
            <a:r>
              <a:rPr dirty="0" u="sng" sz="1600" spc="-9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600" spc="-5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𝑚𝑚 </a:t>
            </a:r>
            <a:r>
              <a:rPr dirty="0" u="sng" sz="1600">
                <a:uFill>
                  <a:solidFill>
                    <a:srgbClr val="FF0000"/>
                  </a:solidFill>
                </a:uFill>
                <a:latin typeface="Cambria Math"/>
                <a:cs typeface="Cambria Math"/>
              </a:rPr>
              <a:t>	</a:t>
            </a:r>
            <a:r>
              <a:rPr dirty="0" sz="1600">
                <a:latin typeface="Cambria Math"/>
                <a:cs typeface="Cambria Math"/>
              </a:rPr>
              <a:t> </a:t>
            </a:r>
            <a:r>
              <a:rPr dirty="0" sz="1600" spc="-10">
                <a:latin typeface="Calibri"/>
                <a:cs typeface="Calibri"/>
              </a:rPr>
              <a:t>                                      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Hence </a:t>
            </a:r>
            <a:r>
              <a:rPr dirty="0" sz="1600" spc="-5">
                <a:latin typeface="Calibri"/>
                <a:cs typeface="Calibri"/>
              </a:rPr>
              <a:t>Provide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at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each end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4-16mm</a:t>
            </a:r>
            <a:r>
              <a:rPr dirty="0" sz="1600">
                <a:latin typeface="Calibri"/>
                <a:cs typeface="Calibri"/>
              </a:rPr>
              <a:t> dia,...….. </a:t>
            </a:r>
            <a:r>
              <a:rPr dirty="0" sz="1600" spc="-5">
                <a:latin typeface="Calibri"/>
                <a:cs typeface="Calibri"/>
              </a:rPr>
              <a:t>mm length </a:t>
            </a:r>
            <a:r>
              <a:rPr dirty="0" sz="1600" spc="-10">
                <a:latin typeface="Calibri"/>
                <a:cs typeface="Calibri"/>
              </a:rPr>
              <a:t>anchor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bolts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320" y="1438274"/>
            <a:ext cx="3799184" cy="18954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30160" y="10291726"/>
            <a:ext cx="27813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13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2349" y="1154225"/>
            <a:ext cx="4268370" cy="80367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46060" y="9656726"/>
            <a:ext cx="27432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789" y="1393189"/>
            <a:ext cx="5654011" cy="8077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46060" y="9656726"/>
            <a:ext cx="27432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15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3770" y="1336802"/>
            <a:ext cx="3326765" cy="17145"/>
          </a:xfrm>
          <a:custGeom>
            <a:avLst/>
            <a:gdLst/>
            <a:ahLst/>
            <a:cxnLst/>
            <a:rect l="l" t="t" r="r" b="b"/>
            <a:pathLst>
              <a:path w="3326765" h="17144">
                <a:moveTo>
                  <a:pt x="3326256" y="0"/>
                </a:moveTo>
                <a:lnTo>
                  <a:pt x="0" y="0"/>
                </a:lnTo>
                <a:lnTo>
                  <a:pt x="0" y="16764"/>
                </a:lnTo>
                <a:lnTo>
                  <a:pt x="3326256" y="16764"/>
                </a:lnTo>
                <a:lnTo>
                  <a:pt x="3326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3904" y="1012291"/>
            <a:ext cx="6059805" cy="337121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just" marL="1359535">
              <a:lnSpc>
                <a:spcPct val="100000"/>
              </a:lnSpc>
              <a:spcBef>
                <a:spcPts val="325"/>
              </a:spcBef>
            </a:pPr>
            <a:r>
              <a:rPr dirty="0" sz="2000" b="1">
                <a:latin typeface="Calibri"/>
                <a:cs typeface="Calibri"/>
              </a:rPr>
              <a:t>Roof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Truss type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–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2</a:t>
            </a:r>
            <a:r>
              <a:rPr dirty="0" baseline="27777" sz="1950" spc="-7" b="1">
                <a:latin typeface="Calibri"/>
                <a:cs typeface="Calibri"/>
              </a:rPr>
              <a:t>nd</a:t>
            </a:r>
            <a:r>
              <a:rPr dirty="0" baseline="27777" sz="1950" spc="232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Problem</a:t>
            </a:r>
            <a:endParaRPr sz="2000">
              <a:latin typeface="Calibri"/>
              <a:cs typeface="Calibri"/>
            </a:endParaRPr>
          </a:p>
          <a:p>
            <a:pPr algn="just" marL="413384" indent="-363220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dirty="0" sz="2000" spc="3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000" spc="3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forces</a:t>
            </a:r>
            <a:r>
              <a:rPr dirty="0" sz="2000" spc="3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000" spc="3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000" spc="3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members</a:t>
            </a:r>
            <a:r>
              <a:rPr dirty="0" sz="2000" spc="3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3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000" spc="3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roof</a:t>
            </a:r>
            <a:r>
              <a:rPr dirty="0" sz="2000" spc="3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truss</a:t>
            </a:r>
            <a:r>
              <a:rPr dirty="0" sz="2000" spc="3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3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algn="just" marL="413384" marR="55880">
              <a:lnSpc>
                <a:spcPct val="109800"/>
              </a:lnSpc>
              <a:spcBef>
                <a:spcPts val="5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industrial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building are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as shown in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table.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truss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supported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400mm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thick masonry. End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reaction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due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dead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load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+ live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load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10.556 KN. Members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000" spc="-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nn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ecte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2000" spc="-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2000" spc="-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he</a:t>
            </a:r>
            <a:r>
              <a:rPr dirty="0" sz="2000" spc="-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nts</a:t>
            </a:r>
            <a:r>
              <a:rPr dirty="0" sz="20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wit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2000" spc="-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dirty="0" sz="2000" spc="-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20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dia</a:t>
            </a:r>
            <a:r>
              <a:rPr dirty="0" sz="2000" spc="-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bol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8mm</a:t>
            </a:r>
            <a:r>
              <a:rPr dirty="0" sz="2000" spc="-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thick</a:t>
            </a:r>
            <a:r>
              <a:rPr dirty="0" sz="2000" spc="-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gusset</a:t>
            </a:r>
            <a:r>
              <a:rPr dirty="0" sz="2000" spc="-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plate.</a:t>
            </a:r>
            <a:r>
              <a:rPr dirty="0" sz="2000" spc="-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Design</a:t>
            </a:r>
            <a:r>
              <a:rPr dirty="0" sz="2000" spc="-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00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members</a:t>
            </a:r>
            <a:r>
              <a:rPr dirty="0" sz="20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2000" spc="-4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base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plate. Assume permissible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bearing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pressure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masonry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= 0.8 Kn/mm</a:t>
            </a:r>
            <a:r>
              <a:rPr dirty="0" baseline="27777" sz="1950" b="1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dirty="0" baseline="27777" sz="1950" spc="7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and size of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the Shoe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angle is 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2ISA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75 x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75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6mm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each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side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of the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gusset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plate.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27885" y="6990334"/>
          <a:ext cx="4523105" cy="227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/>
                <a:gridCol w="1486535"/>
                <a:gridCol w="1430020"/>
              </a:tblGrid>
              <a:tr h="22250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Members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Force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043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Compression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(-ve)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KN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Tension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(+ve)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KN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LoV1,V1V2,V2V3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-17.4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499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20.9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LoL1,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L1L2,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L2L3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-14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499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14.9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4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V3L2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-8.7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V2L2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-5.3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956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808"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V2L1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39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-6.7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95630">
                        <a:lnSpc>
                          <a:spcPts val="1639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028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V1L1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5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-3.5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7287" y="4729876"/>
            <a:ext cx="4377720" cy="189452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46060" y="9656726"/>
            <a:ext cx="27432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2256155" cy="69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Shear</a:t>
            </a:r>
            <a:r>
              <a:rPr dirty="0" u="heavy" sz="18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Force</a:t>
            </a:r>
            <a:r>
              <a:rPr dirty="0" u="heavy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Calculation: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  <a:tabLst>
                <a:tab pos="1109345" algn="l"/>
              </a:tabLst>
            </a:pPr>
            <a:r>
              <a:rPr dirty="0" sz="1600" spc="-5">
                <a:latin typeface="Calibri"/>
                <a:cs typeface="Calibri"/>
              </a:rPr>
              <a:t>SF </a:t>
            </a:r>
            <a:r>
              <a:rPr dirty="0" sz="1600" spc="-10">
                <a:latin typeface="Calibri"/>
                <a:cs typeface="Calibri"/>
              </a:rPr>
              <a:t>at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	=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555139"/>
            <a:ext cx="846455" cy="1513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2600"/>
              </a:lnSpc>
              <a:spcBef>
                <a:spcPts val="95"/>
              </a:spcBef>
              <a:tabLst>
                <a:tab pos="545465" algn="l"/>
              </a:tabLst>
            </a:pPr>
            <a:r>
              <a:rPr dirty="0" sz="1600" spc="-5">
                <a:latin typeface="Calibri"/>
                <a:cs typeface="Calibri"/>
              </a:rPr>
              <a:t>SF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up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SF </a:t>
            </a:r>
            <a:r>
              <a:rPr dirty="0" sz="1600" spc="-10">
                <a:latin typeface="Calibri"/>
                <a:cs typeface="Calibri"/>
              </a:rPr>
              <a:t>at	</a:t>
            </a:r>
            <a:r>
              <a:rPr dirty="0" sz="1600" spc="-5">
                <a:latin typeface="Calibri"/>
                <a:cs typeface="Calibri"/>
              </a:rPr>
              <a:t>B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up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9233" y="1555139"/>
            <a:ext cx="2537460" cy="151320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+ 438.5 *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438.46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438.5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1250 =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- 811.54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- </a:t>
            </a:r>
            <a:r>
              <a:rPr dirty="0" sz="1600">
                <a:latin typeface="Calibri"/>
                <a:cs typeface="Calibri"/>
              </a:rPr>
              <a:t>438.5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*1.5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 - 657.7 KN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- </a:t>
            </a:r>
            <a:r>
              <a:rPr dirty="0" sz="1600">
                <a:latin typeface="Calibri"/>
                <a:cs typeface="Calibri"/>
              </a:rPr>
              <a:t>657.7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1600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=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942.3  KN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058874"/>
            <a:ext cx="2782570" cy="78295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1109345" algn="l"/>
              </a:tabLst>
            </a:pPr>
            <a:r>
              <a:rPr dirty="0" sz="1600" spc="-5">
                <a:latin typeface="Calibri"/>
                <a:cs typeface="Calibri"/>
              </a:rPr>
              <a:t>SF </a:t>
            </a:r>
            <a:r>
              <a:rPr dirty="0" sz="1600" spc="-10">
                <a:latin typeface="Calibri"/>
                <a:cs typeface="Calibri"/>
              </a:rPr>
              <a:t>at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	=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Bending </a:t>
            </a: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Moment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Calculation: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82954" y="4025900"/>
          <a:ext cx="5528945" cy="1692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940"/>
                <a:gridCol w="358140"/>
                <a:gridCol w="4252595"/>
              </a:tblGrid>
              <a:tr h="202692">
                <a:tc>
                  <a:txBody>
                    <a:bodyPr/>
                    <a:lstStyle/>
                    <a:p>
                      <a:pPr marL="31750">
                        <a:lnSpc>
                          <a:spcPts val="1495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BM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1454">
                        <a:lnSpc>
                          <a:spcPts val="1495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643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BM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7475"/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7475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438.46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*1/2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= +</a:t>
                      </a:r>
                      <a:r>
                        <a:rPr dirty="0" sz="16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219.23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KN-m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7475"/>
                </a:tc>
              </a:tr>
              <a:tr h="3727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BM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438.46*2.85*2.85/2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-1250*1.85</a:t>
                      </a:r>
                      <a:r>
                        <a:rPr dirty="0" sz="16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= -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531.80</a:t>
                      </a:r>
                      <a:r>
                        <a:rPr dirty="0" sz="16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KN-m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/>
                </a:tc>
              </a:tr>
              <a:tr h="3727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BM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438.46*5*5/2</a:t>
                      </a:r>
                      <a:r>
                        <a:rPr dirty="0" sz="16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– 1250*4</a:t>
                      </a:r>
                      <a:r>
                        <a:rPr dirty="0" sz="16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= +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480.75</a:t>
                      </a:r>
                      <a:r>
                        <a:rPr dirty="0" sz="16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KN-m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/>
                </a:tc>
              </a:tr>
              <a:tr h="287274">
                <a:tc>
                  <a:txBody>
                    <a:bodyPr/>
                    <a:lstStyle/>
                    <a:p>
                      <a:pPr marL="31750">
                        <a:lnSpc>
                          <a:spcPts val="1900"/>
                        </a:lnSpc>
                        <a:spcBef>
                          <a:spcPts val="26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BM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9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9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2004" y="6011036"/>
            <a:ext cx="5671820" cy="1137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Location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 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Zero</a:t>
            </a:r>
            <a:r>
              <a:rPr dirty="0" u="heavy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Shear </a:t>
            </a:r>
            <a:r>
              <a:rPr dirty="0" u="heavy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Force: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point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where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SF=0,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maximum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200"/>
              </a:lnSpc>
              <a:spcBef>
                <a:spcPts val="75"/>
              </a:spcBef>
            </a:pPr>
            <a:r>
              <a:rPr dirty="0" sz="1800" spc="-10">
                <a:latin typeface="Calibri"/>
                <a:cs typeface="Calibri"/>
              </a:rPr>
              <a:t>From </a:t>
            </a:r>
            <a:r>
              <a:rPr dirty="0" sz="1800" spc="-5">
                <a:latin typeface="Calibri"/>
                <a:cs typeface="Calibri"/>
              </a:rPr>
              <a:t>Shear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force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diagram, from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two</a:t>
            </a:r>
            <a:r>
              <a:rPr dirty="0" sz="1800" spc="-5">
                <a:latin typeface="Calibri"/>
                <a:cs typeface="Calibri"/>
              </a:rPr>
              <a:t> similar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triangles,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write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8075" y="7351521"/>
            <a:ext cx="512445" cy="15240"/>
          </a:xfrm>
          <a:custGeom>
            <a:avLst/>
            <a:gdLst/>
            <a:ahLst/>
            <a:cxnLst/>
            <a:rect l="l" t="t" r="r" b="b"/>
            <a:pathLst>
              <a:path w="512444" h="15240">
                <a:moveTo>
                  <a:pt x="512063" y="0"/>
                </a:moveTo>
                <a:lnTo>
                  <a:pt x="0" y="0"/>
                </a:lnTo>
                <a:lnTo>
                  <a:pt x="0" y="15239"/>
                </a:lnTo>
                <a:lnTo>
                  <a:pt x="512063" y="15239"/>
                </a:lnTo>
                <a:lnTo>
                  <a:pt x="512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29254" y="7183373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5375" y="7113269"/>
            <a:ext cx="118935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63905" algn="l"/>
              </a:tabLst>
            </a:pPr>
            <a:r>
              <a:rPr dirty="0" sz="1300" spc="20">
                <a:latin typeface="Cambria Math"/>
                <a:cs typeface="Cambria Math"/>
              </a:rPr>
              <a:t>81</a:t>
            </a:r>
            <a:r>
              <a:rPr dirty="0" sz="1300" spc="45">
                <a:latin typeface="Cambria Math"/>
                <a:cs typeface="Cambria Math"/>
              </a:rPr>
              <a:t>1</a:t>
            </a:r>
            <a:r>
              <a:rPr dirty="0" sz="1300" spc="-10">
                <a:latin typeface="Cambria Math"/>
                <a:cs typeface="Cambria Math"/>
              </a:rPr>
              <a:t>.</a:t>
            </a:r>
            <a:r>
              <a:rPr dirty="0" sz="1300" spc="20">
                <a:latin typeface="Cambria Math"/>
                <a:cs typeface="Cambria Math"/>
              </a:rPr>
              <a:t>5</a:t>
            </a:r>
            <a:r>
              <a:rPr dirty="0" sz="1300" spc="30">
                <a:latin typeface="Cambria Math"/>
                <a:cs typeface="Cambria Math"/>
              </a:rPr>
              <a:t>4</a:t>
            </a:r>
            <a:r>
              <a:rPr dirty="0" sz="1300">
                <a:latin typeface="Cambria Math"/>
                <a:cs typeface="Cambria Math"/>
              </a:rPr>
              <a:t>	</a:t>
            </a:r>
            <a:r>
              <a:rPr dirty="0" sz="1300" spc="-10">
                <a:latin typeface="Cambria Math"/>
                <a:cs typeface="Cambria Math"/>
              </a:rPr>
              <a:t>9</a:t>
            </a:r>
            <a:r>
              <a:rPr dirty="0" sz="1300" spc="20">
                <a:latin typeface="Cambria Math"/>
                <a:cs typeface="Cambria Math"/>
              </a:rPr>
              <a:t>4</a:t>
            </a:r>
            <a:r>
              <a:rPr dirty="0" sz="1300" spc="35">
                <a:latin typeface="Cambria Math"/>
                <a:cs typeface="Cambria Math"/>
              </a:rPr>
              <a:t>2</a:t>
            </a:r>
            <a:r>
              <a:rPr dirty="0" sz="1300" spc="5">
                <a:latin typeface="Cambria Math"/>
                <a:cs typeface="Cambria Math"/>
              </a:rPr>
              <a:t>.</a:t>
            </a:r>
            <a:r>
              <a:rPr dirty="0" sz="1300" spc="30">
                <a:latin typeface="Cambria Math"/>
                <a:cs typeface="Cambria Math"/>
              </a:rPr>
              <a:t>3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9591" y="7361681"/>
            <a:ext cx="100711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7845" algn="l"/>
              </a:tabLst>
            </a:pPr>
            <a:r>
              <a:rPr dirty="0" sz="1300" spc="135">
                <a:latin typeface="Cambria Math"/>
                <a:cs typeface="Cambria Math"/>
              </a:rPr>
              <a:t>𝑥</a:t>
            </a:r>
            <a:r>
              <a:rPr dirty="0" sz="1300" spc="135">
                <a:latin typeface="Cambria Math"/>
                <a:cs typeface="Cambria Math"/>
              </a:rPr>
              <a:t>	</a:t>
            </a:r>
            <a:r>
              <a:rPr dirty="0" sz="1300" spc="-5">
                <a:latin typeface="Cambria Math"/>
                <a:cs typeface="Cambria Math"/>
              </a:rPr>
              <a:t>(</a:t>
            </a:r>
            <a:r>
              <a:rPr dirty="0" sz="1300" spc="35">
                <a:latin typeface="Cambria Math"/>
                <a:cs typeface="Cambria Math"/>
              </a:rPr>
              <a:t>4</a:t>
            </a:r>
            <a:r>
              <a:rPr dirty="0" sz="1300" spc="-25">
                <a:latin typeface="Cambria Math"/>
                <a:cs typeface="Cambria Math"/>
              </a:rPr>
              <a:t>−</a:t>
            </a:r>
            <a:r>
              <a:rPr dirty="0" sz="1300" spc="170">
                <a:latin typeface="Cambria Math"/>
                <a:cs typeface="Cambria Math"/>
              </a:rPr>
              <a:t>𝑥</a:t>
            </a:r>
            <a:r>
              <a:rPr dirty="0" sz="1300" spc="-5">
                <a:latin typeface="Cambria Math"/>
                <a:cs typeface="Cambria Math"/>
              </a:rPr>
              <a:t>)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08070" y="7351521"/>
            <a:ext cx="454659" cy="15240"/>
          </a:xfrm>
          <a:custGeom>
            <a:avLst/>
            <a:gdLst/>
            <a:ahLst/>
            <a:cxnLst/>
            <a:rect l="l" t="t" r="r" b="b"/>
            <a:pathLst>
              <a:path w="454660" h="15240">
                <a:moveTo>
                  <a:pt x="454152" y="0"/>
                </a:moveTo>
                <a:lnTo>
                  <a:pt x="0" y="0"/>
                </a:lnTo>
                <a:lnTo>
                  <a:pt x="0" y="15239"/>
                </a:lnTo>
                <a:lnTo>
                  <a:pt x="454152" y="15239"/>
                </a:lnTo>
                <a:lnTo>
                  <a:pt x="4541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02004" y="7559802"/>
            <a:ext cx="4935855" cy="863600"/>
          </a:xfrm>
          <a:prstGeom prst="rect">
            <a:avLst/>
          </a:prstGeom>
        </p:spPr>
        <p:txBody>
          <a:bodyPr wrap="square" lIns="0" tIns="157480" rIns="0" bIns="0" rtlCol="0" vert="horz">
            <a:spAutoFit/>
          </a:bodyPr>
          <a:lstStyle/>
          <a:p>
            <a:pPr marL="1475740">
              <a:lnSpc>
                <a:spcPct val="100000"/>
              </a:lnSpc>
              <a:spcBef>
                <a:spcPts val="1240"/>
              </a:spcBef>
            </a:pPr>
            <a:r>
              <a:rPr dirty="0" sz="1800">
                <a:latin typeface="Symbol"/>
                <a:cs typeface="Symbol"/>
              </a:rPr>
              <a:t>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1.85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800" spc="-5">
                <a:latin typeface="Calibri"/>
                <a:cs typeface="Calibri"/>
              </a:rPr>
              <a:t>i.e </a:t>
            </a:r>
            <a:r>
              <a:rPr dirty="0" sz="1800">
                <a:latin typeface="Calibri"/>
                <a:cs typeface="Calibri"/>
              </a:rPr>
              <a:t>Shear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force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zero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at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 distance</a:t>
            </a:r>
            <a:r>
              <a:rPr dirty="0" sz="1800" spc="-5">
                <a:latin typeface="Calibri"/>
                <a:cs typeface="Calibri"/>
              </a:rPr>
              <a:t> of</a:t>
            </a:r>
            <a:r>
              <a:rPr dirty="0" sz="1800">
                <a:latin typeface="Calibri"/>
                <a:cs typeface="Calibri"/>
              </a:rPr>
              <a:t> 1.85</a:t>
            </a:r>
            <a:r>
              <a:rPr dirty="0" sz="1800" spc="4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from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346060" y="9656726"/>
            <a:ext cx="27432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17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674979"/>
            <a:ext cx="2044064" cy="69659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Soln: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u="heavy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1.</a:t>
            </a:r>
            <a:r>
              <a:rPr dirty="0" u="heavy" sz="2000" spc="-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Load</a:t>
            </a:r>
            <a:r>
              <a:rPr dirty="0" u="heavy" sz="2000" spc="-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Calculation: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70736" y="1736089"/>
          <a:ext cx="5437505" cy="3002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060"/>
                <a:gridCol w="1086485"/>
                <a:gridCol w="914400"/>
                <a:gridCol w="1257300"/>
                <a:gridCol w="799464"/>
              </a:tblGrid>
              <a:tr h="222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Members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Force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26084" marR="189230" indent="-234950">
                        <a:lnSpc>
                          <a:spcPct val="102099"/>
                        </a:lnSpc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Final</a:t>
                      </a:r>
                      <a:r>
                        <a:rPr dirty="0" sz="1400" spc="-7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Design </a:t>
                      </a:r>
                      <a:r>
                        <a:rPr dirty="0" sz="1400" spc="-3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Force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8760" marR="146685" indent="-86995">
                        <a:lnSpc>
                          <a:spcPct val="102099"/>
                        </a:lnSpc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14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gth 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4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Compression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(-ve)</a:t>
                      </a:r>
                      <a:r>
                        <a:rPr dirty="0" sz="14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635"/>
                        </a:lnSpc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Tension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612775" algn="l"/>
                        </a:tabLst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(+ve)	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8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LoV1,V1V2,V2V3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-17.4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20.9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1635"/>
                        </a:lnSpc>
                      </a:pPr>
                      <a:r>
                        <a:rPr dirty="0" u="sng" sz="1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Top</a:t>
                      </a:r>
                      <a:r>
                        <a:rPr dirty="0" u="sng" sz="1400" spc="-5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Chord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.9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T)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-1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.4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1.79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6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LoL1,</a:t>
                      </a:r>
                      <a:r>
                        <a:rPr dirty="0" sz="1400" spc="-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L1L2,</a:t>
                      </a:r>
                      <a:r>
                        <a:rPr dirty="0" sz="14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L2L3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-14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14.9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Bottom</a:t>
                      </a:r>
                      <a:r>
                        <a:rPr dirty="0" u="sng" sz="1400" spc="-3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Chord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+14.9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(T)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-14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(C)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3.10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V3L2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-8.7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Inner</a:t>
                      </a:r>
                      <a:r>
                        <a:rPr dirty="0" u="sng" sz="1400" spc="-3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4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Member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.7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-7.4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T)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3.10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4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V2L2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-5.3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027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V2L1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-6.7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V1L1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-3.5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2004" y="5017998"/>
            <a:ext cx="5971540" cy="40417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just" marL="263525" indent="-251460">
              <a:lnSpc>
                <a:spcPct val="100000"/>
              </a:lnSpc>
              <a:spcBef>
                <a:spcPts val="340"/>
              </a:spcBef>
              <a:buAutoNum type="arabicPeriod" startAt="2"/>
              <a:tabLst>
                <a:tab pos="264160" algn="l"/>
              </a:tabLst>
            </a:pP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20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Top</a:t>
            </a:r>
            <a:r>
              <a:rPr dirty="0" u="heavy" sz="2000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Chord</a:t>
            </a:r>
            <a:r>
              <a:rPr dirty="0" u="heavy" sz="20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Member:</a:t>
            </a:r>
            <a:endParaRPr sz="2000">
              <a:latin typeface="Calibri"/>
              <a:cs typeface="Calibri"/>
            </a:endParaRPr>
          </a:p>
          <a:p>
            <a:pPr algn="just" marL="375285" marR="8890">
              <a:lnSpc>
                <a:spcPct val="109700"/>
              </a:lnSpc>
              <a:spcBef>
                <a:spcPts val="5"/>
              </a:spcBef>
            </a:pPr>
            <a:r>
              <a:rPr dirty="0" sz="2000" spc="-5">
                <a:latin typeface="Calibri"/>
                <a:cs typeface="Calibri"/>
              </a:rPr>
              <a:t>Since tension force </a:t>
            </a:r>
            <a:r>
              <a:rPr dirty="0" sz="2000">
                <a:latin typeface="Calibri"/>
                <a:cs typeface="Calibri"/>
              </a:rPr>
              <a:t>is </a:t>
            </a:r>
            <a:r>
              <a:rPr dirty="0" sz="2000" spc="-5">
                <a:latin typeface="Calibri"/>
                <a:cs typeface="Calibri"/>
              </a:rPr>
              <a:t>more </a:t>
            </a:r>
            <a:r>
              <a:rPr dirty="0" sz="2000">
                <a:latin typeface="Calibri"/>
                <a:cs typeface="Calibri"/>
              </a:rPr>
              <a:t>than </a:t>
            </a:r>
            <a:r>
              <a:rPr dirty="0" sz="2000" spc="-5">
                <a:latin typeface="Calibri"/>
                <a:cs typeface="Calibri"/>
              </a:rPr>
              <a:t>compressive force,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Design the member </a:t>
            </a:r>
            <a:r>
              <a:rPr dirty="0" sz="2000">
                <a:latin typeface="Calibri"/>
                <a:cs typeface="Calibri"/>
              </a:rPr>
              <a:t>as tension member and check </a:t>
            </a:r>
            <a:r>
              <a:rPr dirty="0" sz="2000" spc="-10">
                <a:latin typeface="Calibri"/>
                <a:cs typeface="Calibri"/>
              </a:rPr>
              <a:t>for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Compressive </a:t>
            </a:r>
            <a:r>
              <a:rPr dirty="0" sz="2000">
                <a:latin typeface="Calibri"/>
                <a:cs typeface="Calibri"/>
              </a:rPr>
              <a:t>load </a:t>
            </a:r>
            <a:r>
              <a:rPr dirty="0" sz="2000" spc="-5">
                <a:latin typeface="Calibri"/>
                <a:cs typeface="Calibri"/>
              </a:rPr>
              <a:t>Carrying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Capacity</a:t>
            </a:r>
            <a:endParaRPr sz="2000">
              <a:latin typeface="Calibri"/>
              <a:cs typeface="Calibri"/>
            </a:endParaRPr>
          </a:p>
          <a:p>
            <a:pPr algn="just" marL="263525" indent="-251460">
              <a:lnSpc>
                <a:spcPct val="100000"/>
              </a:lnSpc>
              <a:spcBef>
                <a:spcPts val="229"/>
              </a:spcBef>
              <a:buAutoNum type="arabicPeriod" startAt="3"/>
              <a:tabLst>
                <a:tab pos="264160" algn="l"/>
              </a:tabLst>
            </a:pP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Desing</a:t>
            </a:r>
            <a:r>
              <a:rPr dirty="0" u="heavy" sz="20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2000" spc="-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Bottom</a:t>
            </a:r>
            <a:r>
              <a:rPr dirty="0" u="heavy" sz="20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Chord</a:t>
            </a:r>
            <a:r>
              <a:rPr dirty="0" u="heavy" sz="20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Member:</a:t>
            </a:r>
            <a:endParaRPr sz="2000">
              <a:latin typeface="Calibri"/>
              <a:cs typeface="Calibri"/>
            </a:endParaRPr>
          </a:p>
          <a:p>
            <a:pPr algn="just" marL="375285" marR="5080">
              <a:lnSpc>
                <a:spcPct val="109700"/>
              </a:lnSpc>
              <a:spcBef>
                <a:spcPts val="10"/>
              </a:spcBef>
            </a:pPr>
            <a:r>
              <a:rPr dirty="0" sz="2000" spc="-5">
                <a:latin typeface="Calibri"/>
                <a:cs typeface="Calibri"/>
              </a:rPr>
              <a:t>Since tension force </a:t>
            </a:r>
            <a:r>
              <a:rPr dirty="0" sz="2000">
                <a:latin typeface="Calibri"/>
                <a:cs typeface="Calibri"/>
              </a:rPr>
              <a:t>is </a:t>
            </a:r>
            <a:r>
              <a:rPr dirty="0" sz="2000" spc="-5">
                <a:latin typeface="Calibri"/>
                <a:cs typeface="Calibri"/>
              </a:rPr>
              <a:t>more </a:t>
            </a:r>
            <a:r>
              <a:rPr dirty="0" sz="2000">
                <a:latin typeface="Calibri"/>
                <a:cs typeface="Calibri"/>
              </a:rPr>
              <a:t>than </a:t>
            </a:r>
            <a:r>
              <a:rPr dirty="0" sz="2000" spc="-5">
                <a:latin typeface="Calibri"/>
                <a:cs typeface="Calibri"/>
              </a:rPr>
              <a:t>compressive force,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Design the member </a:t>
            </a:r>
            <a:r>
              <a:rPr dirty="0" sz="2000">
                <a:latin typeface="Calibri"/>
                <a:cs typeface="Calibri"/>
              </a:rPr>
              <a:t>as tension member and check </a:t>
            </a:r>
            <a:r>
              <a:rPr dirty="0" sz="2000" spc="-10">
                <a:latin typeface="Calibri"/>
                <a:cs typeface="Calibri"/>
              </a:rPr>
              <a:t>for </a:t>
            </a:r>
            <a:r>
              <a:rPr dirty="0" sz="2000" spc="-5">
                <a:latin typeface="Calibri"/>
                <a:cs typeface="Calibri"/>
              </a:rPr>
              <a:t> Compressive </a:t>
            </a:r>
            <a:r>
              <a:rPr dirty="0" sz="2000">
                <a:latin typeface="Calibri"/>
                <a:cs typeface="Calibri"/>
              </a:rPr>
              <a:t>load </a:t>
            </a:r>
            <a:r>
              <a:rPr dirty="0" sz="2000" spc="-5">
                <a:latin typeface="Calibri"/>
                <a:cs typeface="Calibri"/>
              </a:rPr>
              <a:t>Carrying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Capacity</a:t>
            </a:r>
            <a:endParaRPr sz="2000">
              <a:latin typeface="Calibri"/>
              <a:cs typeface="Calibri"/>
            </a:endParaRPr>
          </a:p>
          <a:p>
            <a:pPr algn="just" marL="321310" indent="-309245">
              <a:lnSpc>
                <a:spcPct val="100000"/>
              </a:lnSpc>
              <a:spcBef>
                <a:spcPts val="225"/>
              </a:spcBef>
              <a:buAutoNum type="arabicPeriod" startAt="4"/>
              <a:tabLst>
                <a:tab pos="321945" algn="l"/>
              </a:tabLst>
            </a:pP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Desing</a:t>
            </a:r>
            <a:r>
              <a:rPr dirty="0" u="heavy" sz="20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20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Inner</a:t>
            </a:r>
            <a:r>
              <a:rPr dirty="0" u="heavy" sz="20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Member:</a:t>
            </a:r>
            <a:endParaRPr sz="2000">
              <a:latin typeface="Calibri"/>
              <a:cs typeface="Calibri"/>
            </a:endParaRPr>
          </a:p>
          <a:p>
            <a:pPr algn="just" marL="375285" marR="5080">
              <a:lnSpc>
                <a:spcPct val="109800"/>
              </a:lnSpc>
              <a:spcBef>
                <a:spcPts val="5"/>
              </a:spcBef>
            </a:pPr>
            <a:r>
              <a:rPr dirty="0" sz="2000" spc="-5">
                <a:latin typeface="Calibri"/>
                <a:cs typeface="Calibri"/>
              </a:rPr>
              <a:t>Since Compressive force </a:t>
            </a:r>
            <a:r>
              <a:rPr dirty="0" sz="2000">
                <a:latin typeface="Calibri"/>
                <a:cs typeface="Calibri"/>
              </a:rPr>
              <a:t>is </a:t>
            </a:r>
            <a:r>
              <a:rPr dirty="0" sz="2000" spc="-5">
                <a:latin typeface="Calibri"/>
                <a:cs typeface="Calibri"/>
              </a:rPr>
              <a:t>more </a:t>
            </a:r>
            <a:r>
              <a:rPr dirty="0" sz="2000">
                <a:latin typeface="Calibri"/>
                <a:cs typeface="Calibri"/>
              </a:rPr>
              <a:t>than </a:t>
            </a:r>
            <a:r>
              <a:rPr dirty="0" sz="2000" spc="-5">
                <a:latin typeface="Calibri"/>
                <a:cs typeface="Calibri"/>
              </a:rPr>
              <a:t>tension force,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Design</a:t>
            </a:r>
            <a:r>
              <a:rPr dirty="0" sz="2000">
                <a:latin typeface="Calibri"/>
                <a:cs typeface="Calibri"/>
              </a:rPr>
              <a:t> 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member</a:t>
            </a:r>
            <a:r>
              <a:rPr dirty="0" sz="2000">
                <a:latin typeface="Calibri"/>
                <a:cs typeface="Calibri"/>
              </a:rPr>
              <a:t> as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Compressive</a:t>
            </a:r>
            <a:r>
              <a:rPr dirty="0" sz="2000">
                <a:latin typeface="Calibri"/>
                <a:cs typeface="Calibri"/>
              </a:rPr>
              <a:t> member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check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Tension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load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Carrying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Capacity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674979"/>
            <a:ext cx="5838825" cy="270446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63525" indent="-251460">
              <a:lnSpc>
                <a:spcPct val="100000"/>
              </a:lnSpc>
              <a:spcBef>
                <a:spcPts val="340"/>
              </a:spcBef>
              <a:buAutoNum type="arabicPeriod" startAt="5"/>
              <a:tabLst>
                <a:tab pos="264160" algn="l"/>
              </a:tabLst>
            </a:pP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Design</a:t>
            </a:r>
            <a:r>
              <a:rPr dirty="0" u="heavy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20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Base</a:t>
            </a:r>
            <a:r>
              <a:rPr dirty="0" u="heavy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Plate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Design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Support)</a:t>
            </a:r>
            <a:endParaRPr sz="2000">
              <a:latin typeface="Calibri"/>
              <a:cs typeface="Calibri"/>
            </a:endParaRPr>
          </a:p>
          <a:p>
            <a:pPr lvl="1" marL="621665" indent="-244475">
              <a:lnSpc>
                <a:spcPct val="100000"/>
              </a:lnSpc>
              <a:spcBef>
                <a:spcPts val="240"/>
              </a:spcBef>
              <a:buAutoNum type="alphaLcPeriod"/>
              <a:tabLst>
                <a:tab pos="622300" algn="l"/>
              </a:tabLst>
            </a:pPr>
            <a:r>
              <a:rPr dirty="0" sz="2000">
                <a:latin typeface="Calibri"/>
                <a:cs typeface="Calibri"/>
              </a:rPr>
              <a:t>Area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Base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Plate</a:t>
            </a:r>
            <a:endParaRPr sz="2000">
              <a:latin typeface="Calibri"/>
              <a:cs typeface="Calibri"/>
            </a:endParaRPr>
          </a:p>
          <a:p>
            <a:pPr lvl="1" marL="377825" marR="2807970">
              <a:lnSpc>
                <a:spcPts val="2640"/>
              </a:lnSpc>
              <a:spcBef>
                <a:spcPts val="120"/>
              </a:spcBef>
              <a:buAutoNum type="alphaLcPeriod"/>
              <a:tabLst>
                <a:tab pos="633730" algn="l"/>
              </a:tabLst>
            </a:pPr>
            <a:r>
              <a:rPr dirty="0" sz="2000" spc="-5">
                <a:latin typeface="Calibri"/>
                <a:cs typeface="Calibri"/>
              </a:rPr>
              <a:t>Thickness of </a:t>
            </a:r>
            <a:r>
              <a:rPr dirty="0" sz="2000">
                <a:latin typeface="Calibri"/>
                <a:cs typeface="Calibri"/>
              </a:rPr>
              <a:t>Base </a:t>
            </a:r>
            <a:r>
              <a:rPr dirty="0" sz="2000" spc="-5">
                <a:latin typeface="Calibri"/>
                <a:cs typeface="Calibri"/>
              </a:rPr>
              <a:t>Plate </a:t>
            </a:r>
            <a:r>
              <a:rPr dirty="0" sz="2000" spc="-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 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Anchor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Bolts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 algn="just" marL="375285" marR="5080" indent="-363220">
              <a:lnSpc>
                <a:spcPct val="109800"/>
              </a:lnSpc>
            </a:pP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3.</a:t>
            </a:r>
            <a:r>
              <a:rPr dirty="0" sz="2000" spc="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Design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a roof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truss shown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in figure.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The forces in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2000" spc="-44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members of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the truss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due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dead load, live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load and </a:t>
            </a:r>
            <a:r>
              <a:rPr dirty="0" sz="2000" spc="-44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wind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 load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are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tabulated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below</a:t>
            </a:r>
            <a:r>
              <a:rPr dirty="0" sz="2000" spc="-5">
                <a:solidFill>
                  <a:srgbClr val="00AFE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525" y="3657616"/>
            <a:ext cx="4962525" cy="48955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46060" y="9656726"/>
            <a:ext cx="27432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18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346060" y="9656726"/>
            <a:ext cx="27432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19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674979"/>
            <a:ext cx="2044064" cy="69659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2000" spc="-5">
                <a:latin typeface="Calibri"/>
                <a:cs typeface="Calibri"/>
              </a:rPr>
              <a:t>Soln: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u="heavy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1.</a:t>
            </a:r>
            <a:r>
              <a:rPr dirty="0" u="heavy" sz="2000" spc="-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Load</a:t>
            </a:r>
            <a:r>
              <a:rPr dirty="0" u="heavy" sz="2000" spc="-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Calculation: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00632" y="1400810"/>
          <a:ext cx="5577840" cy="3989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05"/>
                <a:gridCol w="901065"/>
                <a:gridCol w="913130"/>
                <a:gridCol w="1740535"/>
                <a:gridCol w="880745"/>
              </a:tblGrid>
              <a:tr h="626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Members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447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2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DL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LL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(KN)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2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DL+WL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(KN)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2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Design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Force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(KN)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32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Length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991">
                <a:tc>
                  <a:txBody>
                    <a:bodyPr/>
                    <a:lstStyle/>
                    <a:p>
                      <a:pPr algn="ctr" marL="1270">
                        <a:lnSpc>
                          <a:spcPts val="2320"/>
                        </a:lnSpc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9535">
                        <a:lnSpc>
                          <a:spcPts val="232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+36.17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ts val="232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-22.95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333375">
                        <a:lnSpc>
                          <a:spcPts val="2380"/>
                        </a:lnSpc>
                      </a:pPr>
                      <a:r>
                        <a:rPr dirty="0" u="heavy" sz="2000" spc="-5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Top</a:t>
                      </a:r>
                      <a:r>
                        <a:rPr dirty="0" u="heavy" sz="2000" spc="-9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2000" spc="-5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Chord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422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+36.17</a:t>
                      </a:r>
                      <a:r>
                        <a:rPr dirty="0" sz="2000" spc="-9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(C)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-23.85</a:t>
                      </a:r>
                      <a:r>
                        <a:rPr dirty="0" sz="20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(T)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1.863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ts val="2320"/>
                        </a:lnSpc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9535">
                        <a:lnSpc>
                          <a:spcPts val="232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+29.24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ts val="232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-20.44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7373">
                <a:tc>
                  <a:txBody>
                    <a:bodyPr/>
                    <a:lstStyle/>
                    <a:p>
                      <a:pPr algn="ctr" marL="635">
                        <a:lnSpc>
                          <a:spcPts val="233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9535">
                        <a:lnSpc>
                          <a:spcPts val="233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+30.31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ts val="233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-23.85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992">
                <a:tc>
                  <a:txBody>
                    <a:bodyPr/>
                    <a:lstStyle/>
                    <a:p>
                      <a:pPr algn="ctr">
                        <a:lnSpc>
                          <a:spcPts val="2320"/>
                        </a:lnSpc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935">
                        <a:lnSpc>
                          <a:spcPts val="232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-12.83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32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+9.57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370"/>
                        </a:lnSpc>
                      </a:pPr>
                      <a:r>
                        <a:rPr dirty="0" u="heavy" sz="200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Inner</a:t>
                      </a:r>
                      <a:r>
                        <a:rPr dirty="0" u="heavy" sz="2000" spc="-5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200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Member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-12.83</a:t>
                      </a:r>
                      <a:r>
                        <a:rPr dirty="0" sz="20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(C)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+9.57</a:t>
                      </a:r>
                      <a:r>
                        <a:rPr dirty="0" sz="20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(T)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3.33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 marL="635">
                        <a:lnSpc>
                          <a:spcPts val="2320"/>
                        </a:lnSpc>
                      </a:pPr>
                      <a:r>
                        <a:rPr dirty="0" sz="20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54940">
                        <a:lnSpc>
                          <a:spcPts val="232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+6.95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2320"/>
                        </a:lnSpc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-5.65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991">
                <a:tc>
                  <a:txBody>
                    <a:bodyPr/>
                    <a:lstStyle/>
                    <a:p>
                      <a:pPr algn="ctr">
                        <a:lnSpc>
                          <a:spcPts val="2320"/>
                        </a:lnSpc>
                      </a:pPr>
                      <a:r>
                        <a:rPr dirty="0" sz="20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54940">
                        <a:lnSpc>
                          <a:spcPts val="232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+6.95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2320"/>
                        </a:lnSpc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-6.38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6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0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-32.21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9539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+18.84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u="heavy" sz="200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Bottom</a:t>
                      </a:r>
                      <a:r>
                        <a:rPr dirty="0" u="heavy" sz="2000" spc="-4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2000" spc="-5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Chord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237490" algn="l"/>
                        </a:tabLst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	</a:t>
                      </a: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32.21</a:t>
                      </a:r>
                      <a:r>
                        <a:rPr dirty="0" sz="2000" spc="-8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(C)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20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18.84</a:t>
                      </a:r>
                      <a:r>
                        <a:rPr dirty="0" sz="2000" spc="409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(T)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3.33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7513">
                <a:tc>
                  <a:txBody>
                    <a:bodyPr/>
                    <a:lstStyle/>
                    <a:p>
                      <a:pPr algn="ctr">
                        <a:lnSpc>
                          <a:spcPts val="2320"/>
                        </a:lnSpc>
                      </a:pPr>
                      <a:r>
                        <a:rPr dirty="0" sz="20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935">
                        <a:lnSpc>
                          <a:spcPts val="232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-19.30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32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+7.94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2004" y="5667222"/>
            <a:ext cx="3709035" cy="102996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63525" indent="-251460">
              <a:lnSpc>
                <a:spcPct val="100000"/>
              </a:lnSpc>
              <a:spcBef>
                <a:spcPts val="340"/>
              </a:spcBef>
              <a:buAutoNum type="arabicPeriod" startAt="2"/>
              <a:tabLst>
                <a:tab pos="264160" algn="l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Design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Top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Chord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Member</a:t>
            </a:r>
            <a:endParaRPr sz="2000">
              <a:latin typeface="Calibri"/>
              <a:cs typeface="Calibri"/>
            </a:endParaRPr>
          </a:p>
          <a:p>
            <a:pPr marL="263525" indent="-251460">
              <a:lnSpc>
                <a:spcPct val="100000"/>
              </a:lnSpc>
              <a:spcBef>
                <a:spcPts val="240"/>
              </a:spcBef>
              <a:buAutoNum type="arabicPeriod" startAt="2"/>
              <a:tabLst>
                <a:tab pos="264160" algn="l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Design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Bottom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Chord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Member</a:t>
            </a:r>
            <a:endParaRPr sz="20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spcBef>
                <a:spcPts val="225"/>
              </a:spcBef>
              <a:buAutoNum type="arabicPeriod" startAt="2"/>
              <a:tabLst>
                <a:tab pos="264160" algn="l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Design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Inner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Member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2573" y="892810"/>
            <a:ext cx="34550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Welded 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Plate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Girder</a:t>
            </a:r>
            <a:r>
              <a:rPr dirty="0" u="heavy" sz="16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and </a:t>
            </a:r>
            <a:r>
              <a:rPr dirty="0" u="heavy" sz="1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its </a:t>
            </a:r>
            <a:r>
              <a:rPr dirty="0" u="heavy" sz="16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Components: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3900" y="3757396"/>
            <a:ext cx="4192261" cy="2675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3164" y="1572513"/>
            <a:ext cx="2762250" cy="16579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1219" y="6736841"/>
            <a:ext cx="2846705" cy="17075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1750" y="7354048"/>
            <a:ext cx="3111627" cy="24206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49110" y="10290710"/>
            <a:ext cx="103378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60946" y="9656726"/>
            <a:ext cx="107188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2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767841"/>
            <a:ext cx="5969635" cy="762000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Module</a:t>
            </a:r>
            <a:r>
              <a:rPr dirty="0" sz="18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Design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 Welded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Plate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Girder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 indent="456565">
              <a:lnSpc>
                <a:spcPct val="110300"/>
              </a:lnSpc>
              <a:spcBef>
                <a:spcPts val="670"/>
              </a:spcBef>
            </a:pPr>
            <a:r>
              <a:rPr dirty="0" sz="2000" spc="-5">
                <a:latin typeface="Times New Roman"/>
                <a:cs typeface="Times New Roman"/>
              </a:rPr>
              <a:t>Plate </a:t>
            </a:r>
            <a:r>
              <a:rPr dirty="0" sz="2000">
                <a:latin typeface="Times New Roman"/>
                <a:cs typeface="Times New Roman"/>
              </a:rPr>
              <a:t>girders </a:t>
            </a:r>
            <a:r>
              <a:rPr dirty="0" sz="2000" spc="-5">
                <a:latin typeface="Times New Roman"/>
                <a:cs typeface="Times New Roman"/>
              </a:rPr>
              <a:t>are deep </a:t>
            </a:r>
            <a:r>
              <a:rPr dirty="0" sz="2000">
                <a:latin typeface="Times New Roman"/>
                <a:cs typeface="Times New Roman"/>
              </a:rPr>
              <a:t>built-up beams used in </a:t>
            </a:r>
            <a:r>
              <a:rPr dirty="0" sz="2000" spc="-5">
                <a:latin typeface="Times New Roman"/>
                <a:cs typeface="Times New Roman"/>
              </a:rPr>
              <a:t>bridges,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building and industrial structure. For heavy loads and long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spans, </a:t>
            </a:r>
            <a:r>
              <a:rPr dirty="0" sz="2000">
                <a:latin typeface="Times New Roman"/>
                <a:cs typeface="Times New Roman"/>
              </a:rPr>
              <a:t>plate girders </a:t>
            </a:r>
            <a:r>
              <a:rPr dirty="0" sz="2000" spc="-5">
                <a:latin typeface="Times New Roman"/>
                <a:cs typeface="Times New Roman"/>
              </a:rPr>
              <a:t>are substituted for rolled </a:t>
            </a:r>
            <a:r>
              <a:rPr dirty="0" sz="2000">
                <a:latin typeface="Times New Roman"/>
                <a:cs typeface="Times New Roman"/>
              </a:rPr>
              <a:t>beams. A 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Plate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girder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consists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web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plate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with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stiffeners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if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required </a:t>
            </a:r>
            <a:r>
              <a:rPr dirty="0" sz="2000" spc="-4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top </a:t>
            </a:r>
            <a:r>
              <a:rPr dirty="0" sz="2000">
                <a:latin typeface="Times New Roman"/>
                <a:cs typeface="Times New Roman"/>
              </a:rPr>
              <a:t>&amp;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bottom </a:t>
            </a:r>
            <a:r>
              <a:rPr dirty="0" sz="2000">
                <a:latin typeface="Times New Roman"/>
                <a:cs typeface="Times New Roman"/>
              </a:rPr>
              <a:t>flanges.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Components</a:t>
            </a:r>
            <a:r>
              <a:rPr dirty="0" u="sng" sz="2000" spc="-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sng" sz="20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Welded</a:t>
            </a:r>
            <a:r>
              <a:rPr dirty="0" u="sng" sz="20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Plate 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Girders:</a:t>
            </a:r>
            <a:endParaRPr sz="2000">
              <a:latin typeface="Times New Roman"/>
              <a:cs typeface="Times New Roman"/>
            </a:endParaRPr>
          </a:p>
          <a:p>
            <a:pPr marL="12700" marR="6985">
              <a:lnSpc>
                <a:spcPts val="2650"/>
              </a:lnSpc>
              <a:spcBef>
                <a:spcPts val="120"/>
              </a:spcBef>
            </a:pPr>
            <a:r>
              <a:rPr dirty="0" sz="2000" spc="-5">
                <a:latin typeface="Times New Roman"/>
                <a:cs typeface="Times New Roman"/>
              </a:rPr>
              <a:t>Following</a:t>
            </a:r>
            <a:r>
              <a:rPr dirty="0" sz="2000" spc="2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are</a:t>
            </a:r>
            <a:r>
              <a:rPr dirty="0" sz="2000" spc="2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27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various</a:t>
            </a:r>
            <a:r>
              <a:rPr dirty="0" sz="2000" spc="2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components</a:t>
            </a:r>
            <a:r>
              <a:rPr dirty="0" sz="2000" spc="2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254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plate</a:t>
            </a:r>
            <a:r>
              <a:rPr dirty="0" sz="2000" spc="2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girder</a:t>
            </a:r>
            <a:r>
              <a:rPr dirty="0" sz="2000" spc="2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as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shown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figure.</a:t>
            </a:r>
            <a:endParaRPr sz="2000">
              <a:latin typeface="Times New Roman"/>
              <a:cs typeface="Times New Roman"/>
            </a:endParaRPr>
          </a:p>
          <a:p>
            <a:pPr marL="375285" marR="5715" indent="-363220">
              <a:lnSpc>
                <a:spcPts val="2640"/>
              </a:lnSpc>
              <a:buClr>
                <a:srgbClr val="000000"/>
              </a:buClr>
              <a:buAutoNum type="arabicPeriod"/>
              <a:tabLst>
                <a:tab pos="375285" algn="l"/>
                <a:tab pos="375920" algn="l"/>
                <a:tab pos="1209675" algn="l"/>
                <a:tab pos="2018030" algn="l"/>
                <a:tab pos="2571115" algn="l"/>
                <a:tab pos="3082925" algn="l"/>
                <a:tab pos="3988435" algn="l"/>
                <a:tab pos="4739005" algn="l"/>
                <a:tab pos="5078730" algn="l"/>
                <a:tab pos="5647055" algn="l"/>
              </a:tabLst>
            </a:pP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Flange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plat</a:t>
            </a:r>
            <a:r>
              <a:rPr dirty="0" sz="2000" spc="-1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s: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T</a:t>
            </a:r>
            <a:r>
              <a:rPr dirty="0" sz="2000" spc="-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p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10">
                <a:latin typeface="Times New Roman"/>
                <a:cs typeface="Times New Roman"/>
              </a:rPr>
              <a:t>n</a:t>
            </a:r>
            <a:r>
              <a:rPr dirty="0" sz="2000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20">
                <a:latin typeface="Times New Roman"/>
                <a:cs typeface="Times New Roman"/>
              </a:rPr>
              <a:t>B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-15">
                <a:latin typeface="Times New Roman"/>
                <a:cs typeface="Times New Roman"/>
              </a:rPr>
              <a:t>t</a:t>
            </a:r>
            <a:r>
              <a:rPr dirty="0" sz="2000">
                <a:latin typeface="Times New Roman"/>
                <a:cs typeface="Times New Roman"/>
              </a:rPr>
              <a:t>tom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Pla</a:t>
            </a:r>
            <a:r>
              <a:rPr dirty="0" sz="2000" spc="-10">
                <a:latin typeface="Times New Roman"/>
                <a:cs typeface="Times New Roman"/>
              </a:rPr>
              <a:t>t</a:t>
            </a:r>
            <a:r>
              <a:rPr dirty="0" sz="2000">
                <a:latin typeface="Times New Roman"/>
                <a:cs typeface="Times New Roman"/>
              </a:rPr>
              <a:t>es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20">
                <a:latin typeface="Times New Roman"/>
                <a:cs typeface="Times New Roman"/>
              </a:rPr>
              <a:t>t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t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ke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20">
                <a:latin typeface="Times New Roman"/>
                <a:cs typeface="Times New Roman"/>
              </a:rPr>
              <a:t>t</a:t>
            </a:r>
            <a:r>
              <a:rPr dirty="0" sz="2000">
                <a:latin typeface="Times New Roman"/>
                <a:cs typeface="Times New Roman"/>
              </a:rPr>
              <a:t>he  </a:t>
            </a:r>
            <a:r>
              <a:rPr dirty="0" sz="2000">
                <a:latin typeface="Times New Roman"/>
                <a:cs typeface="Times New Roman"/>
              </a:rPr>
              <a:t>bending</a:t>
            </a:r>
            <a:r>
              <a:rPr dirty="0" sz="2000" spc="-5">
                <a:latin typeface="Times New Roman"/>
                <a:cs typeface="Times New Roman"/>
              </a:rPr>
              <a:t> moment.</a:t>
            </a:r>
            <a:endParaRPr sz="2000">
              <a:latin typeface="Times New Roman"/>
              <a:cs typeface="Times New Roman"/>
            </a:endParaRPr>
          </a:p>
          <a:p>
            <a:pPr marL="377825" indent="-365760">
              <a:lnSpc>
                <a:spcPct val="100000"/>
              </a:lnSpc>
              <a:spcBef>
                <a:spcPts val="125"/>
              </a:spcBef>
              <a:buClr>
                <a:srgbClr val="000000"/>
              </a:buClr>
              <a:buAutoNum type="arabicPeriod"/>
              <a:tabLst>
                <a:tab pos="377825" algn="l"/>
                <a:tab pos="378460" algn="l"/>
              </a:tabLst>
            </a:pP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Web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 Plate: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take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shear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force.</a:t>
            </a:r>
            <a:endParaRPr sz="2000">
              <a:latin typeface="Times New Roman"/>
              <a:cs typeface="Times New Roman"/>
            </a:endParaRPr>
          </a:p>
          <a:p>
            <a:pPr marL="377825" marR="581660" indent="-365760">
              <a:lnSpc>
                <a:spcPts val="2650"/>
              </a:lnSpc>
              <a:spcBef>
                <a:spcPts val="120"/>
              </a:spcBef>
              <a:buClr>
                <a:srgbClr val="000000"/>
              </a:buClr>
              <a:buAutoNum type="arabicPeriod"/>
              <a:tabLst>
                <a:tab pos="377825" algn="l"/>
                <a:tab pos="378460" algn="l"/>
              </a:tabLst>
            </a:pP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Vertical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dirty="0" sz="2000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Transverse</a:t>
            </a:r>
            <a:r>
              <a:rPr dirty="0" sz="20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Stiffeners:</a:t>
            </a:r>
            <a:r>
              <a:rPr dirty="0" sz="2000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Provided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along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 span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increase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web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buckling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strength.</a:t>
            </a:r>
            <a:endParaRPr sz="2000">
              <a:latin typeface="Times New Roman"/>
              <a:cs typeface="Times New Roman"/>
            </a:endParaRPr>
          </a:p>
          <a:p>
            <a:pPr marL="377825" marR="715645" indent="-365760">
              <a:lnSpc>
                <a:spcPts val="2640"/>
              </a:lnSpc>
              <a:buClr>
                <a:srgbClr val="000000"/>
              </a:buClr>
              <a:buAutoNum type="arabicPeriod"/>
              <a:tabLst>
                <a:tab pos="377825" algn="l"/>
                <a:tab pos="378460" algn="l"/>
              </a:tabLst>
            </a:pP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Horizontal</a:t>
            </a:r>
            <a:r>
              <a:rPr dirty="0" sz="2000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Stiffeners</a:t>
            </a:r>
            <a:r>
              <a:rPr dirty="0" sz="2000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dirty="0" sz="2000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Longitudinal</a:t>
            </a:r>
            <a:r>
              <a:rPr dirty="0" sz="2000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stiffeners: </a:t>
            </a:r>
            <a:r>
              <a:rPr dirty="0" sz="2000" spc="-48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Provided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in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areas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very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high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moments.</a:t>
            </a:r>
            <a:endParaRPr sz="2000">
              <a:latin typeface="Times New Roman"/>
              <a:cs typeface="Times New Roman"/>
            </a:endParaRPr>
          </a:p>
          <a:p>
            <a:pPr marL="375285" marR="267335" indent="-363220">
              <a:lnSpc>
                <a:spcPts val="2640"/>
              </a:lnSpc>
              <a:spcBef>
                <a:spcPts val="15"/>
              </a:spcBef>
              <a:buClr>
                <a:srgbClr val="000000"/>
              </a:buClr>
              <a:buAutoNum type="arabicPeriod"/>
              <a:tabLst>
                <a:tab pos="375285" algn="l"/>
                <a:tab pos="375920" algn="l"/>
              </a:tabLst>
            </a:pP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End</a:t>
            </a:r>
            <a:r>
              <a:rPr dirty="0" sz="20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dirty="0" sz="200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Bearing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 Stiffeners: </a:t>
            </a:r>
            <a:r>
              <a:rPr dirty="0" sz="2000" spc="-5">
                <a:latin typeface="Times New Roman"/>
                <a:cs typeface="Times New Roman"/>
              </a:rPr>
              <a:t>Provided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at </a:t>
            </a:r>
            <a:r>
              <a:rPr dirty="0" sz="2000" spc="-5">
                <a:latin typeface="Times New Roman"/>
                <a:cs typeface="Times New Roman"/>
              </a:rPr>
              <a:t>Concentrated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loads</a:t>
            </a:r>
            <a:r>
              <a:rPr dirty="0" sz="2000" spc="-5">
                <a:latin typeface="Times New Roman"/>
                <a:cs typeface="Times New Roman"/>
              </a:rPr>
              <a:t> and</a:t>
            </a:r>
            <a:r>
              <a:rPr dirty="0" sz="2000">
                <a:latin typeface="Times New Roman"/>
                <a:cs typeface="Times New Roman"/>
              </a:rPr>
              <a:t> reactions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points </a:t>
            </a:r>
            <a:r>
              <a:rPr dirty="0" sz="2000" spc="-10">
                <a:latin typeface="Times New Roman"/>
                <a:cs typeface="Times New Roman"/>
              </a:rPr>
              <a:t>to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transfer the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loads.</a:t>
            </a:r>
            <a:endParaRPr sz="2000">
              <a:latin typeface="Times New Roman"/>
              <a:cs typeface="Times New Roman"/>
            </a:endParaRPr>
          </a:p>
          <a:p>
            <a:pPr marL="375285" marR="491490" indent="-363220">
              <a:lnSpc>
                <a:spcPts val="2640"/>
              </a:lnSpc>
              <a:buClr>
                <a:srgbClr val="000000"/>
              </a:buClr>
              <a:buAutoNum type="arabicPeriod"/>
              <a:tabLst>
                <a:tab pos="375285" algn="l"/>
                <a:tab pos="375920" algn="l"/>
              </a:tabLst>
            </a:pP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Splices:</a:t>
            </a:r>
            <a:r>
              <a:rPr dirty="0" sz="20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They </a:t>
            </a:r>
            <a:r>
              <a:rPr dirty="0" sz="2000">
                <a:latin typeface="Times New Roman"/>
                <a:cs typeface="Times New Roman"/>
              </a:rPr>
              <a:t>are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provided </a:t>
            </a:r>
            <a:r>
              <a:rPr dirty="0" sz="2000">
                <a:latin typeface="Times New Roman"/>
                <a:cs typeface="Times New Roman"/>
              </a:rPr>
              <a:t>if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necessary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continuity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required</a:t>
            </a:r>
            <a:r>
              <a:rPr dirty="0" sz="2000">
                <a:latin typeface="Times New Roman"/>
                <a:cs typeface="Times New Roman"/>
              </a:rPr>
              <a:t> in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web &amp;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flanges.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3777208"/>
            <a:ext cx="5967730" cy="5108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000" spc="-5">
                <a:latin typeface="Times New Roman"/>
                <a:cs typeface="Times New Roman"/>
              </a:rPr>
              <a:t>Following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are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the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different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steps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used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in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design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Welded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plate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Girder:</a:t>
            </a:r>
            <a:endParaRPr sz="2000">
              <a:latin typeface="Times New Roman"/>
              <a:cs typeface="Times New Roman"/>
            </a:endParaRPr>
          </a:p>
          <a:p>
            <a:pPr marL="632460" indent="-25527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633095" algn="l"/>
              </a:tabLst>
            </a:pP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Design</a:t>
            </a:r>
            <a:r>
              <a:rPr dirty="0" sz="20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dirty="0" sz="2000" spc="4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mid</a:t>
            </a:r>
            <a:r>
              <a:rPr dirty="0" sz="20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span</a:t>
            </a:r>
            <a:endParaRPr sz="2000">
              <a:latin typeface="Times New Roman"/>
              <a:cs typeface="Times New Roman"/>
            </a:endParaRPr>
          </a:p>
          <a:p>
            <a:pPr lvl="1" marL="1109345" indent="-366395">
              <a:lnSpc>
                <a:spcPct val="100000"/>
              </a:lnSpc>
              <a:spcBef>
                <a:spcPts val="250"/>
              </a:spcBef>
              <a:buAutoNum type="alphaLcPeriod"/>
              <a:tabLst>
                <a:tab pos="1109345" algn="l"/>
                <a:tab pos="1109980" algn="l"/>
              </a:tabLst>
            </a:pPr>
            <a:r>
              <a:rPr dirty="0" sz="2000" spc="-5">
                <a:latin typeface="Times New Roman"/>
                <a:cs typeface="Times New Roman"/>
              </a:rPr>
              <a:t>Load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Calculation</a:t>
            </a:r>
            <a:endParaRPr sz="2000">
              <a:latin typeface="Times New Roman"/>
              <a:cs typeface="Times New Roman"/>
            </a:endParaRPr>
          </a:p>
          <a:p>
            <a:pPr lvl="1" marL="1109345" indent="-366395">
              <a:lnSpc>
                <a:spcPct val="100000"/>
              </a:lnSpc>
              <a:spcBef>
                <a:spcPts val="240"/>
              </a:spcBef>
              <a:buAutoNum type="alphaLcPeriod"/>
              <a:tabLst>
                <a:tab pos="1109345" algn="l"/>
                <a:tab pos="1109980" algn="l"/>
              </a:tabLst>
            </a:pPr>
            <a:r>
              <a:rPr dirty="0" sz="2000">
                <a:latin typeface="Times New Roman"/>
                <a:cs typeface="Times New Roman"/>
              </a:rPr>
              <a:t>Girder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Dimensions</a:t>
            </a:r>
            <a:endParaRPr sz="2000">
              <a:latin typeface="Times New Roman"/>
              <a:cs typeface="Times New Roman"/>
            </a:endParaRPr>
          </a:p>
          <a:p>
            <a:pPr lvl="2" marL="1841500" indent="-367030">
              <a:lnSpc>
                <a:spcPct val="100000"/>
              </a:lnSpc>
              <a:spcBef>
                <a:spcPts val="240"/>
              </a:spcBef>
              <a:buAutoNum type="romanLcPeriod"/>
              <a:tabLst>
                <a:tab pos="1841500" algn="l"/>
                <a:tab pos="1842135" algn="l"/>
              </a:tabLst>
            </a:pPr>
            <a:r>
              <a:rPr dirty="0" sz="2000">
                <a:latin typeface="Times New Roman"/>
                <a:cs typeface="Times New Roman"/>
              </a:rPr>
              <a:t>Web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Depth</a:t>
            </a:r>
            <a:endParaRPr sz="2000">
              <a:latin typeface="Times New Roman"/>
              <a:cs typeface="Times New Roman"/>
            </a:endParaRPr>
          </a:p>
          <a:p>
            <a:pPr lvl="2" marL="1841500" indent="-367030">
              <a:lnSpc>
                <a:spcPct val="100000"/>
              </a:lnSpc>
              <a:spcBef>
                <a:spcPts val="254"/>
              </a:spcBef>
              <a:buAutoNum type="romanLcPeriod"/>
              <a:tabLst>
                <a:tab pos="1841500" algn="l"/>
                <a:tab pos="1842135" algn="l"/>
              </a:tabLst>
            </a:pPr>
            <a:r>
              <a:rPr dirty="0" sz="2000">
                <a:latin typeface="Times New Roman"/>
                <a:cs typeface="Times New Roman"/>
              </a:rPr>
              <a:t>Web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Thickness</a:t>
            </a:r>
            <a:endParaRPr sz="2000">
              <a:latin typeface="Times New Roman"/>
              <a:cs typeface="Times New Roman"/>
            </a:endParaRPr>
          </a:p>
          <a:p>
            <a:pPr lvl="2" marL="1841500" indent="-367030">
              <a:lnSpc>
                <a:spcPct val="100000"/>
              </a:lnSpc>
              <a:spcBef>
                <a:spcPts val="240"/>
              </a:spcBef>
              <a:buAutoNum type="romanLcPeriod"/>
              <a:tabLst>
                <a:tab pos="1842135" algn="l"/>
              </a:tabLst>
            </a:pPr>
            <a:r>
              <a:rPr dirty="0" sz="2000">
                <a:latin typeface="Times New Roman"/>
                <a:cs typeface="Times New Roman"/>
              </a:rPr>
              <a:t>Flange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width</a:t>
            </a:r>
            <a:endParaRPr sz="2000">
              <a:latin typeface="Times New Roman"/>
              <a:cs typeface="Times New Roman"/>
            </a:endParaRPr>
          </a:p>
          <a:p>
            <a:pPr lvl="2" marL="1841500" indent="-367030">
              <a:lnSpc>
                <a:spcPct val="100000"/>
              </a:lnSpc>
              <a:spcBef>
                <a:spcPts val="250"/>
              </a:spcBef>
              <a:buAutoNum type="romanLcPeriod"/>
              <a:tabLst>
                <a:tab pos="1842135" algn="l"/>
              </a:tabLst>
            </a:pPr>
            <a:r>
              <a:rPr dirty="0" sz="2000">
                <a:latin typeface="Times New Roman"/>
                <a:cs typeface="Times New Roman"/>
              </a:rPr>
              <a:t>Flange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Thickness</a:t>
            </a:r>
            <a:endParaRPr sz="2000">
              <a:latin typeface="Times New Roman"/>
              <a:cs typeface="Times New Roman"/>
            </a:endParaRPr>
          </a:p>
          <a:p>
            <a:pPr lvl="1" marL="1109345" indent="-366395">
              <a:lnSpc>
                <a:spcPct val="100000"/>
              </a:lnSpc>
              <a:spcBef>
                <a:spcPts val="240"/>
              </a:spcBef>
              <a:buAutoNum type="alphaLcPeriod"/>
              <a:tabLst>
                <a:tab pos="1109345" algn="l"/>
                <a:tab pos="1109980" algn="l"/>
              </a:tabLst>
            </a:pPr>
            <a:r>
              <a:rPr dirty="0" sz="2000">
                <a:latin typeface="Times New Roman"/>
                <a:cs typeface="Times New Roman"/>
              </a:rPr>
              <a:t>Check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moment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5">
                <a:latin typeface="Times New Roman"/>
                <a:cs typeface="Times New Roman"/>
              </a:rPr>
              <a:t> resistance</a:t>
            </a:r>
            <a:endParaRPr sz="2000">
              <a:latin typeface="Times New Roman"/>
              <a:cs typeface="Times New Roman"/>
            </a:endParaRPr>
          </a:p>
          <a:p>
            <a:pPr lvl="1" marL="1109345" indent="-366395">
              <a:lnSpc>
                <a:spcPct val="100000"/>
              </a:lnSpc>
              <a:spcBef>
                <a:spcPts val="245"/>
              </a:spcBef>
              <a:buAutoNum type="alphaLcPeriod"/>
              <a:tabLst>
                <a:tab pos="1109345" algn="l"/>
                <a:tab pos="1109980" algn="l"/>
              </a:tabLst>
            </a:pPr>
            <a:r>
              <a:rPr dirty="0" sz="2000">
                <a:latin typeface="Times New Roman"/>
                <a:cs typeface="Times New Roman"/>
              </a:rPr>
              <a:t>Check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Shear</a:t>
            </a:r>
            <a:endParaRPr sz="2000">
              <a:latin typeface="Times New Roman"/>
              <a:cs typeface="Times New Roman"/>
            </a:endParaRPr>
          </a:p>
          <a:p>
            <a:pPr lvl="1" marL="1109345" indent="-366395">
              <a:lnSpc>
                <a:spcPct val="100000"/>
              </a:lnSpc>
              <a:spcBef>
                <a:spcPts val="250"/>
              </a:spcBef>
              <a:buAutoNum type="alphaLcPeriod"/>
              <a:tabLst>
                <a:tab pos="1109345" algn="l"/>
                <a:tab pos="1109980" algn="l"/>
              </a:tabLst>
            </a:pPr>
            <a:r>
              <a:rPr dirty="0" sz="2000">
                <a:latin typeface="Times New Roman"/>
                <a:cs typeface="Times New Roman"/>
              </a:rPr>
              <a:t>Welded</a:t>
            </a:r>
            <a:r>
              <a:rPr dirty="0" sz="2000" spc="4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connection</a:t>
            </a:r>
            <a:r>
              <a:rPr dirty="0" sz="2000" spc="4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between</a:t>
            </a:r>
            <a:r>
              <a:rPr dirty="0" sz="2000" spc="4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flange</a:t>
            </a:r>
            <a:r>
              <a:rPr dirty="0" sz="2000" spc="4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and</a:t>
            </a:r>
            <a:r>
              <a:rPr dirty="0" sz="2000" spc="4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Web</a:t>
            </a:r>
            <a:endParaRPr sz="2000">
              <a:latin typeface="Times New Roman"/>
              <a:cs typeface="Times New Roman"/>
            </a:endParaRPr>
          </a:p>
          <a:p>
            <a:pPr marL="743585" indent="-366395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743585" algn="l"/>
                <a:tab pos="744220" algn="l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Curtailment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flange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plate</a:t>
            </a:r>
            <a:endParaRPr sz="2000">
              <a:latin typeface="Calibri"/>
              <a:cs typeface="Calibri"/>
            </a:endParaRPr>
          </a:p>
          <a:p>
            <a:pPr marL="743585" indent="-36639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743585" algn="l"/>
                <a:tab pos="744220" algn="l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Design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Intermediate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Stiffeners (IS)</a:t>
            </a:r>
            <a:endParaRPr sz="2000">
              <a:latin typeface="Calibri"/>
              <a:cs typeface="Calibri"/>
            </a:endParaRPr>
          </a:p>
          <a:p>
            <a:pPr marL="743585" indent="-366395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743585" algn="l"/>
                <a:tab pos="744220" algn="l"/>
              </a:tabLs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Design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Bearing Stiffeners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(EVS)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88" y="914400"/>
            <a:ext cx="5623411" cy="27355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60946" y="9656726"/>
            <a:ext cx="107188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3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543" y="0"/>
            <a:ext cx="6419418" cy="106812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4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960" y="0"/>
            <a:ext cx="6682484" cy="10693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5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62" y="48772"/>
            <a:ext cx="6255372" cy="106446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6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407" y="0"/>
            <a:ext cx="6165684" cy="10693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114" y="10291726"/>
            <a:ext cx="117094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 MT"/>
                <a:cs typeface="Arial MT"/>
              </a:rPr>
              <a:t>Page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7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2021-09-08T08:09:05Z</dcterms:created>
  <dcterms:modified xsi:type="dcterms:W3CDTF">2021-09-08T08:09:05Z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2021-09-08T00:00:00Z</vt:filetime>
  </property>
</Properties>
</file>